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6.svg" ContentType="image/svg"/>
  <Override PartName="/ppt/media/image78.svg" ContentType="image/svg"/>
  <Override PartName="/ppt/media/image80.svg" ContentType="image/svg"/>
  <Override PartName="/ppt/media/image82.svg" ContentType="image/sv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0" r:id="rId5"/>
    <p:sldMasterId id="2147483746" r:id="rId6"/>
    <p:sldMasterId id="2147483817" r:id="rId7"/>
    <p:sldMasterId id="2147483994" r:id="rId8"/>
    <p:sldMasterId id="2147484007" r:id="rId9"/>
    <p:sldMasterId id="2147484036" r:id="rId10"/>
    <p:sldMasterId id="2147484108" r:id="rId11"/>
    <p:sldMasterId id="2147484127" r:id="rId12"/>
  </p:sldMasterIdLst>
  <p:notesMasterIdLst>
    <p:notesMasterId r:id="rId42"/>
  </p:notesMasterIdLst>
  <p:sldIdLst>
    <p:sldId id="2147479231" r:id="rId13"/>
    <p:sldId id="2726" r:id="rId14"/>
    <p:sldId id="3410" r:id="rId15"/>
    <p:sldId id="2147469186" r:id="rId16"/>
    <p:sldId id="2147469275" r:id="rId17"/>
    <p:sldId id="2147469282" r:id="rId18"/>
    <p:sldId id="4191" r:id="rId19"/>
    <p:sldId id="2640" r:id="rId20"/>
    <p:sldId id="2147479232" r:id="rId21"/>
    <p:sldId id="4761" r:id="rId22"/>
    <p:sldId id="2646" r:id="rId23"/>
    <p:sldId id="2147479220" r:id="rId24"/>
    <p:sldId id="2147469162" r:id="rId25"/>
    <p:sldId id="2147469278" r:id="rId26"/>
    <p:sldId id="2147469166" r:id="rId27"/>
    <p:sldId id="2147469280" r:id="rId28"/>
    <p:sldId id="2147469271" r:id="rId29"/>
    <p:sldId id="4678" r:id="rId30"/>
    <p:sldId id="2147469258" r:id="rId31"/>
    <p:sldId id="2147469272" r:id="rId32"/>
    <p:sldId id="2147469273" r:id="rId33"/>
    <p:sldId id="2147469217" r:id="rId34"/>
    <p:sldId id="2147469260" r:id="rId35"/>
    <p:sldId id="4685" r:id="rId36"/>
    <p:sldId id="4660" r:id="rId37"/>
    <p:sldId id="4755" r:id="rId38"/>
    <p:sldId id="2685" r:id="rId39"/>
    <p:sldId id="4753" r:id="rId40"/>
    <p:sldId id="262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3" d="100"/>
          <a:sy n="93" d="100"/>
        </p:scale>
        <p:origin x="55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8F2FB-52C4-4D89-9442-2F1FF2D896F3}"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AB9D7-B727-4CBB-B2EC-098F728AB009}" type="slidenum">
              <a:rPr lang="en-US" smtClean="0"/>
              <a:t>‹#›</a:t>
            </a:fld>
            <a:endParaRPr lang="en-US"/>
          </a:p>
        </p:txBody>
      </p:sp>
    </p:spTree>
    <p:extLst>
      <p:ext uri="{BB962C8B-B14F-4D97-AF65-F5344CB8AC3E}">
        <p14:creationId xmlns:p14="http://schemas.microsoft.com/office/powerpoint/2010/main" val="195543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55496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69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3931755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267585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2221122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3765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169239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299551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114573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4034539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ct val="0"/>
              </a:spcBef>
              <a:spcAft>
                <a:spcPct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Montserrat Light" charset="0"/>
                <a:ea typeface="Calibri" panose="020F0502020204030204"/>
                <a:cs typeface="Arial"/>
              </a:rPr>
              <a:pPr marL="0" marR="0" lvl="0" indent="0" algn="r" defTabSz="1828434" rtl="0" eaLnBrk="1" fontAlgn="auto"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Montserrat Light" charset="0"/>
              <a:ea typeface="Calibri" panose="020F0502020204030204"/>
              <a:cs typeface="Arial"/>
            </a:endParaRPr>
          </a:p>
        </p:txBody>
      </p:sp>
    </p:spTree>
    <p:extLst>
      <p:ext uri="{BB962C8B-B14F-4D97-AF65-F5344CB8AC3E}">
        <p14:creationId xmlns:p14="http://schemas.microsoft.com/office/powerpoint/2010/main" val="218562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1F210-48CF-2FAF-6A03-8869F719F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B3013-1A3C-AE0E-90D9-2E7819059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4E992-2631-82E1-2404-F56D81B67EA6}"/>
              </a:ext>
            </a:extLst>
          </p:cNvPr>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endParaRPr lang="en-US" dirty="0"/>
          </a:p>
          <a:p>
            <a:endParaRPr lang="en-US" b="0" dirty="0"/>
          </a:p>
        </p:txBody>
      </p:sp>
      <p:sp>
        <p:nvSpPr>
          <p:cNvPr id="4" name="Slide Number Placeholder 3">
            <a:extLst>
              <a:ext uri="{FF2B5EF4-FFF2-40B4-BE49-F238E27FC236}">
                <a16:creationId xmlns:a16="http://schemas.microsoft.com/office/drawing/2014/main" id="{4679C991-09C8-48A6-989F-86D66E9303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191338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1136344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8185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596581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4.xml"/><Relationship Id="rId6" Type="http://schemas.openxmlformats.org/officeDocument/2006/relationships/image" Target="../media/image33.svg"/><Relationship Id="rId5" Type="http://schemas.openxmlformats.org/officeDocument/2006/relationships/image" Target="../media/image16.png"/><Relationship Id="rId4" Type="http://schemas.openxmlformats.org/officeDocument/2006/relationships/image" Target="../media/image32.svg"/><Relationship Id="rId9" Type="http://schemas.openxmlformats.org/officeDocument/2006/relationships/image" Target="../media/image2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jpg"/><Relationship Id="rId1" Type="http://schemas.openxmlformats.org/officeDocument/2006/relationships/slideMaster" Target="../slideMasters/slideMaster5.xml"/><Relationship Id="rId4" Type="http://schemas.openxmlformats.org/officeDocument/2006/relationships/image" Target="../media/image23.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Master" Target="../slideMasters/slideMaster5.xml"/><Relationship Id="rId6" Type="http://schemas.openxmlformats.org/officeDocument/2006/relationships/image" Target="../media/image42.svg"/><Relationship Id="rId5" Type="http://schemas.openxmlformats.org/officeDocument/2006/relationships/image" Target="../media/image36.png"/><Relationship Id="rId10" Type="http://schemas.openxmlformats.org/officeDocument/2006/relationships/image" Target="../media/image34.svg"/><Relationship Id="rId4" Type="http://schemas.openxmlformats.org/officeDocument/2006/relationships/image" Target="../media/image32.svg"/><Relationship Id="rId9" Type="http://schemas.openxmlformats.org/officeDocument/2006/relationships/image" Target="../media/image18.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jp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jp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jp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6.xml"/><Relationship Id="rId6" Type="http://schemas.openxmlformats.org/officeDocument/2006/relationships/image" Target="../media/image46.svg"/><Relationship Id="rId5" Type="http://schemas.openxmlformats.org/officeDocument/2006/relationships/image" Target="../media/image16.png"/><Relationship Id="rId4" Type="http://schemas.openxmlformats.org/officeDocument/2006/relationships/image" Target="../media/image45.svg"/><Relationship Id="rId9" Type="http://schemas.openxmlformats.org/officeDocument/2006/relationships/image" Target="../media/image20.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8.emf"/><Relationship Id="rId4"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8.emf"/><Relationship Id="rId4" Type="http://schemas.openxmlformats.org/officeDocument/2006/relationships/oleObject" Target="../embeddings/oleObject2.bin"/></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7.xml"/><Relationship Id="rId1" Type="http://schemas.openxmlformats.org/officeDocument/2006/relationships/tags" Target="../tags/tag5.xml"/><Relationship Id="rId5" Type="http://schemas.openxmlformats.org/officeDocument/2006/relationships/image" Target="../media/image49.png"/><Relationship Id="rId4" Type="http://schemas.openxmlformats.org/officeDocument/2006/relationships/image" Target="../media/image48.emf"/></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Master" Target="../slideMasters/slideMaster7.xml"/><Relationship Id="rId4" Type="http://schemas.openxmlformats.org/officeDocument/2006/relationships/image" Target="../media/image39.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Master" Target="../slideMasters/slideMaster7.xml"/><Relationship Id="rId4" Type="http://schemas.openxmlformats.org/officeDocument/2006/relationships/image" Target="../media/image39.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5.svg"/><Relationship Id="rId2" Type="http://schemas.openxmlformats.org/officeDocument/2006/relationships/slideMaster" Target="../slideMasters/slideMaster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51.png"/><Relationship Id="rId4" Type="http://schemas.openxmlformats.org/officeDocument/2006/relationships/image" Target="../media/image50.em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7.xml"/><Relationship Id="rId5" Type="http://schemas.openxmlformats.org/officeDocument/2006/relationships/image" Target="../media/image52.png"/><Relationship Id="rId4" Type="http://schemas.openxmlformats.org/officeDocument/2006/relationships/image" Target="../media/image50.emf"/></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56.svg"/><Relationship Id="rId5" Type="http://schemas.openxmlformats.org/officeDocument/2006/relationships/image" Target="../media/image36.png"/><Relationship Id="rId10" Type="http://schemas.openxmlformats.org/officeDocument/2006/relationships/image" Target="../media/image47.svg"/><Relationship Id="rId4" Type="http://schemas.openxmlformats.org/officeDocument/2006/relationships/image" Target="../media/image45.svg"/><Relationship Id="rId9" Type="http://schemas.openxmlformats.org/officeDocument/2006/relationships/image" Target="../media/image18.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7.xml"/><Relationship Id="rId1" Type="http://schemas.openxmlformats.org/officeDocument/2006/relationships/tags" Target="../tags/tag8.xml"/><Relationship Id="rId4" Type="http://schemas.openxmlformats.org/officeDocument/2006/relationships/image" Target="../media/image48.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5.svg"/><Relationship Id="rId2" Type="http://schemas.openxmlformats.org/officeDocument/2006/relationships/slideMaster" Target="../slideMasters/slideMaster7.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51.png"/><Relationship Id="rId4" Type="http://schemas.openxmlformats.org/officeDocument/2006/relationships/image" Target="../media/image50.emf"/></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10.xml"/><Relationship Id="rId5" Type="http://schemas.openxmlformats.org/officeDocument/2006/relationships/image" Target="../media/image52.png"/><Relationship Id="rId4" Type="http://schemas.openxmlformats.org/officeDocument/2006/relationships/image" Target="../media/image50.emf"/></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jp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56.svg"/><Relationship Id="rId5" Type="http://schemas.openxmlformats.org/officeDocument/2006/relationships/image" Target="../media/image36.png"/><Relationship Id="rId10" Type="http://schemas.openxmlformats.org/officeDocument/2006/relationships/image" Target="../media/image34.svg"/><Relationship Id="rId4" Type="http://schemas.openxmlformats.org/officeDocument/2006/relationships/image" Target="../media/image32.svg"/><Relationship Id="rId9" Type="http://schemas.openxmlformats.org/officeDocument/2006/relationships/image" Target="../media/image18.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9.xml"/><Relationship Id="rId4" Type="http://schemas.openxmlformats.org/officeDocument/2006/relationships/image" Target="../media/image23.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9.xml"/><Relationship Id="rId4" Type="http://schemas.openxmlformats.org/officeDocument/2006/relationships/image" Target="../media/image2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9.xml"/><Relationship Id="rId4" Type="http://schemas.openxmlformats.org/officeDocument/2006/relationships/image" Target="../media/image23.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g"/><Relationship Id="rId1" Type="http://schemas.openxmlformats.org/officeDocument/2006/relationships/slideMaster" Target="../slideMasters/slideMaster9.xml"/><Relationship Id="rId4" Type="http://schemas.openxmlformats.org/officeDocument/2006/relationships/image" Target="../media/image23.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g"/><Relationship Id="rId1" Type="http://schemas.openxmlformats.org/officeDocument/2006/relationships/slideMaster" Target="../slideMasters/slideMaster9.xml"/><Relationship Id="rId4" Type="http://schemas.openxmlformats.org/officeDocument/2006/relationships/image" Target="../media/image23.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jpg"/><Relationship Id="rId1" Type="http://schemas.openxmlformats.org/officeDocument/2006/relationships/slideMaster" Target="../slideMasters/slideMaster9.xml"/><Relationship Id="rId4" Type="http://schemas.openxmlformats.org/officeDocument/2006/relationships/image" Target="../media/image23.sv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9.xml"/><Relationship Id="rId6" Type="http://schemas.openxmlformats.org/officeDocument/2006/relationships/image" Target="../media/image46.svg"/><Relationship Id="rId5" Type="http://schemas.openxmlformats.org/officeDocument/2006/relationships/image" Target="../media/image16.png"/><Relationship Id="rId4" Type="http://schemas.openxmlformats.org/officeDocument/2006/relationships/image" Target="../media/image45.svg"/><Relationship Id="rId9" Type="http://schemas.openxmlformats.org/officeDocument/2006/relationships/image" Target="../media/image20.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jp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33.svg"/><Relationship Id="rId5" Type="http://schemas.openxmlformats.org/officeDocument/2006/relationships/image" Target="../media/image16.png"/><Relationship Id="rId4" Type="http://schemas.openxmlformats.org/officeDocument/2006/relationships/image" Target="../media/image32.svg"/><Relationship Id="rId9"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jp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19.svg"/><Relationship Id="rId4" Type="http://schemas.openxmlformats.org/officeDocument/2006/relationships/image" Target="../media/image15.svg"/><Relationship Id="rId9"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Master" Target="../slideMasters/slideMaster3.xml"/><Relationship Id="rId4" Type="http://schemas.openxmlformats.org/officeDocument/2006/relationships/image" Target="../media/image3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2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4.xml"/><Relationship Id="rId4" Type="http://schemas.openxmlformats.org/officeDocument/2006/relationships/image" Target="../media/image2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4.xml"/><Relationship Id="rId4" Type="http://schemas.openxmlformats.org/officeDocument/2006/relationships/image" Target="../media/image23.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g"/><Relationship Id="rId1" Type="http://schemas.openxmlformats.org/officeDocument/2006/relationships/slideMaster" Target="../slideMasters/slideMaster4.xml"/><Relationship Id="rId4" Type="http://schemas.openxmlformats.org/officeDocument/2006/relationships/image" Target="../media/image23.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g"/><Relationship Id="rId1" Type="http://schemas.openxmlformats.org/officeDocument/2006/relationships/slideMaster" Target="../slideMasters/slideMaster4.xml"/><Relationship Id="rId4" Type="http://schemas.openxmlformats.org/officeDocument/2006/relationships/image" Target="../media/image2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jpg"/><Relationship Id="rId1" Type="http://schemas.openxmlformats.org/officeDocument/2006/relationships/slideMaster" Target="../slideMasters/slideMaster4.xml"/><Relationship Id="rId4" Type="http://schemas.openxmlformats.org/officeDocument/2006/relationships/image" Target="../media/image23.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501898-8BEC-870B-0BAA-7CF02D9E8E9F}"/>
              </a:ext>
            </a:extLst>
          </p:cNvPr>
          <p:cNvPicPr>
            <a:picLocks noChangeAspect="1"/>
          </p:cNvPicPr>
          <p:nvPr userDrawn="1"/>
        </p:nvPicPr>
        <p:blipFill rotWithShape="1">
          <a:blip r:embed="rId2"/>
          <a:srcRect b="-355"/>
          <a:stretch/>
        </p:blipFill>
        <p:spPr>
          <a:xfrm>
            <a:off x="0" y="0"/>
            <a:ext cx="12192000" cy="6857142"/>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0"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249E8B76-81E5-84EF-8A43-BFD01A769A0A}"/>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85131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488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99242B-DEAB-4348-B5A9-CB4B425A43EB}"/>
              </a:ext>
            </a:extLst>
          </p:cNvPr>
          <p:cNvSpPr/>
          <p:nvPr userDrawn="1"/>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dirty="0"/>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ts val="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2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Tree>
    <p:extLst>
      <p:ext uri="{BB962C8B-B14F-4D97-AF65-F5344CB8AC3E}">
        <p14:creationId xmlns:p14="http://schemas.microsoft.com/office/powerpoint/2010/main" val="28357342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mn-lt"/>
                <a:ea typeface="Open Sans Light" panose="020B0306030504020204" pitchFamily="34" charset="0"/>
                <a:cs typeface="Open Sans Light" panose="020B03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
        <p:nvSpPr>
          <p:cNvPr id="8" name="TextBox 7">
            <a:extLst>
              <a:ext uri="{FF2B5EF4-FFF2-40B4-BE49-F238E27FC236}">
                <a16:creationId xmlns:a16="http://schemas.microsoft.com/office/drawing/2014/main" id="{45A95D72-0AD2-42E5-9054-0780F1FB7706}"/>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70653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976498" y="1613180"/>
            <a:ext cx="1023902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mn-lt"/>
                <a:ea typeface="Open Sans Light" panose="020B0306030504020204" pitchFamily="34" charset="0"/>
                <a:cs typeface="Open Sans Light" panose="020B0306030504020204" pitchFamily="34" charset="0"/>
                <a:sym typeface="Bebas Neue" charset="0"/>
              </a:rPr>
              <a:t>CONNECT WITH US</a:t>
            </a:r>
            <a:endParaRPr lang="en-US" sz="6000" spc="1750" dirty="0">
              <a:solidFill>
                <a:schemeClr val="bg1"/>
              </a:solidFill>
              <a:latin typeface="+mn-lt"/>
              <a:ea typeface="Open Sans Light" charset="0"/>
              <a:cs typeface="Open Sans Light" charset="0"/>
              <a:sym typeface="Bebas Neue" charset="0"/>
            </a:endParaRP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dirty="0">
                <a:solidFill>
                  <a:schemeClr val="bg2"/>
                </a:solidFill>
                <a:latin typeface="Open Sans" panose="020B0606030504020204" pitchFamily="34" charset="0"/>
                <a:ea typeface="Open Sans" panose="020B0606030504020204" pitchFamily="34" charset="0"/>
                <a:cs typeface="Open Sans" panose="020B06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more than 20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58536" y="3514829"/>
            <a:ext cx="552450" cy="552450"/>
          </a:xfrm>
          <a:prstGeom prst="rect">
            <a:avLst/>
          </a:prstGeom>
        </p:spPr>
      </p:pic>
      <p:sp>
        <p:nvSpPr>
          <p:cNvPr id="9" name="Rectangle 8">
            <a:extLst>
              <a:ext uri="{FF2B5EF4-FFF2-40B4-BE49-F238E27FC236}">
                <a16:creationId xmlns:a16="http://schemas.microsoft.com/office/drawing/2014/main" id="{1ADB8F5A-80D4-EEEC-E4B4-613E4088444D}"/>
              </a:ext>
            </a:extLst>
          </p:cNvPr>
          <p:cNvSpPr/>
          <p:nvPr userDrawn="1"/>
        </p:nvSpPr>
        <p:spPr>
          <a:xfrm>
            <a:off x="9787281" y="4140246"/>
            <a:ext cx="309700"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X</a:t>
            </a:r>
          </a:p>
        </p:txBody>
      </p:sp>
      <p:pic>
        <p:nvPicPr>
          <p:cNvPr id="11" name="Picture 10" descr="A white x on a black background&#10;&#10;Description automatically generated">
            <a:extLst>
              <a:ext uri="{FF2B5EF4-FFF2-40B4-BE49-F238E27FC236}">
                <a16:creationId xmlns:a16="http://schemas.microsoft.com/office/drawing/2014/main" id="{6EF965D2-61BB-5701-E7CB-2D0477B53D06}"/>
              </a:ext>
            </a:extLst>
          </p:cNvPr>
          <p:cNvPicPr>
            <a:picLocks noChangeAspect="1"/>
          </p:cNvPicPr>
          <p:nvPr userDrawn="1"/>
        </p:nvPicPr>
        <p:blipFill>
          <a:blip r:embed="rId9"/>
          <a:stretch>
            <a:fillRect/>
          </a:stretch>
        </p:blipFill>
        <p:spPr>
          <a:xfrm>
            <a:off x="9673738" y="3518639"/>
            <a:ext cx="536786" cy="548640"/>
          </a:xfrm>
          <a:prstGeom prst="rect">
            <a:avLst/>
          </a:prstGeom>
        </p:spPr>
      </p:pic>
    </p:spTree>
    <p:extLst>
      <p:ext uri="{BB962C8B-B14F-4D97-AF65-F5344CB8AC3E}">
        <p14:creationId xmlns:p14="http://schemas.microsoft.com/office/powerpoint/2010/main" val="40046243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Image on left with no text box">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Tree>
    <p:extLst>
      <p:ext uri="{BB962C8B-B14F-4D97-AF65-F5344CB8AC3E}">
        <p14:creationId xmlns:p14="http://schemas.microsoft.com/office/powerpoint/2010/main" val="355757110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475994-C175-B21E-E73E-51F1EBBB144E}"/>
              </a:ext>
            </a:extLst>
          </p:cNvPr>
          <p:cNvSpPr>
            <a:spLocks noGrp="1"/>
          </p:cNvSpPr>
          <p:nvPr>
            <p:ph type="pic" sz="quarter" idx="17"/>
          </p:nvPr>
        </p:nvSpPr>
        <p:spPr>
          <a:xfrm>
            <a:off x="6245352" y="0"/>
            <a:ext cx="5943600" cy="2286000"/>
          </a:xfrm>
          <a:custGeom>
            <a:avLst/>
            <a:gdLst>
              <a:gd name="connsiteX0" fmla="*/ 0 w 5943600"/>
              <a:gd name="connsiteY0" fmla="*/ 0 h 2286000"/>
              <a:gd name="connsiteX1" fmla="*/ 5943600 w 5943600"/>
              <a:gd name="connsiteY1" fmla="*/ 0 h 2286000"/>
              <a:gd name="connsiteX2" fmla="*/ 5943600 w 5943600"/>
              <a:gd name="connsiteY2" fmla="*/ 2286000 h 2286000"/>
              <a:gd name="connsiteX3" fmla="*/ 0 w 5943600"/>
              <a:gd name="connsiteY3" fmla="*/ 2286000 h 2286000"/>
              <a:gd name="connsiteX4" fmla="*/ 0 w 5943600"/>
              <a:gd name="connsiteY4" fmla="*/ 0 h 2286000"/>
              <a:gd name="connsiteX0" fmla="*/ 0 w 5943600"/>
              <a:gd name="connsiteY0" fmla="*/ 0 h 2286000"/>
              <a:gd name="connsiteX1" fmla="*/ 5943600 w 5943600"/>
              <a:gd name="connsiteY1" fmla="*/ 0 h 2286000"/>
              <a:gd name="connsiteX2" fmla="*/ 5943600 w 5943600"/>
              <a:gd name="connsiteY2" fmla="*/ 2286000 h 2286000"/>
              <a:gd name="connsiteX3" fmla="*/ 1658679 w 5943600"/>
              <a:gd name="connsiteY3" fmla="*/ 2286000 h 2286000"/>
              <a:gd name="connsiteX4" fmla="*/ 0 w 59436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2286000">
                <a:moveTo>
                  <a:pt x="0" y="0"/>
                </a:moveTo>
                <a:lnTo>
                  <a:pt x="5943600" y="0"/>
                </a:lnTo>
                <a:lnTo>
                  <a:pt x="5943600" y="2286000"/>
                </a:lnTo>
                <a:lnTo>
                  <a:pt x="1658679" y="2286000"/>
                </a:lnTo>
                <a:lnTo>
                  <a:pt x="0" y="0"/>
                </a:lnTo>
                <a:close/>
              </a:path>
            </a:pathLst>
          </a:custGeom>
          <a:solidFill>
            <a:schemeClr val="bg1">
              <a:lumMod val="95000"/>
            </a:schemeClr>
          </a:solidFill>
        </p:spPr>
        <p:txBody>
          <a:bodyPr anchor="ctr"/>
          <a:lstStyle>
            <a:lvl1pPr marL="0" indent="0" algn="ctr">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cxnSp>
        <p:nvCxnSpPr>
          <p:cNvPr id="6" name="Straight Connector 5">
            <a:extLst>
              <a:ext uri="{FF2B5EF4-FFF2-40B4-BE49-F238E27FC236}">
                <a16:creationId xmlns:a16="http://schemas.microsoft.com/office/drawing/2014/main" id="{8476BFA1-1DD2-5D42-ED21-A389E40D1454}"/>
              </a:ext>
            </a:extLst>
          </p:cNvPr>
          <p:cNvCxnSpPr/>
          <p:nvPr userDrawn="1"/>
        </p:nvCxnSpPr>
        <p:spPr>
          <a:xfrm>
            <a:off x="520965" y="1680459"/>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10">
            <a:extLst>
              <a:ext uri="{FF2B5EF4-FFF2-40B4-BE49-F238E27FC236}">
                <a16:creationId xmlns:a16="http://schemas.microsoft.com/office/drawing/2014/main" id="{8976793E-7EDF-7167-4617-A640198A903F}"/>
              </a:ext>
            </a:extLst>
          </p:cNvPr>
          <p:cNvSpPr>
            <a:spLocks noGrp="1"/>
          </p:cNvSpPr>
          <p:nvPr>
            <p:ph type="body" sz="quarter" idx="15" hasCustomPrompt="1"/>
          </p:nvPr>
        </p:nvSpPr>
        <p:spPr>
          <a:xfrm>
            <a:off x="390331" y="596516"/>
            <a:ext cx="6315269" cy="502920"/>
          </a:xfrm>
          <a:prstGeom prst="rect">
            <a:avLst/>
          </a:prstGeom>
        </p:spPr>
        <p:txBody>
          <a:bodyPr anchor="ctr">
            <a:noAutofit/>
          </a:bodyPr>
          <a:lstStyle>
            <a:lvl1pPr marL="0" indent="0" algn="l">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8" name="Text Placeholder 2">
            <a:extLst>
              <a:ext uri="{FF2B5EF4-FFF2-40B4-BE49-F238E27FC236}">
                <a16:creationId xmlns:a16="http://schemas.microsoft.com/office/drawing/2014/main" id="{BCBC7445-9257-28C0-CFED-CC840DD6EFD2}"/>
              </a:ext>
            </a:extLst>
          </p:cNvPr>
          <p:cNvSpPr>
            <a:spLocks noGrp="1"/>
          </p:cNvSpPr>
          <p:nvPr>
            <p:ph type="body" sz="quarter" idx="16" hasCustomPrompt="1"/>
          </p:nvPr>
        </p:nvSpPr>
        <p:spPr>
          <a:xfrm>
            <a:off x="390331" y="2011680"/>
            <a:ext cx="6626289" cy="274320"/>
          </a:xfrm>
          <a:prstGeom prst="rect">
            <a:avLst/>
          </a:prstGeom>
        </p:spPr>
        <p:txBody>
          <a:bodyPr anchor="ctr">
            <a:noAutofit/>
          </a:bodyPr>
          <a:lstStyle>
            <a:lvl1pPr marL="0" indent="0" algn="l">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2112641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7604DA-6B74-67C6-FD5E-E5D121E33189}"/>
              </a:ext>
            </a:extLst>
          </p:cNvPr>
          <p:cNvSpPr>
            <a:spLocks noGrp="1"/>
          </p:cNvSpPr>
          <p:nvPr>
            <p:ph type="pic" sz="quarter" idx="10" hasCustomPrompt="1"/>
          </p:nvPr>
        </p:nvSpPr>
        <p:spPr>
          <a:xfrm>
            <a:off x="6099110" y="0"/>
            <a:ext cx="6092890" cy="2295331"/>
          </a:xfrm>
          <a:custGeom>
            <a:avLst/>
            <a:gdLst>
              <a:gd name="connsiteX0" fmla="*/ 0 w 5486400"/>
              <a:gd name="connsiteY0" fmla="*/ 0 h 2286000"/>
              <a:gd name="connsiteX1" fmla="*/ 5486400 w 5486400"/>
              <a:gd name="connsiteY1" fmla="*/ 0 h 2286000"/>
              <a:gd name="connsiteX2" fmla="*/ 5486400 w 5486400"/>
              <a:gd name="connsiteY2" fmla="*/ 2286000 h 2286000"/>
              <a:gd name="connsiteX3" fmla="*/ 0 w 5486400"/>
              <a:gd name="connsiteY3" fmla="*/ 2286000 h 2286000"/>
              <a:gd name="connsiteX4" fmla="*/ 0 w 5486400"/>
              <a:gd name="connsiteY4" fmla="*/ 0 h 2286000"/>
              <a:gd name="connsiteX0" fmla="*/ 0 w 5486400"/>
              <a:gd name="connsiteY0" fmla="*/ 0 h 2286000"/>
              <a:gd name="connsiteX1" fmla="*/ 5486400 w 5486400"/>
              <a:gd name="connsiteY1" fmla="*/ 0 h 2286000"/>
              <a:gd name="connsiteX2" fmla="*/ 5486400 w 5486400"/>
              <a:gd name="connsiteY2" fmla="*/ 2286000 h 2286000"/>
              <a:gd name="connsiteX3" fmla="*/ 1679510 w 5486400"/>
              <a:gd name="connsiteY3" fmla="*/ 2276670 h 2286000"/>
              <a:gd name="connsiteX4" fmla="*/ 0 w 5486400"/>
              <a:gd name="connsiteY4" fmla="*/ 0 h 2286000"/>
              <a:gd name="connsiteX0" fmla="*/ 0 w 6092890"/>
              <a:gd name="connsiteY0" fmla="*/ 0 h 2295331"/>
              <a:gd name="connsiteX1" fmla="*/ 6092890 w 6092890"/>
              <a:gd name="connsiteY1" fmla="*/ 9331 h 2295331"/>
              <a:gd name="connsiteX2" fmla="*/ 6092890 w 6092890"/>
              <a:gd name="connsiteY2" fmla="*/ 2295331 h 2295331"/>
              <a:gd name="connsiteX3" fmla="*/ 2286000 w 6092890"/>
              <a:gd name="connsiteY3" fmla="*/ 2286001 h 2295331"/>
              <a:gd name="connsiteX4" fmla="*/ 0 w 6092890"/>
              <a:gd name="connsiteY4" fmla="*/ 0 h 2295331"/>
              <a:gd name="connsiteX0" fmla="*/ 0 w 6092890"/>
              <a:gd name="connsiteY0" fmla="*/ 0 h 2295331"/>
              <a:gd name="connsiteX1" fmla="*/ 6092890 w 6092890"/>
              <a:gd name="connsiteY1" fmla="*/ 9331 h 2295331"/>
              <a:gd name="connsiteX2" fmla="*/ 6092890 w 6092890"/>
              <a:gd name="connsiteY2" fmla="*/ 2295331 h 2295331"/>
              <a:gd name="connsiteX3" fmla="*/ 1791477 w 6092890"/>
              <a:gd name="connsiteY3" fmla="*/ 2286001 h 2295331"/>
              <a:gd name="connsiteX4" fmla="*/ 0 w 6092890"/>
              <a:gd name="connsiteY4" fmla="*/ 0 h 229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2890" h="2295331">
                <a:moveTo>
                  <a:pt x="0" y="0"/>
                </a:moveTo>
                <a:lnTo>
                  <a:pt x="6092890" y="9331"/>
                </a:lnTo>
                <a:lnTo>
                  <a:pt x="6092890" y="2295331"/>
                </a:lnTo>
                <a:lnTo>
                  <a:pt x="1791477" y="2286001"/>
                </a:lnTo>
                <a:lnTo>
                  <a:pt x="0" y="0"/>
                </a:lnTo>
                <a:close/>
              </a:path>
            </a:pathLst>
          </a:custGeom>
          <a:solidFill>
            <a:schemeClr val="bg1">
              <a:lumMod val="95000"/>
            </a:schemeClr>
          </a:solidFill>
        </p:spPr>
        <p:txBody>
          <a:bodyPr anchor="ctr"/>
          <a:lstStyle>
            <a:lvl1pPr marL="0" indent="0" algn="ctr">
              <a:buNone/>
              <a:defRPr>
                <a:solidFill>
                  <a:schemeClr val="tx2"/>
                </a:solidFill>
              </a:defRPr>
            </a:lvl1pPr>
          </a:lstStyle>
          <a:p>
            <a:r>
              <a:rPr lang="en-US" dirty="0"/>
              <a:t>PICTURE</a:t>
            </a:r>
          </a:p>
        </p:txBody>
      </p:sp>
      <p:cxnSp>
        <p:nvCxnSpPr>
          <p:cNvPr id="6" name="Straight Connector 5">
            <a:extLst>
              <a:ext uri="{FF2B5EF4-FFF2-40B4-BE49-F238E27FC236}">
                <a16:creationId xmlns:a16="http://schemas.microsoft.com/office/drawing/2014/main" id="{8476BFA1-1DD2-5D42-ED21-A389E40D1454}"/>
              </a:ext>
            </a:extLst>
          </p:cNvPr>
          <p:cNvCxnSpPr/>
          <p:nvPr userDrawn="1"/>
        </p:nvCxnSpPr>
        <p:spPr>
          <a:xfrm>
            <a:off x="520965" y="1680459"/>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10">
            <a:extLst>
              <a:ext uri="{FF2B5EF4-FFF2-40B4-BE49-F238E27FC236}">
                <a16:creationId xmlns:a16="http://schemas.microsoft.com/office/drawing/2014/main" id="{8976793E-7EDF-7167-4617-A640198A903F}"/>
              </a:ext>
            </a:extLst>
          </p:cNvPr>
          <p:cNvSpPr>
            <a:spLocks noGrp="1"/>
          </p:cNvSpPr>
          <p:nvPr>
            <p:ph type="body" sz="quarter" idx="15" hasCustomPrompt="1"/>
          </p:nvPr>
        </p:nvSpPr>
        <p:spPr>
          <a:xfrm>
            <a:off x="390331" y="596516"/>
            <a:ext cx="6315269" cy="502920"/>
          </a:xfrm>
          <a:prstGeom prst="rect">
            <a:avLst/>
          </a:prstGeom>
        </p:spPr>
        <p:txBody>
          <a:bodyPr anchor="ctr">
            <a:noAutofit/>
          </a:bodyPr>
          <a:lstStyle>
            <a:lvl1pPr marL="0" indent="0" algn="l">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8" name="Text Placeholder 2">
            <a:extLst>
              <a:ext uri="{FF2B5EF4-FFF2-40B4-BE49-F238E27FC236}">
                <a16:creationId xmlns:a16="http://schemas.microsoft.com/office/drawing/2014/main" id="{BCBC7445-9257-28C0-CFED-CC840DD6EFD2}"/>
              </a:ext>
            </a:extLst>
          </p:cNvPr>
          <p:cNvSpPr>
            <a:spLocks noGrp="1"/>
          </p:cNvSpPr>
          <p:nvPr>
            <p:ph type="body" sz="quarter" idx="16" hasCustomPrompt="1"/>
          </p:nvPr>
        </p:nvSpPr>
        <p:spPr>
          <a:xfrm>
            <a:off x="390331" y="2011680"/>
            <a:ext cx="6626289" cy="274320"/>
          </a:xfrm>
          <a:prstGeom prst="rect">
            <a:avLst/>
          </a:prstGeom>
        </p:spPr>
        <p:txBody>
          <a:bodyPr anchor="ctr">
            <a:noAutofit/>
          </a:bodyPr>
          <a:lstStyle>
            <a:lvl1pPr marL="0" indent="0" algn="l">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928487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wo attorney mini bios">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3904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440260"/>
            <a:ext cx="5486400" cy="274320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attorney’s mini bio; include the most relevant experience related to the client/opportunity</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096000" y="3440260"/>
            <a:ext cx="5486400" cy="274320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attorney’s mini bio; include the most relevant experience related to the client/opportunity</a:t>
            </a:r>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096000"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 Placeholder 10">
            <a:extLst>
              <a:ext uri="{FF2B5EF4-FFF2-40B4-BE49-F238E27FC236}">
                <a16:creationId xmlns:a16="http://schemas.microsoft.com/office/drawing/2014/main" id="{FE8BF5DF-F438-4C13-B4ED-011B9F9F76B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29" name="Text Placeholder 2">
            <a:extLst>
              <a:ext uri="{FF2B5EF4-FFF2-40B4-BE49-F238E27FC236}">
                <a16:creationId xmlns:a16="http://schemas.microsoft.com/office/drawing/2014/main" id="{A360920F-5451-49BE-8E1E-EDAF4C3681E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3" name="Text Placeholder 2">
            <a:extLst>
              <a:ext uri="{FF2B5EF4-FFF2-40B4-BE49-F238E27FC236}">
                <a16:creationId xmlns:a16="http://schemas.microsoft.com/office/drawing/2014/main" id="{0AA4D330-DB7F-466E-8606-B1CB343D9B75}"/>
              </a:ext>
            </a:extLst>
          </p:cNvPr>
          <p:cNvSpPr>
            <a:spLocks noGrp="1"/>
          </p:cNvSpPr>
          <p:nvPr>
            <p:ph type="body" sz="quarter" idx="71" hasCustomPrompt="1"/>
          </p:nvPr>
        </p:nvSpPr>
        <p:spPr>
          <a:xfrm>
            <a:off x="1944908" y="1616304"/>
            <a:ext cx="3931920" cy="1371600"/>
          </a:xfrm>
          <a:prstGeom prst="rect">
            <a:avLst/>
          </a:prstGeom>
        </p:spPr>
        <p:txBody>
          <a:bodyPr/>
          <a:lstStyle>
            <a:lvl1pPr marL="0" indent="0">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Attorney Name</a:t>
            </a:r>
            <a:br>
              <a:rPr lang="en-US" dirty="0"/>
            </a:br>
            <a:r>
              <a:rPr lang="en-US" dirty="0"/>
              <a:t>Title</a:t>
            </a:r>
            <a:br>
              <a:rPr lang="en-US" dirty="0"/>
            </a:br>
            <a:r>
              <a:rPr lang="en-US" dirty="0"/>
              <a:t>Office</a:t>
            </a:r>
            <a:br>
              <a:rPr lang="en-US" dirty="0"/>
            </a:br>
            <a:r>
              <a:rPr lang="en-US" dirty="0"/>
              <a:t>Phone</a:t>
            </a:r>
            <a:br>
              <a:rPr lang="en-US" dirty="0"/>
            </a:br>
            <a:r>
              <a:rPr lang="en-US" dirty="0"/>
              <a:t>Email</a:t>
            </a:r>
          </a:p>
        </p:txBody>
      </p:sp>
      <p:sp>
        <p:nvSpPr>
          <p:cNvPr id="15" name="Text Placeholder 2">
            <a:extLst>
              <a:ext uri="{FF2B5EF4-FFF2-40B4-BE49-F238E27FC236}">
                <a16:creationId xmlns:a16="http://schemas.microsoft.com/office/drawing/2014/main" id="{1595DD16-BB7F-4423-95FD-FEBAAF6041F5}"/>
              </a:ext>
            </a:extLst>
          </p:cNvPr>
          <p:cNvSpPr>
            <a:spLocks noGrp="1"/>
          </p:cNvSpPr>
          <p:nvPr>
            <p:ph type="body" sz="quarter" idx="72" hasCustomPrompt="1"/>
          </p:nvPr>
        </p:nvSpPr>
        <p:spPr>
          <a:xfrm>
            <a:off x="7650480" y="1616304"/>
            <a:ext cx="3931920" cy="1371600"/>
          </a:xfrm>
          <a:prstGeom prst="rect">
            <a:avLst/>
          </a:prstGeom>
        </p:spPr>
        <p:txBody>
          <a:bodyPr/>
          <a:lstStyle>
            <a:lvl1pPr marL="0" indent="0">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Attorney Name</a:t>
            </a:r>
            <a:br>
              <a:rPr lang="en-US" dirty="0"/>
            </a:br>
            <a:r>
              <a:rPr lang="en-US" dirty="0"/>
              <a:t>Title</a:t>
            </a:r>
            <a:br>
              <a:rPr lang="en-US" dirty="0"/>
            </a:br>
            <a:r>
              <a:rPr lang="en-US" dirty="0"/>
              <a:t>Office</a:t>
            </a:r>
            <a:br>
              <a:rPr lang="en-US" dirty="0"/>
            </a:br>
            <a:r>
              <a:rPr lang="en-US" dirty="0"/>
              <a:t>Phone</a:t>
            </a:r>
            <a:br>
              <a:rPr lang="en-US" dirty="0"/>
            </a:br>
            <a:r>
              <a:rPr lang="en-US" dirty="0"/>
              <a:t>Email</a:t>
            </a:r>
          </a:p>
        </p:txBody>
      </p:sp>
    </p:spTree>
    <p:extLst>
      <p:ext uri="{BB962C8B-B14F-4D97-AF65-F5344CB8AC3E}">
        <p14:creationId xmlns:p14="http://schemas.microsoft.com/office/powerpoint/2010/main" val="36221671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D2E1-9828-1EC2-F211-49DA54ECC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44E8FC-CD18-F84E-960D-C7CF8542B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521EA5-70CC-DC96-B8B1-803D93B00F38}"/>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5" name="Footer Placeholder 4">
            <a:extLst>
              <a:ext uri="{FF2B5EF4-FFF2-40B4-BE49-F238E27FC236}">
                <a16:creationId xmlns:a16="http://schemas.microsoft.com/office/drawing/2014/main" id="{487005AE-FF5B-02BE-C57F-AE3BBCFCF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8F8AB-E45F-452A-1B84-CCBC4B1DB428}"/>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37316639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8356-55A6-918B-9853-E9626467F6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91B3D7-0A25-CB52-122C-5DF467846A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9EFC0-4355-7CC4-7C36-70D81854FE17}"/>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5" name="Footer Placeholder 4">
            <a:extLst>
              <a:ext uri="{FF2B5EF4-FFF2-40B4-BE49-F238E27FC236}">
                <a16:creationId xmlns:a16="http://schemas.microsoft.com/office/drawing/2014/main" id="{47E6672D-C24A-3C99-A042-280388D65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BD7B5-5BA1-D3C2-8375-8EA221ADBE53}"/>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9853330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4180-C42A-81C6-5E94-FD6CC81A99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55F05E-97F3-6CC9-A012-C8BBA03A68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FF423F-8C10-C608-E402-9DB1DDF33E1C}"/>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5" name="Footer Placeholder 4">
            <a:extLst>
              <a:ext uri="{FF2B5EF4-FFF2-40B4-BE49-F238E27FC236}">
                <a16:creationId xmlns:a16="http://schemas.microsoft.com/office/drawing/2014/main" id="{364D19E7-7AFE-C324-397B-E83CD9B77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CCA00-12A8-D521-1611-D09AB5E19D6D}"/>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24037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422343-799B-4C5D-AE9C-F027E8B977CC}"/>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DA947AD3-920D-4DBA-BF4A-62CC94DA84B4}"/>
              </a:ext>
            </a:extLst>
          </p:cNvPr>
          <p:cNvPicPr>
            <a:picLocks noChangeAspect="1"/>
          </p:cNvPicPr>
          <p:nvPr userDrawn="1"/>
        </p:nvPicPr>
        <p:blipFill>
          <a:blip r:embed="rId2"/>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7484777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084BB-CD1F-892B-6FEF-C85B74825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EF8CD7-7D9C-02C1-D6D7-6817AB53FE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2199E-0C83-85A6-2B70-AC982E332D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5203E6-286F-CB7A-FBC5-92608402E9E9}"/>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6" name="Footer Placeholder 5">
            <a:extLst>
              <a:ext uri="{FF2B5EF4-FFF2-40B4-BE49-F238E27FC236}">
                <a16:creationId xmlns:a16="http://schemas.microsoft.com/office/drawing/2014/main" id="{57A1554C-355C-F473-F2FF-236343B86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E01F2-66DB-6028-45B6-039ECD9A45FD}"/>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1210707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2832-5F89-862D-22CB-F9D4ACD3D2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A7E20-3317-6306-99E7-7B0893F77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08B9E3-17E7-BF7C-B155-BFC5EB45B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785315-B6D1-7362-1DB4-DFCF0506DE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97390-C81D-6A60-BA24-3D92EFFA0D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2DF927-7050-EC49-A0BA-915CDE605DE7}"/>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8" name="Footer Placeholder 7">
            <a:extLst>
              <a:ext uri="{FF2B5EF4-FFF2-40B4-BE49-F238E27FC236}">
                <a16:creationId xmlns:a16="http://schemas.microsoft.com/office/drawing/2014/main" id="{3AB6B0DF-D212-5A4D-AA0A-564B0B9464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0C7E57-789D-3756-676D-C8E87510B665}"/>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33341702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0786-309A-8A92-437A-3E3A38C06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914EB8-ADC5-772E-F5B4-DF16B724F717}"/>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4" name="Footer Placeholder 3">
            <a:extLst>
              <a:ext uri="{FF2B5EF4-FFF2-40B4-BE49-F238E27FC236}">
                <a16:creationId xmlns:a16="http://schemas.microsoft.com/office/drawing/2014/main" id="{60FCB775-7CF1-CE04-F9BC-3C0F4C3B15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86E86C-19D2-98D7-00DD-D4944BA880C3}"/>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6990013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CE9F4-0B89-CC89-EF8B-9B0CE5F95292}"/>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3" name="Footer Placeholder 2">
            <a:extLst>
              <a:ext uri="{FF2B5EF4-FFF2-40B4-BE49-F238E27FC236}">
                <a16:creationId xmlns:a16="http://schemas.microsoft.com/office/drawing/2014/main" id="{8D83B81B-40C2-577A-C836-629E7A8F8B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BBB08C-9E3E-CDAF-3591-CF217796FD30}"/>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29051805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5C098-7CDF-367E-0545-A33E7DBB7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3BDD97-D0B6-E243-1D73-7FA92B6AD9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DB93AF-1308-D3D6-C2C8-1EDBA3BA6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636E6-E58B-C8F9-EC71-5DA2A857E812}"/>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6" name="Footer Placeholder 5">
            <a:extLst>
              <a:ext uri="{FF2B5EF4-FFF2-40B4-BE49-F238E27FC236}">
                <a16:creationId xmlns:a16="http://schemas.microsoft.com/office/drawing/2014/main" id="{0C6E4B42-B504-7FDE-9EFF-EC44E85F2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8C889-79D2-D1FD-8A9E-3D76B57BAB94}"/>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6240688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07D89-B479-E773-3240-6BE2A2192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86E856-FC1B-4492-552F-E153ABD434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A6E77C-B6DB-E8EE-0FE4-42D16FE98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05A14-043F-6216-3872-A54AA8C769ED}"/>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6" name="Footer Placeholder 5">
            <a:extLst>
              <a:ext uri="{FF2B5EF4-FFF2-40B4-BE49-F238E27FC236}">
                <a16:creationId xmlns:a16="http://schemas.microsoft.com/office/drawing/2014/main" id="{69797BCE-9C17-8228-200A-79CD3EF23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00E89-B9DE-7403-CB50-CF4F2BB62F9A}"/>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25092320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529B-C84A-4A53-50A1-0EBAEDFFB4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4BE9B5-4085-D980-A0FC-D044972182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31BB0-8F8F-FA2A-2196-5858C9364155}"/>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5" name="Footer Placeholder 4">
            <a:extLst>
              <a:ext uri="{FF2B5EF4-FFF2-40B4-BE49-F238E27FC236}">
                <a16:creationId xmlns:a16="http://schemas.microsoft.com/office/drawing/2014/main" id="{6DAB7B33-E14B-A2AF-07AF-F01B6278A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596E6-6BA9-9282-1A9D-AB645A0C05BC}"/>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18233278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37E0C0-3227-E399-AAD7-70C435BF5E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212E3E-1EF8-F31F-0A80-4E5D1F1D03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ECC8E-A61A-B718-96E0-44BCADDD1BD3}"/>
              </a:ext>
            </a:extLst>
          </p:cNvPr>
          <p:cNvSpPr>
            <a:spLocks noGrp="1"/>
          </p:cNvSpPr>
          <p:nvPr>
            <p:ph type="dt" sz="half" idx="10"/>
          </p:nvPr>
        </p:nvSpPr>
        <p:spPr/>
        <p:txBody>
          <a:bodyPr/>
          <a:lstStyle/>
          <a:p>
            <a:fld id="{A039D709-C6A1-4684-8C51-DE607E357847}" type="datetimeFigureOut">
              <a:rPr lang="en-US" smtClean="0"/>
              <a:t>4/21/2025</a:t>
            </a:fld>
            <a:endParaRPr lang="en-US"/>
          </a:p>
        </p:txBody>
      </p:sp>
      <p:sp>
        <p:nvSpPr>
          <p:cNvPr id="5" name="Footer Placeholder 4">
            <a:extLst>
              <a:ext uri="{FF2B5EF4-FFF2-40B4-BE49-F238E27FC236}">
                <a16:creationId xmlns:a16="http://schemas.microsoft.com/office/drawing/2014/main" id="{0855F987-3B7F-9C72-323F-69C05CD96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1FD46-6918-216B-67D7-2F79DB1F97CB}"/>
              </a:ext>
            </a:extLst>
          </p:cNvPr>
          <p:cNvSpPr>
            <a:spLocks noGrp="1"/>
          </p:cNvSpPr>
          <p:nvPr>
            <p:ph type="sldNum" sz="quarter" idx="12"/>
          </p:nvPr>
        </p:nvSpPr>
        <p:spPr/>
        <p:txBody>
          <a:bodyPr/>
          <a:lstStyle/>
          <a:p>
            <a:fld id="{F5CDD2D8-CAC9-4805-B219-F76E32930F23}" type="slidenum">
              <a:rPr lang="en-US" smtClean="0"/>
              <a:t>‹#›</a:t>
            </a:fld>
            <a:endParaRPr lang="en-US"/>
          </a:p>
        </p:txBody>
      </p:sp>
    </p:spTree>
    <p:extLst>
      <p:ext uri="{BB962C8B-B14F-4D97-AF65-F5344CB8AC3E}">
        <p14:creationId xmlns:p14="http://schemas.microsoft.com/office/powerpoint/2010/main" val="33438782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02141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userDrawn="1"/>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TITLE</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70C531CC-6D38-441F-8D0E-FB71B3831ADF}"/>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5528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218771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6C47CC-0B48-799E-BDD9-79F72E486C27}"/>
              </a:ext>
            </a:extLst>
          </p:cNvPr>
          <p:cNvSpPr>
            <a:spLocks noGrp="1"/>
          </p:cNvSpPr>
          <p:nvPr>
            <p:ph type="pic" sz="quarter" idx="10"/>
          </p:nvPr>
        </p:nvSpPr>
        <p:spPr>
          <a:xfrm>
            <a:off x="0" y="0"/>
            <a:ext cx="12192000" cy="2286000"/>
          </a:xfrm>
          <a:prstGeom prst="rect">
            <a:avLst/>
          </a:prstGeom>
          <a:solidFill>
            <a:schemeClr val="bg1">
              <a:lumMod val="85000"/>
            </a:schemeClr>
          </a:solidFill>
        </p:spPr>
        <p:txBody>
          <a:bodyPr anchor="ctr"/>
          <a:lstStyle>
            <a:lvl1pPr marL="0" indent="0" algn="ctr">
              <a:buNone/>
              <a:defRPr>
                <a:solidFill>
                  <a:schemeClr val="tx2"/>
                </a:solidFill>
              </a:defRPr>
            </a:lvl1pPr>
          </a:lstStyle>
          <a:p>
            <a:endParaRPr lang="en-US" dirty="0"/>
          </a:p>
        </p:txBody>
      </p:sp>
      <p:sp>
        <p:nvSpPr>
          <p:cNvPr id="6" name="Text Placeholder 10">
            <a:extLst>
              <a:ext uri="{FF2B5EF4-FFF2-40B4-BE49-F238E27FC236}">
                <a16:creationId xmlns:a16="http://schemas.microsoft.com/office/drawing/2014/main" id="{7ED3C8FC-6C9B-0385-9B13-EB5FC3861B01}"/>
              </a:ext>
            </a:extLst>
          </p:cNvPr>
          <p:cNvSpPr>
            <a:spLocks noGrp="1"/>
          </p:cNvSpPr>
          <p:nvPr>
            <p:ph type="body" sz="quarter" idx="15" hasCustomPrompt="1"/>
          </p:nvPr>
        </p:nvSpPr>
        <p:spPr>
          <a:xfrm>
            <a:off x="390331" y="478997"/>
            <a:ext cx="6315269" cy="502920"/>
          </a:xfrm>
          <a:prstGeom prst="rect">
            <a:avLst/>
          </a:prstGeom>
        </p:spPr>
        <p:txBody>
          <a:bodyPr anchor="ctr">
            <a:noAutofit/>
          </a:bodyPr>
          <a:lstStyle>
            <a:lvl1pPr marL="0" indent="0" algn="l">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991E6E84-81E6-1746-2197-66428E38FD7A}"/>
              </a:ext>
            </a:extLst>
          </p:cNvPr>
          <p:cNvSpPr>
            <a:spLocks noGrp="1"/>
          </p:cNvSpPr>
          <p:nvPr>
            <p:ph type="body" sz="quarter" idx="16" hasCustomPrompt="1"/>
          </p:nvPr>
        </p:nvSpPr>
        <p:spPr>
          <a:xfrm>
            <a:off x="390331" y="1712695"/>
            <a:ext cx="6626289" cy="274320"/>
          </a:xfrm>
          <a:prstGeom prst="rect">
            <a:avLst/>
          </a:prstGeom>
        </p:spPr>
        <p:txBody>
          <a:bodyPr anchor="ctr">
            <a:noAutofit/>
          </a:bodyPr>
          <a:lstStyle>
            <a:lvl1pPr marL="0" indent="0" algn="l">
              <a:lnSpc>
                <a:spcPct val="100000"/>
              </a:lnSpc>
              <a:spcBef>
                <a:spcPts val="0"/>
              </a:spcBef>
              <a:buNone/>
              <a:defRPr sz="1400">
                <a:solidFill>
                  <a:schemeClr val="bg1"/>
                </a:solidFill>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cxnSp>
        <p:nvCxnSpPr>
          <p:cNvPr id="5" name="Straight Connector 4">
            <a:extLst>
              <a:ext uri="{FF2B5EF4-FFF2-40B4-BE49-F238E27FC236}">
                <a16:creationId xmlns:a16="http://schemas.microsoft.com/office/drawing/2014/main" id="{1628D026-DE32-5C46-2389-4E8836D91042}"/>
              </a:ext>
            </a:extLst>
          </p:cNvPr>
          <p:cNvCxnSpPr/>
          <p:nvPr userDrawn="1"/>
        </p:nvCxnSpPr>
        <p:spPr>
          <a:xfrm>
            <a:off x="530286" y="1483893"/>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6515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ADBE6524-3BC5-43DF-AA3E-BCDB1560C18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6205570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p:nvSpPr>
        <p:spPr bwMode="auto">
          <a:xfrm>
            <a:off x="1075884" y="1613180"/>
            <a:ext cx="1004024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CONNECT WITH US</a:t>
            </a:r>
            <a:endParaRPr lang="en-US" sz="6000" spc="1750" dirty="0">
              <a:solidFill>
                <a:schemeClr val="bg1"/>
              </a:solidFill>
              <a:latin typeface="Open Sans Light" charset="0"/>
              <a:ea typeface="Open Sans Light" charset="0"/>
              <a:cs typeface="Open Sans Light" charset="0"/>
              <a:sym typeface="Bebas Neue" charset="0"/>
            </a:endParaRPr>
          </a:p>
        </p:txBody>
      </p:sp>
      <p:sp>
        <p:nvSpPr>
          <p:cNvPr id="10" name="Rectangle 9">
            <a:extLst>
              <a:ext uri="{FF2B5EF4-FFF2-40B4-BE49-F238E27FC236}">
                <a16:creationId xmlns:a16="http://schemas.microsoft.com/office/drawing/2014/main" id="{64EB43D7-6E46-4F6B-A9DB-D495F1CDBCFC}"/>
              </a:ext>
            </a:extLst>
          </p:cNvPr>
          <p:cNvSpPr/>
          <p:nvPr/>
        </p:nvSpPr>
        <p:spPr>
          <a:xfrm>
            <a:off x="1573691" y="4140246"/>
            <a:ext cx="1042273"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p:nvSpPr>
        <p:spPr>
          <a:xfrm>
            <a:off x="381000" y="5794258"/>
            <a:ext cx="11430000" cy="693651"/>
          </a:xfrm>
          <a:prstGeom prst="rect">
            <a:avLst/>
          </a:prstGeom>
          <a:noFill/>
        </p:spPr>
        <p:txBody>
          <a:bodyPr wrap="square" rtlCol="0">
            <a:spAutoFit/>
          </a:bodyPr>
          <a:lstStyle/>
          <a:p>
            <a:pPr algn="ctr">
              <a:lnSpc>
                <a:spcPts val="1620"/>
              </a:lnSpc>
            </a:pP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Baker Donelson is among the 80 largest law firms in the country, with more than 650 attorneys and public policy advisors representing more than 30 practice areas to serve a </a:t>
            </a:r>
            <a:b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b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wide range of legal needs. Clients receive knowledgeable guidance from experienced, multi-disciplined industry and client service teams, all seamlessly connected across 21 offices in Alabama, Florida, Georgia, Louisiana, Maryland, Mississippi,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pic>
        <p:nvPicPr>
          <p:cNvPr id="16" name="Graphic 15">
            <a:extLst>
              <a:ext uri="{FF2B5EF4-FFF2-40B4-BE49-F238E27FC236}">
                <a16:creationId xmlns:a16="http://schemas.microsoft.com/office/drawing/2014/main" id="{16702A56-F8BD-4883-868A-BF99C0595C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65906" y="3510046"/>
            <a:ext cx="552450" cy="552450"/>
          </a:xfrm>
          <a:prstGeom prst="rect">
            <a:avLst/>
          </a:prstGeom>
        </p:spPr>
      </p:pic>
      <p:sp>
        <p:nvSpPr>
          <p:cNvPr id="19" name="Rectangle 18">
            <a:extLst>
              <a:ext uri="{FF2B5EF4-FFF2-40B4-BE49-F238E27FC236}">
                <a16:creationId xmlns:a16="http://schemas.microsoft.com/office/drawing/2014/main" id="{96FC3433-DCBB-4866-ABF7-8B8E191533CF}"/>
              </a:ext>
            </a:extLst>
          </p:cNvPr>
          <p:cNvSpPr/>
          <p:nvPr/>
        </p:nvSpPr>
        <p:spPr>
          <a:xfrm>
            <a:off x="9427631" y="4140246"/>
            <a:ext cx="1029000"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TWITTER</a:t>
            </a:r>
          </a:p>
        </p:txBody>
      </p:sp>
      <p:sp>
        <p:nvSpPr>
          <p:cNvPr id="21" name="Rectangle 20">
            <a:extLst>
              <a:ext uri="{FF2B5EF4-FFF2-40B4-BE49-F238E27FC236}">
                <a16:creationId xmlns:a16="http://schemas.microsoft.com/office/drawing/2014/main" id="{43DE0751-F48A-4E59-91EF-79F744409C3B}"/>
              </a:ext>
            </a:extLst>
          </p:cNvPr>
          <p:cNvSpPr/>
          <p:nvPr/>
        </p:nvSpPr>
        <p:spPr>
          <a:xfrm>
            <a:off x="4158540" y="4140246"/>
            <a:ext cx="1267591"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p:nvSpPr>
        <p:spPr>
          <a:xfrm>
            <a:off x="6674353" y="4140246"/>
            <a:ext cx="1120820"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58536" y="3514829"/>
            <a:ext cx="552450" cy="552450"/>
          </a:xfrm>
          <a:prstGeom prst="rect">
            <a:avLst/>
          </a:prstGeom>
        </p:spPr>
      </p:pic>
    </p:spTree>
    <p:extLst>
      <p:ext uri="{BB962C8B-B14F-4D97-AF65-F5344CB8AC3E}">
        <p14:creationId xmlns:p14="http://schemas.microsoft.com/office/powerpoint/2010/main" val="17242128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3"/>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2761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6A41164-9E02-42F7-95BC-2C9613F1A08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2</a:t>
            </a:r>
          </a:p>
        </p:txBody>
      </p:sp>
      <p:sp>
        <p:nvSpPr>
          <p:cNvPr id="18" name="Text Placeholder 14">
            <a:extLst>
              <a:ext uri="{FF2B5EF4-FFF2-40B4-BE49-F238E27FC236}">
                <a16:creationId xmlns:a16="http://schemas.microsoft.com/office/drawing/2014/main" id="{E7D0411B-98D2-40EE-A7C9-A6A4CDA8D6AF}"/>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63BFF807-FD44-4F0D-B39A-70F80C78AF66}"/>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31C4B28D-0969-490A-B13C-C8EB39316D59}"/>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AE57C29B-D449-4CC7-B381-424636D9EEB7}"/>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160B9B91-190A-453C-87F6-790E5B769CFF}"/>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68372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9ED853B-3A94-44EA-B306-AED50E58825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3</a:t>
            </a:r>
          </a:p>
        </p:txBody>
      </p:sp>
      <p:sp>
        <p:nvSpPr>
          <p:cNvPr id="18" name="Text Placeholder 14">
            <a:extLst>
              <a:ext uri="{FF2B5EF4-FFF2-40B4-BE49-F238E27FC236}">
                <a16:creationId xmlns:a16="http://schemas.microsoft.com/office/drawing/2014/main" id="{F73FD31C-CD9C-4CD0-AB2B-DBDD2B326B6B}"/>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96044471-19A6-42C7-939C-1CE9DD8B64E7}"/>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2C35F422-844D-4DC9-9E61-566C7E42E30D}"/>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130FA952-5204-419A-9950-05F23E33D226}"/>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FD155A0D-4442-44E6-97FB-766EA1DA30E9}"/>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11292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2686049-FEFC-9B62-EEA2-60D27094C869}"/>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190653D2-C799-4BD0-BB47-2CF40EDD1D68}"/>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97736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EC16CEDE-C199-D294-F846-C853E46E41D2}"/>
              </a:ext>
            </a:extLst>
          </p:cNvPr>
          <p:cNvPicPr>
            <a:picLocks noChangeAspect="1"/>
          </p:cNvPicPr>
          <p:nvPr userDrawn="1"/>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0" name="Text Placeholder 10">
            <a:extLst>
              <a:ext uri="{FF2B5EF4-FFF2-40B4-BE49-F238E27FC236}">
                <a16:creationId xmlns:a16="http://schemas.microsoft.com/office/drawing/2014/main" id="{D32C6B46-3DF6-47EC-B3F2-3060C58593DE}"/>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2</a:t>
            </a:r>
          </a:p>
        </p:txBody>
      </p:sp>
      <p:sp>
        <p:nvSpPr>
          <p:cNvPr id="14" name="Text Placeholder 14">
            <a:extLst>
              <a:ext uri="{FF2B5EF4-FFF2-40B4-BE49-F238E27FC236}">
                <a16:creationId xmlns:a16="http://schemas.microsoft.com/office/drawing/2014/main" id="{D78622D7-967F-4BBD-80F7-7832321EDD7E}"/>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1814E0AC-B81B-4FFF-8CF4-9FA15FC030FB}"/>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113847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userDrawn="1"/>
        </p:nvPicPr>
        <p:blipFill>
          <a:blip r:embed="rId2"/>
          <a:srcRect/>
          <a:stretch/>
        </p:blipFill>
        <p:spPr>
          <a:xfrm>
            <a:off x="-64" y="858"/>
            <a:ext cx="12188951"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9" name="Text Placeholder 10">
            <a:extLst>
              <a:ext uri="{FF2B5EF4-FFF2-40B4-BE49-F238E27FC236}">
                <a16:creationId xmlns:a16="http://schemas.microsoft.com/office/drawing/2014/main" id="{BD2952BE-546F-44B6-B989-A67A2CD93029}"/>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3</a:t>
            </a:r>
          </a:p>
        </p:txBody>
      </p:sp>
      <p:sp>
        <p:nvSpPr>
          <p:cNvPr id="14" name="Text Placeholder 14">
            <a:extLst>
              <a:ext uri="{FF2B5EF4-FFF2-40B4-BE49-F238E27FC236}">
                <a16:creationId xmlns:a16="http://schemas.microsoft.com/office/drawing/2014/main" id="{9F14CFA6-52B8-4391-8817-5F25D5FB149B}"/>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E458DF5E-DBF8-4770-87A9-17AAEAB78BBA}"/>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532696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8AB1C77E-3414-4616-ADB9-D64EDC212D5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767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70AD663-D889-4037-89BC-9DDFF15D1DA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5" name="Text Placeholder 2">
            <a:extLst>
              <a:ext uri="{FF2B5EF4-FFF2-40B4-BE49-F238E27FC236}">
                <a16:creationId xmlns:a16="http://schemas.microsoft.com/office/drawing/2014/main" id="{0B9E9B49-B612-49B4-A5A1-36BC6852554D}"/>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0076534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5" name="TextBox 7">
            <a:extLst>
              <a:ext uri="{FF2B5EF4-FFF2-40B4-BE49-F238E27FC236}">
                <a16:creationId xmlns:a16="http://schemas.microsoft.com/office/drawing/2014/main" id="{DB81CE39-F44A-4930-BF7D-63EDC9B2DF6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362063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4" name="TextBox 7">
            <a:extLst>
              <a:ext uri="{FF2B5EF4-FFF2-40B4-BE49-F238E27FC236}">
                <a16:creationId xmlns:a16="http://schemas.microsoft.com/office/drawing/2014/main" id="{2355CB8C-9D42-4F46-82EC-1E66DC4898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040739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0DDEB31F-9812-4AEF-9BC4-F114E4F44AE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C3B3A4EB-F305-4422-8C88-870CCE545DA5}"/>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9" name="TextBox 7">
            <a:extLst>
              <a:ext uri="{FF2B5EF4-FFF2-40B4-BE49-F238E27FC236}">
                <a16:creationId xmlns:a16="http://schemas.microsoft.com/office/drawing/2014/main" id="{BD334408-F23F-41A5-A163-45832F857BB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31723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E6E1CA2-79C1-44AA-9FC4-E6D5E7D66008}"/>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106964BD-D71E-4A3F-B632-C9E03B50902F}"/>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7" name="Content Placeholder 7">
            <a:extLst>
              <a:ext uri="{FF2B5EF4-FFF2-40B4-BE49-F238E27FC236}">
                <a16:creationId xmlns:a16="http://schemas.microsoft.com/office/drawing/2014/main" id="{6909E8B4-0FDA-4BE0-A6B5-B9E776E54545}"/>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7B85B167-FB62-46A9-AA57-2DD08B356ED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14001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10">
            <a:extLst>
              <a:ext uri="{FF2B5EF4-FFF2-40B4-BE49-F238E27FC236}">
                <a16:creationId xmlns:a16="http://schemas.microsoft.com/office/drawing/2014/main" id="{85BFC132-57B9-42E2-BA12-31465A62946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0" name="Text Placeholder 2">
            <a:extLst>
              <a:ext uri="{FF2B5EF4-FFF2-40B4-BE49-F238E27FC236}">
                <a16:creationId xmlns:a16="http://schemas.microsoft.com/office/drawing/2014/main" id="{945CB1CF-317F-47A9-8053-F75230B126FB}"/>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1" name="TextBox 7">
            <a:extLst>
              <a:ext uri="{FF2B5EF4-FFF2-40B4-BE49-F238E27FC236}">
                <a16:creationId xmlns:a16="http://schemas.microsoft.com/office/drawing/2014/main" id="{6C21E214-53D6-4916-B77A-B291A2BBF35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496328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470888C-046E-444E-9E59-31BC29B30B43}"/>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9" name="Text Placeholder 2">
            <a:extLst>
              <a:ext uri="{FF2B5EF4-FFF2-40B4-BE49-F238E27FC236}">
                <a16:creationId xmlns:a16="http://schemas.microsoft.com/office/drawing/2014/main" id="{69378B1D-0275-4D38-B4ED-AA70E6BD665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0" name="Text Placeholder 2">
            <a:extLst>
              <a:ext uri="{FF2B5EF4-FFF2-40B4-BE49-F238E27FC236}">
                <a16:creationId xmlns:a16="http://schemas.microsoft.com/office/drawing/2014/main" id="{95903ABA-BB0D-46C1-A585-F9B3FBD8B0D8}"/>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2">
            <a:extLst>
              <a:ext uri="{FF2B5EF4-FFF2-40B4-BE49-F238E27FC236}">
                <a16:creationId xmlns:a16="http://schemas.microsoft.com/office/drawing/2014/main" id="{F984307E-FDAC-4ACF-AF2D-5C61ED6D22BB}"/>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TextBox 7">
            <a:extLst>
              <a:ext uri="{FF2B5EF4-FFF2-40B4-BE49-F238E27FC236}">
                <a16:creationId xmlns:a16="http://schemas.microsoft.com/office/drawing/2014/main" id="{C87EAEFD-8A78-4284-8BCF-C082292B20B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7675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ADBE6524-3BC5-43DF-AA3E-BCDB1560C18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668081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5410200"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9F3BC239-D05E-4900-A52D-214658C97D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850273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TextBox 7">
            <a:extLst>
              <a:ext uri="{FF2B5EF4-FFF2-40B4-BE49-F238E27FC236}">
                <a16:creationId xmlns:a16="http://schemas.microsoft.com/office/drawing/2014/main" id="{2734946C-A4ED-40BE-9016-D51DF99D6FB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1205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610600" y="6476214"/>
              <a:ext cx="571107"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2" name="TextBox 7">
            <a:extLst>
              <a:ext uri="{FF2B5EF4-FFF2-40B4-BE49-F238E27FC236}">
                <a16:creationId xmlns:a16="http://schemas.microsoft.com/office/drawing/2014/main" id="{01643D19-1DA1-4AD1-9568-F3978E0B7C2B}"/>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54097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168E28E3-F228-45F5-A85F-3C2693FCE6F1}"/>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16D82D3F-E316-4696-945D-6C856C82AA76}"/>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2686592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6594DC06-EADF-4EE8-87CA-970BD5752164}"/>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BA5FA02D-1D01-4717-8A07-0FE4B04C382A}"/>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5" name="TextBox 7">
            <a:extLst>
              <a:ext uri="{FF2B5EF4-FFF2-40B4-BE49-F238E27FC236}">
                <a16:creationId xmlns:a16="http://schemas.microsoft.com/office/drawing/2014/main" id="{C62D920C-6A3D-4F82-982A-01E2AB9EB655}"/>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36506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56DB3A4D-4E00-4FB2-86BE-F7227E03641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9" name="Text Placeholder 2">
            <a:extLst>
              <a:ext uri="{FF2B5EF4-FFF2-40B4-BE49-F238E27FC236}">
                <a16:creationId xmlns:a16="http://schemas.microsoft.com/office/drawing/2014/main" id="{488D2A12-05B0-4CF7-B940-8931137122B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22" name="TextBox 7">
            <a:extLst>
              <a:ext uri="{FF2B5EF4-FFF2-40B4-BE49-F238E27FC236}">
                <a16:creationId xmlns:a16="http://schemas.microsoft.com/office/drawing/2014/main" id="{7F8AE6C8-D4BF-4C42-9430-223CEA81EC41}"/>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9022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E7A52793-7004-4A92-8A39-44AE2E29582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F6464A6C-F694-4A07-A7AF-B33C19CA412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5" name="TextBox 7">
            <a:extLst>
              <a:ext uri="{FF2B5EF4-FFF2-40B4-BE49-F238E27FC236}">
                <a16:creationId xmlns:a16="http://schemas.microsoft.com/office/drawing/2014/main" id="{2B4D0890-7238-4F16-87D5-4DCCE7EE2772}"/>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51257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99242B-DEAB-4348-B5A9-CB4B425A43EB}"/>
              </a:ext>
            </a:extLst>
          </p:cNvPr>
          <p:cNvSpPr/>
          <p:nvPr userDrawn="1"/>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dirty="0"/>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ts val="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2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Tree>
    <p:extLst>
      <p:ext uri="{BB962C8B-B14F-4D97-AF65-F5344CB8AC3E}">
        <p14:creationId xmlns:p14="http://schemas.microsoft.com/office/powerpoint/2010/main" val="12216976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mn-lt"/>
                <a:ea typeface="Open Sans Light" panose="020B0306030504020204" pitchFamily="34" charset="0"/>
                <a:cs typeface="Open Sans Light" panose="020B03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
        <p:nvSpPr>
          <p:cNvPr id="8" name="TextBox 7">
            <a:extLst>
              <a:ext uri="{FF2B5EF4-FFF2-40B4-BE49-F238E27FC236}">
                <a16:creationId xmlns:a16="http://schemas.microsoft.com/office/drawing/2014/main" id="{45A95D72-0AD2-42E5-9054-0780F1FB7706}"/>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22458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976498" y="1613180"/>
            <a:ext cx="1023902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mn-lt"/>
                <a:ea typeface="Open Sans Light" panose="020B0306030504020204" pitchFamily="34" charset="0"/>
                <a:cs typeface="Open Sans Light" panose="020B0306030504020204" pitchFamily="34" charset="0"/>
                <a:sym typeface="Bebas Neue" charset="0"/>
              </a:rPr>
              <a:t>CONNECT WITH US</a:t>
            </a:r>
            <a:endParaRPr lang="en-US" sz="6000" spc="1750" dirty="0">
              <a:solidFill>
                <a:schemeClr val="bg1"/>
              </a:solidFill>
              <a:latin typeface="+mn-lt"/>
              <a:ea typeface="Open Sans Light" charset="0"/>
              <a:cs typeface="Open Sans Light" charset="0"/>
              <a:sym typeface="Bebas Neue" charset="0"/>
            </a:endParaRP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dirty="0">
                <a:solidFill>
                  <a:schemeClr val="bg2"/>
                </a:solidFill>
                <a:latin typeface="+mn-lt"/>
                <a:ea typeface="Open Sans Light" panose="020B0306030504020204" pitchFamily="34" charset="0"/>
                <a:cs typeface="Open Sans Light" panose="020B03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23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58536" y="3514829"/>
            <a:ext cx="552450" cy="552450"/>
          </a:xfrm>
          <a:prstGeom prst="rect">
            <a:avLst/>
          </a:prstGeom>
        </p:spPr>
      </p:pic>
      <p:sp>
        <p:nvSpPr>
          <p:cNvPr id="9" name="Rectangle 8">
            <a:extLst>
              <a:ext uri="{FF2B5EF4-FFF2-40B4-BE49-F238E27FC236}">
                <a16:creationId xmlns:a16="http://schemas.microsoft.com/office/drawing/2014/main" id="{1ADB8F5A-80D4-EEEC-E4B4-613E4088444D}"/>
              </a:ext>
            </a:extLst>
          </p:cNvPr>
          <p:cNvSpPr/>
          <p:nvPr userDrawn="1"/>
        </p:nvSpPr>
        <p:spPr>
          <a:xfrm>
            <a:off x="9252904" y="4140246"/>
            <a:ext cx="1378455"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X (TWITTER)</a:t>
            </a:r>
          </a:p>
        </p:txBody>
      </p:sp>
      <p:pic>
        <p:nvPicPr>
          <p:cNvPr id="11" name="Picture 10" descr="A white x on a black background&#10;&#10;Description automatically generated">
            <a:extLst>
              <a:ext uri="{FF2B5EF4-FFF2-40B4-BE49-F238E27FC236}">
                <a16:creationId xmlns:a16="http://schemas.microsoft.com/office/drawing/2014/main" id="{6EF965D2-61BB-5701-E7CB-2D0477B53D06}"/>
              </a:ext>
            </a:extLst>
          </p:cNvPr>
          <p:cNvPicPr>
            <a:picLocks noChangeAspect="1"/>
          </p:cNvPicPr>
          <p:nvPr userDrawn="1"/>
        </p:nvPicPr>
        <p:blipFill>
          <a:blip r:embed="rId9"/>
          <a:stretch>
            <a:fillRect/>
          </a:stretch>
        </p:blipFill>
        <p:spPr>
          <a:xfrm>
            <a:off x="9673738" y="3518639"/>
            <a:ext cx="536786" cy="548640"/>
          </a:xfrm>
          <a:prstGeom prst="rect">
            <a:avLst/>
          </a:prstGeom>
        </p:spPr>
      </p:pic>
    </p:spTree>
    <p:extLst>
      <p:ext uri="{BB962C8B-B14F-4D97-AF65-F5344CB8AC3E}">
        <p14:creationId xmlns:p14="http://schemas.microsoft.com/office/powerpoint/2010/main" val="32616868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1_Default Slid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0508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Master">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4867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59" name="Rectangle 58"/>
          <p:cNvSpPr/>
          <p:nvPr userDrawn="1"/>
        </p:nvSpPr>
        <p:spPr bwMode="white">
          <a:xfrm>
            <a:off x="9854586" y="2465379"/>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a:extLst>
              <a:ext uri="{FF2B5EF4-FFF2-40B4-BE49-F238E27FC236}">
                <a16:creationId xmlns:a16="http://schemas.microsoft.com/office/drawing/2014/main" id="{438876F1-D36D-4BDC-A95B-BF77B1BB35F1}"/>
              </a:ext>
            </a:extLst>
          </p:cNvPr>
          <p:cNvSpPr txBox="1">
            <a:spLocks/>
          </p:cNvSpPr>
          <p:nvPr userDrawn="1"/>
        </p:nvSpPr>
        <p:spPr bwMode="blackWhite">
          <a:xfrm>
            <a:off x="625523" y="2976385"/>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buNone/>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399206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298669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10">
            <a:extLst>
              <a:ext uri="{FF2B5EF4-FFF2-40B4-BE49-F238E27FC236}">
                <a16:creationId xmlns:a16="http://schemas.microsoft.com/office/drawing/2014/main" id="{F1ABE98F-1210-435A-92FE-9CB606C2BECF}"/>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ACAC7962-C146-4043-9B26-4D9F2AAB036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8312449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936464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348BF7E-8E6F-450C-B2BC-F3872A10F871}"/>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4700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efault Slid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9478B-85B0-4C3D-AAA8-830F002E3777}"/>
              </a:ext>
            </a:extLst>
          </p:cNvPr>
          <p:cNvSpPr/>
          <p:nvPr/>
        </p:nvSpPr>
        <p:spPr>
          <a:xfrm>
            <a:off x="0" y="0"/>
            <a:ext cx="3761982" cy="6858000"/>
          </a:xfrm>
          <a:prstGeom prst="rect">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AA8B2F94-28C9-4405-AE6B-CD9ED300E2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331" y="6421262"/>
            <a:ext cx="2743200" cy="208825"/>
          </a:xfrm>
          <a:prstGeom prst="rect">
            <a:avLst/>
          </a:prstGeom>
        </p:spPr>
      </p:pic>
    </p:spTree>
    <p:extLst>
      <p:ext uri="{BB962C8B-B14F-4D97-AF65-F5344CB8AC3E}">
        <p14:creationId xmlns:p14="http://schemas.microsoft.com/office/powerpoint/2010/main" val="31469929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5_Default Slid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9478B-85B0-4C3D-AAA8-830F002E3777}"/>
              </a:ext>
            </a:extLst>
          </p:cNvPr>
          <p:cNvSpPr/>
          <p:nvPr/>
        </p:nvSpPr>
        <p:spPr>
          <a:xfrm>
            <a:off x="-1" y="0"/>
            <a:ext cx="4982547" cy="6858000"/>
          </a:xfrm>
          <a:prstGeom prst="rect">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AA8B2F94-28C9-4405-AE6B-CD9ED300E2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331" y="6421262"/>
            <a:ext cx="2743200" cy="208825"/>
          </a:xfrm>
          <a:prstGeom prst="rect">
            <a:avLst/>
          </a:prstGeom>
        </p:spPr>
      </p:pic>
      <p:sp>
        <p:nvSpPr>
          <p:cNvPr id="4" name="Isosceles Triangle 3">
            <a:extLst>
              <a:ext uri="{FF2B5EF4-FFF2-40B4-BE49-F238E27FC236}">
                <a16:creationId xmlns:a16="http://schemas.microsoft.com/office/drawing/2014/main" id="{6BD378F8-121A-42EA-A85D-8378398926D1}"/>
              </a:ext>
            </a:extLst>
          </p:cNvPr>
          <p:cNvSpPr/>
          <p:nvPr userDrawn="1"/>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68322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7_Default Slid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9478B-85B0-4C3D-AAA8-830F002E3777}"/>
              </a:ext>
            </a:extLst>
          </p:cNvPr>
          <p:cNvSpPr/>
          <p:nvPr/>
        </p:nvSpPr>
        <p:spPr>
          <a:xfrm>
            <a:off x="-1" y="0"/>
            <a:ext cx="4982547" cy="6858000"/>
          </a:xfrm>
          <a:prstGeom prst="rect">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AA8B2F94-28C9-4405-AE6B-CD9ED300E2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331" y="6421262"/>
            <a:ext cx="2743200" cy="208825"/>
          </a:xfrm>
          <a:prstGeom prst="rect">
            <a:avLst/>
          </a:prstGeom>
        </p:spPr>
      </p:pic>
    </p:spTree>
    <p:extLst>
      <p:ext uri="{BB962C8B-B14F-4D97-AF65-F5344CB8AC3E}">
        <p14:creationId xmlns:p14="http://schemas.microsoft.com/office/powerpoint/2010/main" val="29625015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4"/>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5390706" y="622800"/>
            <a:ext cx="6172643"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Isosceles Triangle 4">
            <a:extLst>
              <a:ext uri="{FF2B5EF4-FFF2-40B4-BE49-F238E27FC236}">
                <a16:creationId xmlns:a16="http://schemas.microsoft.com/office/drawing/2014/main" id="{CCD8661F-3DEB-4E48-9253-694AEFE377A5}"/>
              </a:ext>
            </a:extLst>
          </p:cNvPr>
          <p:cNvSpPr/>
          <p:nvPr userDrawn="1"/>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0575"/>
            <a:ext cx="2743200" cy="208825"/>
          </a:xfrm>
          <a:prstGeom prst="rect">
            <a:avLst/>
          </a:prstGeom>
        </p:spPr>
      </p:pic>
      <p:sp>
        <p:nvSpPr>
          <p:cNvPr id="7" name="Rectangle 6">
            <a:extLst>
              <a:ext uri="{FF2B5EF4-FFF2-40B4-BE49-F238E27FC236}">
                <a16:creationId xmlns:a16="http://schemas.microsoft.com/office/drawing/2014/main" id="{E4B6FA31-AAC3-4FB9-8128-918FAED4C38D}"/>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4627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2_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4"/>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5390706" y="622800"/>
            <a:ext cx="6172643"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0575"/>
            <a:ext cx="2743200" cy="208825"/>
          </a:xfrm>
          <a:prstGeom prst="rect">
            <a:avLst/>
          </a:prstGeom>
        </p:spPr>
      </p:pic>
      <p:sp>
        <p:nvSpPr>
          <p:cNvPr id="7" name="Rectangle 6">
            <a:extLst>
              <a:ext uri="{FF2B5EF4-FFF2-40B4-BE49-F238E27FC236}">
                <a16:creationId xmlns:a16="http://schemas.microsoft.com/office/drawing/2014/main" id="{46DA901D-8824-4979-AD8E-B30D64A1E77B}"/>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4261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676230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4"/>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7751135" y="622800"/>
            <a:ext cx="3812214"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sp>
        <p:nvSpPr>
          <p:cNvPr id="5" name="Isosceles Triangle 4">
            <a:extLst>
              <a:ext uri="{FF2B5EF4-FFF2-40B4-BE49-F238E27FC236}">
                <a16:creationId xmlns:a16="http://schemas.microsoft.com/office/drawing/2014/main" id="{CCD8661F-3DEB-4E48-9253-694AEFE377A5}"/>
              </a:ext>
            </a:extLst>
          </p:cNvPr>
          <p:cNvSpPr/>
          <p:nvPr userDrawn="1"/>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0331" y="6420575"/>
            <a:ext cx="2743200" cy="208825"/>
          </a:xfrm>
          <a:prstGeom prst="rect">
            <a:avLst/>
          </a:prstGeom>
        </p:spPr>
      </p:pic>
      <p:sp>
        <p:nvSpPr>
          <p:cNvPr id="7" name="Rectangle 6">
            <a:extLst>
              <a:ext uri="{FF2B5EF4-FFF2-40B4-BE49-F238E27FC236}">
                <a16:creationId xmlns:a16="http://schemas.microsoft.com/office/drawing/2014/main" id="{157C9896-8363-42D3-8587-9FBE7378DBF1}"/>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2088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3_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676230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4"/>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7751135" y="622800"/>
            <a:ext cx="3812214"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0331" y="6420575"/>
            <a:ext cx="2743200" cy="208825"/>
          </a:xfrm>
          <a:prstGeom prst="rect">
            <a:avLst/>
          </a:prstGeom>
        </p:spPr>
      </p:pic>
      <p:sp>
        <p:nvSpPr>
          <p:cNvPr id="7" name="Rectangle 6">
            <a:extLst>
              <a:ext uri="{FF2B5EF4-FFF2-40B4-BE49-F238E27FC236}">
                <a16:creationId xmlns:a16="http://schemas.microsoft.com/office/drawing/2014/main" id="{157C9896-8363-42D3-8587-9FBE7378DBF1}"/>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6395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2_Overview with image on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86578-C9A9-400F-BECE-935F00F63FC1}"/>
              </a:ext>
            </a:extLst>
          </p:cNvPr>
          <p:cNvSpPr/>
          <p:nvPr/>
        </p:nvSpPr>
        <p:spPr>
          <a:xfrm>
            <a:off x="0" y="0"/>
            <a:ext cx="7166344" cy="6858000"/>
          </a:xfrm>
          <a:prstGeom prst="rect">
            <a:avLst/>
          </a:prstGeom>
          <a:gradFill>
            <a:gsLst>
              <a:gs pos="0">
                <a:schemeClr val="accent4"/>
              </a:gs>
              <a:gs pos="100000">
                <a:schemeClr val="accent2"/>
              </a:gs>
            </a:gsLst>
            <a:lin ang="810000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4829532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10">
            <a:extLst>
              <a:ext uri="{FF2B5EF4-FFF2-40B4-BE49-F238E27FC236}">
                <a16:creationId xmlns:a16="http://schemas.microsoft.com/office/drawing/2014/main" id="{C61A827C-DCF5-4569-8F2A-843EA412AD66}"/>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0" name="Text Placeholder 2">
            <a:extLst>
              <a:ext uri="{FF2B5EF4-FFF2-40B4-BE49-F238E27FC236}">
                <a16:creationId xmlns:a16="http://schemas.microsoft.com/office/drawing/2014/main" id="{C05A1A97-77CB-4051-B10E-A0B31984802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897191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263953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622800"/>
            <a:ext cx="10933350"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386CD49-D10B-4F20-9649-973DCA541FA9}"/>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phic 9">
            <a:extLst>
              <a:ext uri="{FF2B5EF4-FFF2-40B4-BE49-F238E27FC236}">
                <a16:creationId xmlns:a16="http://schemas.microsoft.com/office/drawing/2014/main" id="{9E2CF8E4-C99D-4DBC-AF8B-F26F8079B74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1999463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Title 2"/>
          <p:cNvSpPr>
            <a:spLocks noGrp="1"/>
          </p:cNvSpPr>
          <p:nvPr>
            <p:ph type="title" hasCustomPrompt="1"/>
          </p:nvPr>
        </p:nvSpPr>
        <p:spPr>
          <a:xfrm>
            <a:off x="630000" y="622800"/>
            <a:ext cx="10933350"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lvl="0"/>
            <a:r>
              <a:rPr lang="en-US"/>
              <a:t>Click to add title</a:t>
            </a:r>
            <a:endParaRPr lang="en-US" dirty="0"/>
          </a:p>
        </p:txBody>
      </p:sp>
      <p:sp>
        <p:nvSpPr>
          <p:cNvPr id="14" name="Pentagon 8"/>
          <p:cNvSpPr/>
          <p:nvPr userDrawn="1"/>
        </p:nvSpPr>
        <p:spPr bwMode="white">
          <a:xfrm>
            <a:off x="-1" y="0"/>
            <a:ext cx="854300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0" name="Rectangle 9">
            <a:extLst>
              <a:ext uri="{FF2B5EF4-FFF2-40B4-BE49-F238E27FC236}">
                <a16:creationId xmlns:a16="http://schemas.microsoft.com/office/drawing/2014/main" id="{00325C9F-768F-4707-A915-AC4ECE50846D}"/>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53930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Arrow half">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Title 2"/>
          <p:cNvSpPr>
            <a:spLocks noGrp="1"/>
          </p:cNvSpPr>
          <p:nvPr>
            <p:ph type="title" hasCustomPrompt="1"/>
          </p:nvPr>
        </p:nvSpPr>
        <p:spPr>
          <a:xfrm>
            <a:off x="630000" y="622800"/>
            <a:ext cx="10933350"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lvl="0"/>
            <a:r>
              <a:rPr lang="en-US"/>
              <a:t>Click to add title</a:t>
            </a:r>
            <a:endParaRPr lang="en-US" dirty="0"/>
          </a:p>
        </p:txBody>
      </p:sp>
      <p:grpSp>
        <p:nvGrpSpPr>
          <p:cNvPr id="2" name="Group 1">
            <a:extLst>
              <a:ext uri="{FF2B5EF4-FFF2-40B4-BE49-F238E27FC236}">
                <a16:creationId xmlns:a16="http://schemas.microsoft.com/office/drawing/2014/main" id="{D6B7EF39-1C5E-4A64-AE1B-28544A255880}"/>
              </a:ext>
            </a:extLst>
          </p:cNvPr>
          <p:cNvGrpSpPr/>
          <p:nvPr userDrawn="1"/>
        </p:nvGrpSpPr>
        <p:grpSpPr>
          <a:xfrm>
            <a:off x="0" y="0"/>
            <a:ext cx="4391247" cy="6972568"/>
            <a:chOff x="0" y="0"/>
            <a:chExt cx="6763056" cy="6972568"/>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41D540CB-4AFE-4C97-8D52-52A9B0EB588F}"/>
              </a:ext>
            </a:extLst>
          </p:cNvPr>
          <p:cNvSpPr/>
          <p:nvPr userDrawn="1"/>
        </p:nvSpPr>
        <p:spPr>
          <a:xfrm>
            <a:off x="8772172" y="646782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Graphic 10">
            <a:extLst>
              <a:ext uri="{FF2B5EF4-FFF2-40B4-BE49-F238E27FC236}">
                <a16:creationId xmlns:a16="http://schemas.microsoft.com/office/drawing/2014/main" id="{84DD4D18-BD24-4D2E-A052-5E1B39FE5C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6505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_Arrow half">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Title 2"/>
          <p:cNvSpPr>
            <a:spLocks noGrp="1"/>
          </p:cNvSpPr>
          <p:nvPr>
            <p:ph type="title" hasCustomPrompt="1"/>
          </p:nvPr>
        </p:nvSpPr>
        <p:spPr>
          <a:xfrm>
            <a:off x="630000" y="622800"/>
            <a:ext cx="10933350"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lvl="0"/>
            <a:r>
              <a:rPr lang="en-US"/>
              <a:t>Click to add title</a:t>
            </a:r>
            <a:endParaRPr lang="en-US" dirty="0"/>
          </a:p>
        </p:txBody>
      </p:sp>
      <p:sp>
        <p:nvSpPr>
          <p:cNvPr id="14" name="Pentagon 8"/>
          <p:cNvSpPr/>
          <p:nvPr userDrawn="1"/>
        </p:nvSpPr>
        <p:spPr bwMode="white">
          <a:xfrm>
            <a:off x="0" y="0"/>
            <a:ext cx="96743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0" name="Rectangle 9">
            <a:extLst>
              <a:ext uri="{FF2B5EF4-FFF2-40B4-BE49-F238E27FC236}">
                <a16:creationId xmlns:a16="http://schemas.microsoft.com/office/drawing/2014/main" id="{41D540CB-4AFE-4C97-8D52-52A9B0EB588F}"/>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6801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041114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4">
              <a:lumMod val="60000"/>
              <a:lumOff val="40000"/>
            </a:schemeClr>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3772747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_Blank">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7F1FC4F-9178-4A32-93D9-813438F51FE0}"/>
              </a:ext>
            </a:extLst>
          </p:cNvPr>
          <p:cNvGrpSpPr/>
          <p:nvPr/>
        </p:nvGrpSpPr>
        <p:grpSpPr>
          <a:xfrm>
            <a:off x="-1" y="0"/>
            <a:ext cx="4614531" cy="6858000"/>
            <a:chOff x="0" y="0"/>
            <a:chExt cx="7517364" cy="6858000"/>
          </a:xfrm>
          <a:solidFill>
            <a:schemeClr val="tx1">
              <a:lumMod val="20000"/>
              <a:lumOff val="80000"/>
            </a:schemeClr>
          </a:solidFill>
        </p:grpSpPr>
        <p:sp>
          <p:nvSpPr>
            <p:cNvPr id="2" name="Rectangle 1">
              <a:extLst>
                <a:ext uri="{FF2B5EF4-FFF2-40B4-BE49-F238E27FC236}">
                  <a16:creationId xmlns:a16="http://schemas.microsoft.com/office/drawing/2014/main" id="{29D495D6-FA15-4D89-9015-E1D7302DF915}"/>
                </a:ext>
              </a:extLst>
            </p:cNvPr>
            <p:cNvSpPr/>
            <p:nvPr/>
          </p:nvSpPr>
          <p:spPr>
            <a:xfrm>
              <a:off x="0" y="0"/>
              <a:ext cx="6096000" cy="6858000"/>
            </a:xfrm>
            <a:prstGeom prst="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a16="http://schemas.microsoft.com/office/drawing/2014/main" id="{32CE8656-BDEA-4EE4-945E-AF502CBB6757}"/>
                </a:ext>
              </a:extLst>
            </p:cNvPr>
            <p:cNvSpPr/>
            <p:nvPr/>
          </p:nvSpPr>
          <p:spPr>
            <a:xfrm rot="5400000">
              <a:off x="3377682" y="2718318"/>
              <a:ext cx="6858000" cy="1421364"/>
            </a:xfrm>
            <a:prstGeom prst="triangle">
              <a:avLst/>
            </a:prstGeom>
            <a:solidFill>
              <a:schemeClr val="tx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307911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5_Blank">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0717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4_Blank">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4204E785-3FCB-4CBB-8B8F-3CB18DD09EF7}"/>
              </a:ext>
            </a:extLst>
          </p:cNvPr>
          <p:cNvSpPr/>
          <p:nvPr/>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98034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Default Slid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2951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4204E785-3FCB-4CBB-8B8F-3CB18DD09EF7}"/>
              </a:ext>
            </a:extLst>
          </p:cNvPr>
          <p:cNvSpPr/>
          <p:nvPr/>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0597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9D61790C-4245-4C63-A707-41AA9823D9C9}"/>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9" name="Text Placeholder 2">
            <a:extLst>
              <a:ext uri="{FF2B5EF4-FFF2-40B4-BE49-F238E27FC236}">
                <a16:creationId xmlns:a16="http://schemas.microsoft.com/office/drawing/2014/main" id="{3C469253-86D0-4685-BDC8-EC6942D57C45}"/>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9375505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lumMod val="95000"/>
          </a:schemeClr>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4204E785-3FCB-4CBB-8B8F-3CB18DD09EF7}"/>
              </a:ext>
            </a:extLst>
          </p:cNvPr>
          <p:cNvSpPr/>
          <p:nvPr/>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Picture Placeholder 2">
            <a:extLst>
              <a:ext uri="{FF2B5EF4-FFF2-40B4-BE49-F238E27FC236}">
                <a16:creationId xmlns:a16="http://schemas.microsoft.com/office/drawing/2014/main" id="{16B06460-4241-4299-B888-51DCF946908B}"/>
              </a:ext>
            </a:extLst>
          </p:cNvPr>
          <p:cNvSpPr>
            <a:spLocks noGrp="1"/>
          </p:cNvSpPr>
          <p:nvPr>
            <p:ph type="pic" sz="quarter" idx="10"/>
          </p:nvPr>
        </p:nvSpPr>
        <p:spPr>
          <a:xfrm>
            <a:off x="691802"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
        <p:nvSpPr>
          <p:cNvPr id="26" name="Picture Placeholder 2">
            <a:extLst>
              <a:ext uri="{FF2B5EF4-FFF2-40B4-BE49-F238E27FC236}">
                <a16:creationId xmlns:a16="http://schemas.microsoft.com/office/drawing/2014/main" id="{C8DCD654-8E78-4CE8-B67B-45263D7758A8}"/>
              </a:ext>
            </a:extLst>
          </p:cNvPr>
          <p:cNvSpPr>
            <a:spLocks noGrp="1"/>
          </p:cNvSpPr>
          <p:nvPr>
            <p:ph type="pic" sz="quarter" idx="11"/>
          </p:nvPr>
        </p:nvSpPr>
        <p:spPr>
          <a:xfrm>
            <a:off x="3004792"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
        <p:nvSpPr>
          <p:cNvPr id="27" name="Picture Placeholder 2">
            <a:extLst>
              <a:ext uri="{FF2B5EF4-FFF2-40B4-BE49-F238E27FC236}">
                <a16:creationId xmlns:a16="http://schemas.microsoft.com/office/drawing/2014/main" id="{6B1E066B-A1D7-4D0D-A855-5C1482A2540E}"/>
              </a:ext>
            </a:extLst>
          </p:cNvPr>
          <p:cNvSpPr>
            <a:spLocks noGrp="1"/>
          </p:cNvSpPr>
          <p:nvPr>
            <p:ph type="pic" sz="quarter" idx="12"/>
          </p:nvPr>
        </p:nvSpPr>
        <p:spPr>
          <a:xfrm>
            <a:off x="5317782"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
        <p:nvSpPr>
          <p:cNvPr id="28" name="Picture Placeholder 2">
            <a:extLst>
              <a:ext uri="{FF2B5EF4-FFF2-40B4-BE49-F238E27FC236}">
                <a16:creationId xmlns:a16="http://schemas.microsoft.com/office/drawing/2014/main" id="{B6DFC306-30C7-43CE-9ACE-3204682A2C4E}"/>
              </a:ext>
            </a:extLst>
          </p:cNvPr>
          <p:cNvSpPr>
            <a:spLocks noGrp="1"/>
          </p:cNvSpPr>
          <p:nvPr>
            <p:ph type="pic" sz="quarter" idx="13"/>
          </p:nvPr>
        </p:nvSpPr>
        <p:spPr>
          <a:xfrm>
            <a:off x="7630772"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
        <p:nvSpPr>
          <p:cNvPr id="7" name="Picture Placeholder 2">
            <a:extLst>
              <a:ext uri="{FF2B5EF4-FFF2-40B4-BE49-F238E27FC236}">
                <a16:creationId xmlns:a16="http://schemas.microsoft.com/office/drawing/2014/main" id="{297FC890-6B0A-427A-8C7E-03A82B8F0E9E}"/>
              </a:ext>
            </a:extLst>
          </p:cNvPr>
          <p:cNvSpPr>
            <a:spLocks noGrp="1"/>
          </p:cNvSpPr>
          <p:nvPr>
            <p:ph type="pic" sz="quarter" idx="14"/>
          </p:nvPr>
        </p:nvSpPr>
        <p:spPr>
          <a:xfrm>
            <a:off x="9943761"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Tree>
    <p:extLst>
      <p:ext uri="{BB962C8B-B14F-4D97-AF65-F5344CB8AC3E}">
        <p14:creationId xmlns:p14="http://schemas.microsoft.com/office/powerpoint/2010/main" val="21265464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Overview with image on left">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37846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4528457" y="451369"/>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627144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7_Overview with image on left">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1"/>
            <a:ext cx="12192000" cy="241935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4528457" y="4562475"/>
            <a:ext cx="5715000" cy="1375294"/>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972867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8_Overview with image on left">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1"/>
            <a:ext cx="12192000" cy="241935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4528457" y="4562475"/>
            <a:ext cx="5715000" cy="1375294"/>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706859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4_Overview with image on left">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48514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5493657" y="603769"/>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579592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Overview with image on left">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3761982"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4772901" y="517848"/>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7" name="Isosceles Triangle 6">
            <a:extLst>
              <a:ext uri="{FF2B5EF4-FFF2-40B4-BE49-F238E27FC236}">
                <a16:creationId xmlns:a16="http://schemas.microsoft.com/office/drawing/2014/main" id="{6CDBEC0D-D611-4672-99FB-E92800E3FB30}"/>
              </a:ext>
            </a:extLst>
          </p:cNvPr>
          <p:cNvSpPr/>
          <p:nvPr userDrawn="1"/>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034606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5_Overview with image on left">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3761982"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4772901" y="517848"/>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0871755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6_Overview with image on left">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8430018" y="0"/>
            <a:ext cx="3761982"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Tree>
    <p:extLst>
      <p:ext uri="{BB962C8B-B14F-4D97-AF65-F5344CB8AC3E}">
        <p14:creationId xmlns:p14="http://schemas.microsoft.com/office/powerpoint/2010/main" val="188688198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Overview with image on left">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121920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Tree>
    <p:extLst>
      <p:ext uri="{BB962C8B-B14F-4D97-AF65-F5344CB8AC3E}">
        <p14:creationId xmlns:p14="http://schemas.microsoft.com/office/powerpoint/2010/main" val="150782824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Overview with image on left">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E494C3-4260-4CDE-A1CD-457849F3299B}"/>
              </a:ext>
            </a:extLst>
          </p:cNvPr>
          <p:cNvSpPr/>
          <p:nvPr/>
        </p:nvSpPr>
        <p:spPr>
          <a:xfrm rot="10800000" flipV="1">
            <a:off x="0" y="0"/>
            <a:ext cx="5714998" cy="3739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434" eaLnBrk="1" fontAlgn="auto" hangingPunct="1">
              <a:spcBef>
                <a:spcPts val="0"/>
              </a:spcBef>
              <a:spcAft>
                <a:spcPts val="0"/>
              </a:spcAft>
              <a:defRPr/>
            </a:pPr>
            <a:endParaRPr lang="en-US" sz="2800" dirty="0"/>
          </a:p>
        </p:txBody>
      </p:sp>
      <p:sp>
        <p:nvSpPr>
          <p:cNvPr id="6" name="Picture Placeholder 13"/>
          <p:cNvSpPr>
            <a:spLocks noGrp="1"/>
          </p:cNvSpPr>
          <p:nvPr>
            <p:ph type="pic" sz="quarter" idx="60"/>
          </p:nvPr>
        </p:nvSpPr>
        <p:spPr>
          <a:xfrm>
            <a:off x="5714998" y="-1"/>
            <a:ext cx="6477002" cy="3739082"/>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391560" y="315483"/>
            <a:ext cx="3963157" cy="185416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9" name="Picture Placeholder 13">
            <a:extLst>
              <a:ext uri="{FF2B5EF4-FFF2-40B4-BE49-F238E27FC236}">
                <a16:creationId xmlns:a16="http://schemas.microsoft.com/office/drawing/2014/main" id="{DD46F5E1-F599-46A9-8478-0591E55614AB}"/>
              </a:ext>
            </a:extLst>
          </p:cNvPr>
          <p:cNvSpPr>
            <a:spLocks noGrp="1"/>
          </p:cNvSpPr>
          <p:nvPr>
            <p:ph type="pic" sz="quarter" idx="62"/>
          </p:nvPr>
        </p:nvSpPr>
        <p:spPr>
          <a:xfrm>
            <a:off x="0" y="3739081"/>
            <a:ext cx="5714998" cy="3118919"/>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10" name="Rectangle 9">
            <a:extLst>
              <a:ext uri="{FF2B5EF4-FFF2-40B4-BE49-F238E27FC236}">
                <a16:creationId xmlns:a16="http://schemas.microsoft.com/office/drawing/2014/main" id="{AEC619D6-9F10-4D27-AA8E-2817035FC6FE}"/>
              </a:ext>
            </a:extLst>
          </p:cNvPr>
          <p:cNvSpPr/>
          <p:nvPr userDrawn="1"/>
        </p:nvSpPr>
        <p:spPr>
          <a:xfrm rot="10800000" flipV="1">
            <a:off x="5720997" y="3739083"/>
            <a:ext cx="6471001" cy="3118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434" eaLnBrk="1" fontAlgn="auto" hangingPunct="1">
              <a:spcBef>
                <a:spcPts val="0"/>
              </a:spcBef>
              <a:spcAft>
                <a:spcPts val="0"/>
              </a:spcAft>
              <a:defRPr/>
            </a:pPr>
            <a:endParaRPr lang="en-US" sz="2800" dirty="0"/>
          </a:p>
        </p:txBody>
      </p:sp>
      <p:sp>
        <p:nvSpPr>
          <p:cNvPr id="12" name="Text Placeholder 4">
            <a:extLst>
              <a:ext uri="{FF2B5EF4-FFF2-40B4-BE49-F238E27FC236}">
                <a16:creationId xmlns:a16="http://schemas.microsoft.com/office/drawing/2014/main" id="{457981CA-E24D-44A2-9528-468D6F1C66DB}"/>
              </a:ext>
            </a:extLst>
          </p:cNvPr>
          <p:cNvSpPr>
            <a:spLocks noGrp="1"/>
          </p:cNvSpPr>
          <p:nvPr>
            <p:ph type="body" sz="quarter" idx="63"/>
          </p:nvPr>
        </p:nvSpPr>
        <p:spPr>
          <a:xfrm>
            <a:off x="6971920" y="4371460"/>
            <a:ext cx="3963157" cy="185416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152410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8274116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p:nvPicPr>
        <p:blipFill>
          <a:blip r:embed="rId2"/>
          <a:srcRect/>
          <a:stretch/>
        </p:blipFill>
        <p:spPr>
          <a:xfrm>
            <a:off x="-64" y="858"/>
            <a:ext cx="12188952" cy="6856285"/>
          </a:xfrm>
          <a:prstGeom prst="rect">
            <a:avLst/>
          </a:prstGeom>
        </p:spPr>
      </p:pic>
      <p:sp>
        <p:nvSpPr>
          <p:cNvPr id="4" name="Rectangle 3">
            <a:extLst>
              <a:ext uri="{FF2B5EF4-FFF2-40B4-BE49-F238E27FC236}">
                <a16:creationId xmlns:a16="http://schemas.microsoft.com/office/drawing/2014/main" id="{4A1E744C-6445-4CAA-A70A-4AFD2C28FF90}"/>
              </a:ext>
            </a:extLst>
          </p:cNvPr>
          <p:cNvSpPr/>
          <p:nvPr/>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sp>
        <p:nvSpPr>
          <p:cNvPr id="5" name="Rectangle 4">
            <a:extLst>
              <a:ext uri="{FF2B5EF4-FFF2-40B4-BE49-F238E27FC236}">
                <a16:creationId xmlns:a16="http://schemas.microsoft.com/office/drawing/2014/main" id="{F1072632-3AEA-40CD-8AE3-E0D92A221BD9}"/>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8529899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p:nvPicPr>
        <p:blipFill>
          <a:blip r:embed="rId2"/>
          <a:srcRect/>
          <a:stretch/>
        </p:blipFill>
        <p:spPr>
          <a:xfrm>
            <a:off x="-64" y="858"/>
            <a:ext cx="12188951" cy="6856285"/>
          </a:xfrm>
          <a:prstGeom prst="rect">
            <a:avLst/>
          </a:prstGeom>
        </p:spPr>
      </p:pic>
      <p:sp>
        <p:nvSpPr>
          <p:cNvPr id="4" name="Rectangle 3">
            <a:extLst>
              <a:ext uri="{FF2B5EF4-FFF2-40B4-BE49-F238E27FC236}">
                <a16:creationId xmlns:a16="http://schemas.microsoft.com/office/drawing/2014/main" id="{4A1E744C-6445-4CAA-A70A-4AFD2C28FF90}"/>
              </a:ext>
            </a:extLst>
          </p:cNvPr>
          <p:cNvSpPr/>
          <p:nvPr/>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a:solidFill>
            <a:srgbClr val="1E4A66"/>
          </a:solidFill>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2</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2" name="Rectangle 11">
            <a:extLst>
              <a:ext uri="{FF2B5EF4-FFF2-40B4-BE49-F238E27FC236}">
                <a16:creationId xmlns:a16="http://schemas.microsoft.com/office/drawing/2014/main" id="{79D81A2E-DC11-4B80-8147-EFA5A7F82B0E}"/>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4">
            <a:extLst>
              <a:ext uri="{FF2B5EF4-FFF2-40B4-BE49-F238E27FC236}">
                <a16:creationId xmlns:a16="http://schemas.microsoft.com/office/drawing/2014/main" id="{84820F92-8AC4-4D4F-BBB8-DBC47EF1B29C}"/>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4" name="Text Placeholder 14">
            <a:extLst>
              <a:ext uri="{FF2B5EF4-FFF2-40B4-BE49-F238E27FC236}">
                <a16:creationId xmlns:a16="http://schemas.microsoft.com/office/drawing/2014/main" id="{6F2F260F-4F23-41A2-BE36-BDC07EC0872C}"/>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6" name="Text Placeholder 14">
            <a:extLst>
              <a:ext uri="{FF2B5EF4-FFF2-40B4-BE49-F238E27FC236}">
                <a16:creationId xmlns:a16="http://schemas.microsoft.com/office/drawing/2014/main" id="{CDF33D77-D883-4C37-AE32-998A2CF2236D}"/>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33621404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3</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2" name="Rectangle 11">
            <a:extLst>
              <a:ext uri="{FF2B5EF4-FFF2-40B4-BE49-F238E27FC236}">
                <a16:creationId xmlns:a16="http://schemas.microsoft.com/office/drawing/2014/main" id="{5F51A2D2-391F-4C64-96C7-1432B78E2BE1}"/>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4">
            <a:extLst>
              <a:ext uri="{FF2B5EF4-FFF2-40B4-BE49-F238E27FC236}">
                <a16:creationId xmlns:a16="http://schemas.microsoft.com/office/drawing/2014/main" id="{CDB97993-C49C-4689-8BA5-4B346B26BF56}"/>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4" name="Text Placeholder 14">
            <a:extLst>
              <a:ext uri="{FF2B5EF4-FFF2-40B4-BE49-F238E27FC236}">
                <a16:creationId xmlns:a16="http://schemas.microsoft.com/office/drawing/2014/main" id="{3C090AA8-0FC7-44EA-BFA0-18D7995E5A61}"/>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6" name="Text Placeholder 14">
            <a:extLst>
              <a:ext uri="{FF2B5EF4-FFF2-40B4-BE49-F238E27FC236}">
                <a16:creationId xmlns:a16="http://schemas.microsoft.com/office/drawing/2014/main" id="{FE7BC005-A963-4C8D-9B54-EDA34781D86A}"/>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20175397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p:nvPicPr>
        <p:blipFill>
          <a:blip r:embed="rId2"/>
          <a:srcRect/>
          <a:stretch/>
        </p:blipFill>
        <p:spPr>
          <a:xfrm>
            <a:off x="-64" y="858"/>
            <a:ext cx="12188952"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8" name="Graphic 7">
            <a:extLst>
              <a:ext uri="{FF2B5EF4-FFF2-40B4-BE49-F238E27FC236}">
                <a16:creationId xmlns:a16="http://schemas.microsoft.com/office/drawing/2014/main" id="{A656AE5F-187E-4826-A8CB-8F53CA3A3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97F62357-DF90-4683-9EE8-10073F211B4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36120B6F-9669-4B87-91FC-7B62F14E5FB6}"/>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296B7E3C-1E79-4414-AC87-D58C64CEAC4A}"/>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983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p:nvPicPr>
        <p:blipFill>
          <a:blip r:embed="rId2"/>
          <a:srcRect/>
          <a:stretch/>
        </p:blipFill>
        <p:spPr>
          <a:xfrm>
            <a:off x="-64" y="858"/>
            <a:ext cx="12188951"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2</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70C531CC-6D38-441F-8D0E-FB71B3831ADF}"/>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54335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ection Divider - Option 3">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C8C269CE-FE74-4975-B378-4A4616FBF946}"/>
              </a:ext>
            </a:extLst>
          </p:cNvPr>
          <p:cNvPicPr>
            <a:picLocks noChangeAspect="1"/>
          </p:cNvPicPr>
          <p:nvPr/>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A2ED847A-9B40-4765-9515-42CE09D49A28}"/>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3</a:t>
            </a:r>
          </a:p>
        </p:txBody>
      </p:sp>
      <p:sp>
        <p:nvSpPr>
          <p:cNvPr id="13" name="Text Placeholder 14">
            <a:extLst>
              <a:ext uri="{FF2B5EF4-FFF2-40B4-BE49-F238E27FC236}">
                <a16:creationId xmlns:a16="http://schemas.microsoft.com/office/drawing/2014/main" id="{9F360DD3-3DE1-44C6-9A01-7AB17D37C427}"/>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0" name="Rectangle 9">
            <a:extLst>
              <a:ext uri="{FF2B5EF4-FFF2-40B4-BE49-F238E27FC236}">
                <a16:creationId xmlns:a16="http://schemas.microsoft.com/office/drawing/2014/main" id="{72F190F3-2598-4B0E-B7D1-6213651F98BD}"/>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740544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Title/Subtitle Only">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4594800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_Title/Subtitle with one column">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10091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Subtitle with two columns">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54449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Tree>
    <p:extLst>
      <p:ext uri="{BB962C8B-B14F-4D97-AF65-F5344CB8AC3E}">
        <p14:creationId xmlns:p14="http://schemas.microsoft.com/office/powerpoint/2010/main" val="925611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6096000"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54889270"/>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p:nvSpPr>
        <p:spPr bwMode="auto">
          <a:xfrm>
            <a:off x="1075884" y="1613180"/>
            <a:ext cx="1004024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CONNECT WITH US</a:t>
            </a:r>
            <a:endParaRPr lang="en-US" sz="6000" spc="1750" dirty="0">
              <a:solidFill>
                <a:schemeClr val="bg1"/>
              </a:solidFill>
              <a:latin typeface="Open Sans Light" charset="0"/>
              <a:ea typeface="Open Sans Light" charset="0"/>
              <a:cs typeface="Open Sans Light" charset="0"/>
              <a:sym typeface="Bebas Neue" charset="0"/>
            </a:endParaRPr>
          </a:p>
        </p:txBody>
      </p:sp>
      <p:sp>
        <p:nvSpPr>
          <p:cNvPr id="10" name="Rectangle 9">
            <a:extLst>
              <a:ext uri="{FF2B5EF4-FFF2-40B4-BE49-F238E27FC236}">
                <a16:creationId xmlns:a16="http://schemas.microsoft.com/office/drawing/2014/main" id="{64EB43D7-6E46-4F6B-A9DB-D495F1CDBCFC}"/>
              </a:ext>
            </a:extLst>
          </p:cNvPr>
          <p:cNvSpPr/>
          <p:nvPr/>
        </p:nvSpPr>
        <p:spPr>
          <a:xfrm>
            <a:off x="1573691" y="4140246"/>
            <a:ext cx="1042273"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p:nvSpPr>
        <p:spPr>
          <a:xfrm>
            <a:off x="381000" y="5794258"/>
            <a:ext cx="11430000" cy="693651"/>
          </a:xfrm>
          <a:prstGeom prst="rect">
            <a:avLst/>
          </a:prstGeom>
          <a:noFill/>
        </p:spPr>
        <p:txBody>
          <a:bodyPr wrap="square" rtlCol="0">
            <a:spAutoFit/>
          </a:bodyPr>
          <a:lstStyle/>
          <a:p>
            <a:pPr algn="ctr">
              <a:lnSpc>
                <a:spcPts val="1620"/>
              </a:lnSpc>
            </a:pP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Baker Donelson is among the 80 largest law firms in the country, with more than 650 attorneys and public policy advisors representing more than 30 practice areas to serve a </a:t>
            </a:r>
            <a:b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b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wide range of legal needs. Clients receive knowledgeable guidance from experienced, multi-disciplined industry and client service teams, all seamlessly connected across 21 offices in Alabama, Florida, Georgia, Louisiana, Maryland, Mississippi,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pic>
        <p:nvPicPr>
          <p:cNvPr id="16" name="Graphic 15">
            <a:extLst>
              <a:ext uri="{FF2B5EF4-FFF2-40B4-BE49-F238E27FC236}">
                <a16:creationId xmlns:a16="http://schemas.microsoft.com/office/drawing/2014/main" id="{16702A56-F8BD-4883-868A-BF99C0595C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65906" y="3510046"/>
            <a:ext cx="552450" cy="552450"/>
          </a:xfrm>
          <a:prstGeom prst="rect">
            <a:avLst/>
          </a:prstGeom>
        </p:spPr>
      </p:pic>
      <p:sp>
        <p:nvSpPr>
          <p:cNvPr id="19" name="Rectangle 18">
            <a:extLst>
              <a:ext uri="{FF2B5EF4-FFF2-40B4-BE49-F238E27FC236}">
                <a16:creationId xmlns:a16="http://schemas.microsoft.com/office/drawing/2014/main" id="{96FC3433-DCBB-4866-ABF7-8B8E191533CF}"/>
              </a:ext>
            </a:extLst>
          </p:cNvPr>
          <p:cNvSpPr/>
          <p:nvPr/>
        </p:nvSpPr>
        <p:spPr>
          <a:xfrm>
            <a:off x="9427631" y="4140246"/>
            <a:ext cx="1029000"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TWITTER</a:t>
            </a:r>
          </a:p>
        </p:txBody>
      </p:sp>
      <p:sp>
        <p:nvSpPr>
          <p:cNvPr id="21" name="Rectangle 20">
            <a:extLst>
              <a:ext uri="{FF2B5EF4-FFF2-40B4-BE49-F238E27FC236}">
                <a16:creationId xmlns:a16="http://schemas.microsoft.com/office/drawing/2014/main" id="{43DE0751-F48A-4E59-91EF-79F744409C3B}"/>
              </a:ext>
            </a:extLst>
          </p:cNvPr>
          <p:cNvSpPr/>
          <p:nvPr/>
        </p:nvSpPr>
        <p:spPr>
          <a:xfrm>
            <a:off x="4158540" y="4140246"/>
            <a:ext cx="1267591"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p:nvSpPr>
        <p:spPr>
          <a:xfrm>
            <a:off x="6674353" y="4140246"/>
            <a:ext cx="1120820"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58536" y="3514829"/>
            <a:ext cx="552450" cy="552450"/>
          </a:xfrm>
          <a:prstGeom prst="rect">
            <a:avLst/>
          </a:prstGeom>
        </p:spPr>
      </p:pic>
    </p:spTree>
    <p:extLst>
      <p:ext uri="{BB962C8B-B14F-4D97-AF65-F5344CB8AC3E}">
        <p14:creationId xmlns:p14="http://schemas.microsoft.com/office/powerpoint/2010/main" val="4225554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1_Picture Placeholder">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13858C-6F0B-4D3B-9D0D-E2204414BF1C}"/>
              </a:ext>
            </a:extLst>
          </p:cNvPr>
          <p:cNvSpPr>
            <a:spLocks noGrp="1"/>
          </p:cNvSpPr>
          <p:nvPr>
            <p:ph type="pic" sz="quarter" idx="10" hasCustomPrompt="1"/>
          </p:nvPr>
        </p:nvSpPr>
        <p:spPr>
          <a:xfrm>
            <a:off x="-3762276" y="-2417566"/>
            <a:ext cx="9869714" cy="9869714"/>
          </a:xfrm>
          <a:custGeom>
            <a:avLst/>
            <a:gdLst>
              <a:gd name="connsiteX0" fmla="*/ 4934857 w 9869714"/>
              <a:gd name="connsiteY0" fmla="*/ 0 h 9869714"/>
              <a:gd name="connsiteX1" fmla="*/ 9869714 w 9869714"/>
              <a:gd name="connsiteY1" fmla="*/ 4934857 h 9869714"/>
              <a:gd name="connsiteX2" fmla="*/ 4934857 w 9869714"/>
              <a:gd name="connsiteY2" fmla="*/ 9869714 h 9869714"/>
              <a:gd name="connsiteX3" fmla="*/ 0 w 9869714"/>
              <a:gd name="connsiteY3" fmla="*/ 4934857 h 9869714"/>
              <a:gd name="connsiteX4" fmla="*/ 4934857 w 9869714"/>
              <a:gd name="connsiteY4" fmla="*/ 0 h 986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714" h="9869714">
                <a:moveTo>
                  <a:pt x="4934857" y="0"/>
                </a:moveTo>
                <a:cubicBezTo>
                  <a:pt x="7660304" y="0"/>
                  <a:pt x="9869714" y="2209411"/>
                  <a:pt x="9869714" y="4934857"/>
                </a:cubicBezTo>
                <a:cubicBezTo>
                  <a:pt x="9869714" y="7660303"/>
                  <a:pt x="7660304" y="9869714"/>
                  <a:pt x="4934857" y="9869714"/>
                </a:cubicBezTo>
                <a:cubicBezTo>
                  <a:pt x="2209411" y="9869714"/>
                  <a:pt x="0" y="7660303"/>
                  <a:pt x="0" y="4934857"/>
                </a:cubicBezTo>
                <a:cubicBezTo>
                  <a:pt x="0" y="2209411"/>
                  <a:pt x="2209411" y="0"/>
                  <a:pt x="4934857" y="0"/>
                </a:cubicBezTo>
                <a:close/>
              </a:path>
            </a:pathLst>
          </a:custGeom>
        </p:spPr>
        <p:txBody>
          <a:bodyPr wrap="square" anchor="ctr">
            <a:noAutofit/>
          </a:bodyPr>
          <a:lstStyle>
            <a:lvl1pPr marL="0" indent="0" algn="r">
              <a:buNone/>
              <a:defRPr sz="1600"/>
            </a:lvl1pPr>
          </a:lstStyle>
          <a:p>
            <a:r>
              <a:rPr lang="en-US" dirty="0"/>
              <a:t>Drag and drop your picture here, or click on the icon.</a:t>
            </a:r>
          </a:p>
        </p:txBody>
      </p:sp>
    </p:spTree>
    <p:extLst>
      <p:ext uri="{BB962C8B-B14F-4D97-AF65-F5344CB8AC3E}">
        <p14:creationId xmlns:p14="http://schemas.microsoft.com/office/powerpoint/2010/main" val="29084324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2_Picture Placeholder">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13858C-6F0B-4D3B-9D0D-E2204414BF1C}"/>
              </a:ext>
            </a:extLst>
          </p:cNvPr>
          <p:cNvSpPr>
            <a:spLocks noGrp="1"/>
          </p:cNvSpPr>
          <p:nvPr>
            <p:ph type="pic" sz="quarter" idx="10" hasCustomPrompt="1"/>
          </p:nvPr>
        </p:nvSpPr>
        <p:spPr>
          <a:xfrm>
            <a:off x="-3762276" y="-2417566"/>
            <a:ext cx="9869714" cy="9869714"/>
          </a:xfrm>
          <a:custGeom>
            <a:avLst/>
            <a:gdLst>
              <a:gd name="connsiteX0" fmla="*/ 4934857 w 9869714"/>
              <a:gd name="connsiteY0" fmla="*/ 0 h 9869714"/>
              <a:gd name="connsiteX1" fmla="*/ 9869714 w 9869714"/>
              <a:gd name="connsiteY1" fmla="*/ 4934857 h 9869714"/>
              <a:gd name="connsiteX2" fmla="*/ 4934857 w 9869714"/>
              <a:gd name="connsiteY2" fmla="*/ 9869714 h 9869714"/>
              <a:gd name="connsiteX3" fmla="*/ 0 w 9869714"/>
              <a:gd name="connsiteY3" fmla="*/ 4934857 h 9869714"/>
              <a:gd name="connsiteX4" fmla="*/ 4934857 w 9869714"/>
              <a:gd name="connsiteY4" fmla="*/ 0 h 986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714" h="9869714">
                <a:moveTo>
                  <a:pt x="4934857" y="0"/>
                </a:moveTo>
                <a:cubicBezTo>
                  <a:pt x="7660304" y="0"/>
                  <a:pt x="9869714" y="2209411"/>
                  <a:pt x="9869714" y="4934857"/>
                </a:cubicBezTo>
                <a:cubicBezTo>
                  <a:pt x="9869714" y="7660303"/>
                  <a:pt x="7660304" y="9869714"/>
                  <a:pt x="4934857" y="9869714"/>
                </a:cubicBezTo>
                <a:cubicBezTo>
                  <a:pt x="2209411" y="9869714"/>
                  <a:pt x="0" y="7660303"/>
                  <a:pt x="0" y="4934857"/>
                </a:cubicBezTo>
                <a:cubicBezTo>
                  <a:pt x="0" y="2209411"/>
                  <a:pt x="2209411" y="0"/>
                  <a:pt x="4934857" y="0"/>
                </a:cubicBezTo>
                <a:close/>
              </a:path>
            </a:pathLst>
          </a:custGeom>
        </p:spPr>
        <p:txBody>
          <a:bodyPr wrap="square" anchor="ctr">
            <a:noAutofit/>
          </a:bodyPr>
          <a:lstStyle>
            <a:lvl1pPr marL="0" indent="0" algn="r">
              <a:buNone/>
              <a:defRPr sz="1600"/>
            </a:lvl1pPr>
          </a:lstStyle>
          <a:p>
            <a:r>
              <a:rPr lang="en-US" dirty="0"/>
              <a:t>Drag and drop your picture here, or click on the icon.</a:t>
            </a:r>
          </a:p>
        </p:txBody>
      </p:sp>
    </p:spTree>
    <p:extLst>
      <p:ext uri="{BB962C8B-B14F-4D97-AF65-F5344CB8AC3E}">
        <p14:creationId xmlns:p14="http://schemas.microsoft.com/office/powerpoint/2010/main" val="42214974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1_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Tree>
    <p:extLst>
      <p:ext uri="{BB962C8B-B14F-4D97-AF65-F5344CB8AC3E}">
        <p14:creationId xmlns:p14="http://schemas.microsoft.com/office/powerpoint/2010/main" val="4159760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Arrow one third">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840114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622800"/>
            <a:ext cx="10933350"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386CD49-D10B-4F20-9649-973DCA541FA9}"/>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phic 9">
            <a:extLst>
              <a:ext uri="{FF2B5EF4-FFF2-40B4-BE49-F238E27FC236}">
                <a16:creationId xmlns:a16="http://schemas.microsoft.com/office/drawing/2014/main" id="{9E2CF8E4-C99D-4DBC-AF8B-F26F8079B74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1084604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4_Arrow half">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Title 2"/>
          <p:cNvSpPr>
            <a:spLocks noGrp="1"/>
          </p:cNvSpPr>
          <p:nvPr>
            <p:ph type="title" hasCustomPrompt="1"/>
          </p:nvPr>
        </p:nvSpPr>
        <p:spPr>
          <a:xfrm>
            <a:off x="630000" y="622800"/>
            <a:ext cx="10933350"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lvl="0"/>
            <a:r>
              <a:rPr lang="en-US"/>
              <a:t>Click to add title</a:t>
            </a:r>
            <a:endParaRPr lang="en-US" dirty="0"/>
          </a:p>
        </p:txBody>
      </p:sp>
      <p:grpSp>
        <p:nvGrpSpPr>
          <p:cNvPr id="2" name="Group 1">
            <a:extLst>
              <a:ext uri="{FF2B5EF4-FFF2-40B4-BE49-F238E27FC236}">
                <a16:creationId xmlns:a16="http://schemas.microsoft.com/office/drawing/2014/main" id="{D6B7EF39-1C5E-4A64-AE1B-28544A255880}"/>
              </a:ext>
            </a:extLst>
          </p:cNvPr>
          <p:cNvGrpSpPr/>
          <p:nvPr userDrawn="1"/>
        </p:nvGrpSpPr>
        <p:grpSpPr>
          <a:xfrm>
            <a:off x="0" y="0"/>
            <a:ext cx="4391247" cy="6972568"/>
            <a:chOff x="0" y="0"/>
            <a:chExt cx="6763056" cy="6972568"/>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41D540CB-4AFE-4C97-8D52-52A9B0EB588F}"/>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Graphic 10">
            <a:extLst>
              <a:ext uri="{FF2B5EF4-FFF2-40B4-BE49-F238E27FC236}">
                <a16:creationId xmlns:a16="http://schemas.microsoft.com/office/drawing/2014/main" id="{84DD4D18-BD24-4D2E-A052-5E1B39FE5C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987683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735738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4">
              <a:lumMod val="60000"/>
              <a:lumOff val="40000"/>
            </a:schemeClr>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31812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5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F9635CD1-1769-434C-8855-5A3DC4A033B9}"/>
              </a:ext>
            </a:extLst>
          </p:cNvPr>
          <p:cNvSpPr>
            <a:spLocks noGrp="1"/>
          </p:cNvSpPr>
          <p:nvPr>
            <p:ph type="pic" sz="quarter" idx="15"/>
          </p:nvPr>
        </p:nvSpPr>
        <p:spPr>
          <a:xfrm>
            <a:off x="3674103" y="2620271"/>
            <a:ext cx="2374156" cy="2373533"/>
          </a:xfrm>
          <a:prstGeom prst="ellipse">
            <a:avLst/>
          </a:prstGeom>
          <a:solidFill>
            <a:schemeClr val="bg1">
              <a:lumMod val="95000"/>
            </a:schemeClr>
          </a:solidFill>
        </p:spPr>
        <p:txBody>
          <a:bodyPr rtlCol="0">
            <a:normAutofit/>
          </a:bodyPr>
          <a:lstStyle>
            <a:lvl1pPr>
              <a:defRPr sz="1051"/>
            </a:lvl1pPr>
          </a:lstStyle>
          <a:p>
            <a:pPr lvl="0"/>
            <a:r>
              <a:rPr lang="en-US" noProof="0" dirty="0"/>
              <a:t>Click icon to add picture</a:t>
            </a:r>
          </a:p>
        </p:txBody>
      </p:sp>
      <p:sp>
        <p:nvSpPr>
          <p:cNvPr id="6" name="Picture Placeholder 8">
            <a:extLst>
              <a:ext uri="{FF2B5EF4-FFF2-40B4-BE49-F238E27FC236}">
                <a16:creationId xmlns:a16="http://schemas.microsoft.com/office/drawing/2014/main" id="{9C983264-BD19-C84A-ACAA-62C3284CC083}"/>
              </a:ext>
            </a:extLst>
          </p:cNvPr>
          <p:cNvSpPr>
            <a:spLocks noGrp="1"/>
          </p:cNvSpPr>
          <p:nvPr>
            <p:ph type="pic" sz="quarter" idx="16"/>
          </p:nvPr>
        </p:nvSpPr>
        <p:spPr>
          <a:xfrm>
            <a:off x="6279608" y="2620271"/>
            <a:ext cx="2374156" cy="2373533"/>
          </a:xfrm>
          <a:prstGeom prst="ellipse">
            <a:avLst/>
          </a:prstGeom>
          <a:solidFill>
            <a:schemeClr val="bg1">
              <a:lumMod val="95000"/>
            </a:schemeClr>
          </a:solidFill>
        </p:spPr>
        <p:txBody>
          <a:bodyPr rtlCol="0">
            <a:normAutofit/>
          </a:bodyPr>
          <a:lstStyle>
            <a:lvl1pPr>
              <a:defRPr sz="1051"/>
            </a:lvl1pPr>
          </a:lstStyle>
          <a:p>
            <a:pPr lvl="0"/>
            <a:r>
              <a:rPr lang="en-US" noProof="0" dirty="0"/>
              <a:t>Click icon to add picture</a:t>
            </a:r>
          </a:p>
        </p:txBody>
      </p:sp>
    </p:spTree>
    <p:extLst>
      <p:ext uri="{BB962C8B-B14F-4D97-AF65-F5344CB8AC3E}">
        <p14:creationId xmlns:p14="http://schemas.microsoft.com/office/powerpoint/2010/main" val="22290726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Q&amp;A and next step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4631"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713365"/>
            <a:ext cx="5715000" cy="615553"/>
          </a:xfrm>
          <a:prstGeom prst="rect">
            <a:avLst/>
          </a:prstGeom>
          <a:noFill/>
        </p:spPr>
        <p:txBody>
          <a:bodyPr wrap="square" rtlCol="0" anchor="b">
            <a:spAutoFit/>
          </a:bodyPr>
          <a:lstStyle/>
          <a:p>
            <a:r>
              <a:rPr lang="en-US" sz="3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Q&amp;A DISCUSSION</a:t>
            </a:r>
          </a:p>
        </p:txBody>
      </p:sp>
      <p:pic>
        <p:nvPicPr>
          <p:cNvPr id="11" name="Picture Placeholder 5">
            <a:extLst>
              <a:ext uri="{FF2B5EF4-FFF2-40B4-BE49-F238E27FC236}">
                <a16:creationId xmlns:a16="http://schemas.microsoft.com/office/drawing/2014/main" id="{6D914C35-3456-4B73-A7EA-430A47168531}"/>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Tree>
    <p:extLst>
      <p:ext uri="{BB962C8B-B14F-4D97-AF65-F5344CB8AC3E}">
        <p14:creationId xmlns:p14="http://schemas.microsoft.com/office/powerpoint/2010/main" val="26794155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 Option 1">
    <p:spTree>
      <p:nvGrpSpPr>
        <p:cNvPr id="1" name=""/>
        <p:cNvGrpSpPr/>
        <p:nvPr/>
      </p:nvGrpSpPr>
      <p:grpSpPr>
        <a:xfrm>
          <a:off x="0" y="0"/>
          <a:ext cx="0" cy="0"/>
          <a:chOff x="0" y="0"/>
          <a:chExt cx="0" cy="0"/>
        </a:xfrm>
      </p:grpSpPr>
      <p:pic>
        <p:nvPicPr>
          <p:cNvPr id="2" name="Picture Placeholder 10">
            <a:extLst>
              <a:ext uri="{FF2B5EF4-FFF2-40B4-BE49-F238E27FC236}">
                <a16:creationId xmlns:a16="http://schemas.microsoft.com/office/drawing/2014/main" id="{3A198A3D-747C-4CC1-A72E-BF22917BBD6B}"/>
              </a:ext>
            </a:extLst>
          </p:cNvPr>
          <p:cNvPicPr>
            <a:picLocks noChangeAspect="1"/>
          </p:cNvPicPr>
          <p:nvPr userDrawn="1"/>
        </p:nvPicPr>
        <p:blipFill>
          <a:blip r:embed="rId2"/>
          <a:srcRect/>
          <a:stretch/>
        </p:blipFill>
        <p:spPr>
          <a:xfrm>
            <a:off x="-1588" y="0"/>
            <a:ext cx="12192000" cy="6858000"/>
          </a:xfrm>
          <a:prstGeom prst="rect">
            <a:avLst/>
          </a:prstGeom>
          <a:solidFill>
            <a:schemeClr val="accent5"/>
          </a:solidFill>
        </p:spPr>
      </p:pic>
      <p:sp>
        <p:nvSpPr>
          <p:cNvPr id="3" name="Rectangle 2">
            <a:extLst>
              <a:ext uri="{FF2B5EF4-FFF2-40B4-BE49-F238E27FC236}">
                <a16:creationId xmlns:a16="http://schemas.microsoft.com/office/drawing/2014/main" id="{65B3E7DE-049E-4D77-9239-F5A614A8DBB8}"/>
              </a:ext>
            </a:extLst>
          </p:cNvPr>
          <p:cNvSpPr/>
          <p:nvPr userDrawn="1"/>
        </p:nvSpPr>
        <p:spPr>
          <a:xfrm>
            <a:off x="-1588"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11" name="Straight Connector 10">
            <a:extLst>
              <a:ext uri="{FF2B5EF4-FFF2-40B4-BE49-F238E27FC236}">
                <a16:creationId xmlns:a16="http://schemas.microsoft.com/office/drawing/2014/main" id="{83A2B3FD-D8F5-4F48-AA03-9FFEE6B04BA8}"/>
              </a:ext>
            </a:extLst>
          </p:cNvPr>
          <p:cNvCxnSpPr/>
          <p:nvPr userDrawn="1"/>
        </p:nvCxnSpPr>
        <p:spPr>
          <a:xfrm>
            <a:off x="5753100" y="3768331"/>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0BBB6CCD-41F4-4AD5-B315-266CB5FE9395}"/>
              </a:ext>
            </a:extLst>
          </p:cNvPr>
          <p:cNvSpPr>
            <a:spLocks noGrp="1"/>
          </p:cNvSpPr>
          <p:nvPr>
            <p:ph type="body" sz="quarter" idx="10" hasCustomPrompt="1"/>
          </p:nvPr>
        </p:nvSpPr>
        <p:spPr>
          <a:xfrm>
            <a:off x="381000" y="1855028"/>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CLIENT NAME</a:t>
            </a:r>
          </a:p>
        </p:txBody>
      </p:sp>
      <p:sp>
        <p:nvSpPr>
          <p:cNvPr id="13" name="Text Placeholder 14">
            <a:extLst>
              <a:ext uri="{FF2B5EF4-FFF2-40B4-BE49-F238E27FC236}">
                <a16:creationId xmlns:a16="http://schemas.microsoft.com/office/drawing/2014/main" id="{4D508A3B-2C72-447F-841D-3333DBF107CF}"/>
              </a:ext>
            </a:extLst>
          </p:cNvPr>
          <p:cNvSpPr>
            <a:spLocks noGrp="1"/>
          </p:cNvSpPr>
          <p:nvPr>
            <p:ph type="body" sz="quarter" idx="11" hasCustomPrompt="1"/>
          </p:nvPr>
        </p:nvSpPr>
        <p:spPr>
          <a:xfrm>
            <a:off x="390525" y="3884608"/>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20" name="Text Placeholder 19">
            <a:extLst>
              <a:ext uri="{FF2B5EF4-FFF2-40B4-BE49-F238E27FC236}">
                <a16:creationId xmlns:a16="http://schemas.microsoft.com/office/drawing/2014/main" id="{B338097C-E0AF-423B-BC68-3C7E471866FD}"/>
              </a:ext>
            </a:extLst>
          </p:cNvPr>
          <p:cNvSpPr>
            <a:spLocks noGrp="1"/>
          </p:cNvSpPr>
          <p:nvPr>
            <p:ph type="body" sz="quarter" idx="12" hasCustomPrompt="1"/>
          </p:nvPr>
        </p:nvSpPr>
        <p:spPr>
          <a:xfrm>
            <a:off x="381000" y="2217738"/>
            <a:ext cx="11430000" cy="498475"/>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PREPARED FOR</a:t>
            </a:r>
          </a:p>
        </p:txBody>
      </p:sp>
      <p:sp>
        <p:nvSpPr>
          <p:cNvPr id="14" name="Text Placeholder 5">
            <a:extLst>
              <a:ext uri="{FF2B5EF4-FFF2-40B4-BE49-F238E27FC236}">
                <a16:creationId xmlns:a16="http://schemas.microsoft.com/office/drawing/2014/main" id="{B8FCA317-9D91-47FD-8239-8FC40DABDA1E}"/>
              </a:ext>
            </a:extLst>
          </p:cNvPr>
          <p:cNvSpPr>
            <a:spLocks noGrp="1"/>
          </p:cNvSpPr>
          <p:nvPr>
            <p:ph type="body" sz="quarter" idx="13" hasCustomPrompt="1"/>
          </p:nvPr>
        </p:nvSpPr>
        <p:spPr>
          <a:xfrm>
            <a:off x="390331" y="4726738"/>
            <a:ext cx="3657600" cy="914400"/>
          </a:xfrm>
          <a:prstGeom prst="rect">
            <a:avLst/>
          </a:prstGeom>
        </p:spPr>
        <p:txBody>
          <a:bodyPr/>
          <a:lstStyle>
            <a:lvl1pPr marL="0" indent="0" algn="ctr">
              <a:buFontTx/>
              <a:buNone/>
              <a:defRPr lang="en-US" sz="1400" kern="1200" spc="300" baseline="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indent="0" algn="ctr" defTabSz="914400" rtl="0" eaLnBrk="1" latinLnBrk="0" hangingPunct="1">
              <a:lnSpc>
                <a:spcPct val="100000"/>
              </a:lnSpc>
              <a:spcBef>
                <a:spcPts val="300"/>
              </a:spcBef>
              <a:buFont typeface="Arial" panose="020B0604020202020204" pitchFamily="34" charset="0"/>
              <a:buNone/>
            </a:pPr>
            <a:r>
              <a:rPr lang="en-US" dirty="0"/>
              <a:t>ATTORNEY NAME</a:t>
            </a:r>
          </a:p>
          <a:p>
            <a:pPr marL="0" lvl="0" indent="0" algn="ctr" defTabSz="914400" rtl="0" eaLnBrk="1" latinLnBrk="0" hangingPunct="1">
              <a:lnSpc>
                <a:spcPct val="100000"/>
              </a:lnSpc>
              <a:spcBef>
                <a:spcPts val="300"/>
              </a:spcBef>
              <a:buFont typeface="Arial" panose="020B0604020202020204" pitchFamily="34" charset="0"/>
              <a:buNone/>
            </a:pPr>
            <a:r>
              <a:rPr lang="en-US" dirty="0"/>
              <a:t>OFFICE LOCATION</a:t>
            </a:r>
          </a:p>
        </p:txBody>
      </p:sp>
      <p:sp>
        <p:nvSpPr>
          <p:cNvPr id="15" name="Text Placeholder 6">
            <a:extLst>
              <a:ext uri="{FF2B5EF4-FFF2-40B4-BE49-F238E27FC236}">
                <a16:creationId xmlns:a16="http://schemas.microsoft.com/office/drawing/2014/main" id="{430C3CAA-6CFD-4E5C-8CF0-566E19000389}"/>
              </a:ext>
            </a:extLst>
          </p:cNvPr>
          <p:cNvSpPr>
            <a:spLocks noGrp="1"/>
          </p:cNvSpPr>
          <p:nvPr>
            <p:ph type="body" sz="quarter" idx="14" hasCustomPrompt="1"/>
          </p:nvPr>
        </p:nvSpPr>
        <p:spPr>
          <a:xfrm>
            <a:off x="4271962" y="4726738"/>
            <a:ext cx="3657600" cy="914400"/>
          </a:xfrm>
          <a:prstGeom prst="rect">
            <a:avLst/>
          </a:prstGeom>
        </p:spPr>
        <p:txBody>
          <a:bodyPr/>
          <a:lstStyle>
            <a:lvl1pPr marL="0" indent="0" algn="ctr">
              <a:lnSpc>
                <a:spcPct val="100000"/>
              </a:lnSpc>
              <a:spcBef>
                <a:spcPts val="300"/>
              </a:spcBef>
              <a:buFontTx/>
              <a:buNone/>
              <a:defRPr lang="en-US" sz="1400" kern="1200" spc="300" baseline="0" dirty="0" smtClean="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ATTORNEY NAME</a:t>
            </a:r>
          </a:p>
          <a:p>
            <a:r>
              <a:rPr lang="en-US" dirty="0"/>
              <a:t>OFFICE LOCATION</a:t>
            </a:r>
          </a:p>
        </p:txBody>
      </p:sp>
      <p:sp>
        <p:nvSpPr>
          <p:cNvPr id="16" name="Text Placeholder 7">
            <a:extLst>
              <a:ext uri="{FF2B5EF4-FFF2-40B4-BE49-F238E27FC236}">
                <a16:creationId xmlns:a16="http://schemas.microsoft.com/office/drawing/2014/main" id="{A341ED34-7B83-4531-9F7E-FC401A125A64}"/>
              </a:ext>
            </a:extLst>
          </p:cNvPr>
          <p:cNvSpPr>
            <a:spLocks noGrp="1"/>
          </p:cNvSpPr>
          <p:nvPr>
            <p:ph type="body" sz="quarter" idx="15" hasCustomPrompt="1"/>
          </p:nvPr>
        </p:nvSpPr>
        <p:spPr>
          <a:xfrm>
            <a:off x="8153593" y="4726738"/>
            <a:ext cx="3657600" cy="914400"/>
          </a:xfrm>
          <a:prstGeom prst="rect">
            <a:avLst/>
          </a:prstGeom>
        </p:spPr>
        <p:txBody>
          <a:bodyPr/>
          <a:lstStyle>
            <a:lvl1pPr marL="0" indent="0" algn="ctr" defTabSz="914400" rtl="0" eaLnBrk="1" latinLnBrk="0" hangingPunct="1">
              <a:lnSpc>
                <a:spcPct val="100000"/>
              </a:lnSpc>
              <a:spcBef>
                <a:spcPts val="300"/>
              </a:spcBef>
              <a:buFontTx/>
              <a:buNone/>
              <a:defRPr lang="en-US" sz="1400" kern="1200" spc="300" baseline="0" dirty="0" smtClean="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ATTORNEY NAME</a:t>
            </a:r>
          </a:p>
          <a:p>
            <a:r>
              <a:rPr lang="en-US" dirty="0"/>
              <a:t>OFFICE LOCATION</a:t>
            </a:r>
          </a:p>
        </p:txBody>
      </p:sp>
    </p:spTree>
    <p:extLst>
      <p:ext uri="{BB962C8B-B14F-4D97-AF65-F5344CB8AC3E}">
        <p14:creationId xmlns:p14="http://schemas.microsoft.com/office/powerpoint/2010/main" val="258506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3"/>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E8DD6720-71D7-4276-BBBC-543C6B4CC2CA}"/>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9" name="Text Placeholder 14">
            <a:extLst>
              <a:ext uri="{FF2B5EF4-FFF2-40B4-BE49-F238E27FC236}">
                <a16:creationId xmlns:a16="http://schemas.microsoft.com/office/drawing/2014/main" id="{9B6AE3E6-579D-46D7-AABF-82F1B873164A}"/>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20" name="Text Placeholder 14">
            <a:extLst>
              <a:ext uri="{FF2B5EF4-FFF2-40B4-BE49-F238E27FC236}">
                <a16:creationId xmlns:a16="http://schemas.microsoft.com/office/drawing/2014/main" id="{CC117974-7830-4172-AE45-939B4F2CD31A}"/>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271D8B06-C612-4BE4-8195-1C43187F728D}"/>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2" name="Text Placeholder 14">
            <a:extLst>
              <a:ext uri="{FF2B5EF4-FFF2-40B4-BE49-F238E27FC236}">
                <a16:creationId xmlns:a16="http://schemas.microsoft.com/office/drawing/2014/main" id="{1B8A529D-6632-4031-BA53-5E1D3E21174C}"/>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AEB94F32-5F85-48E9-8CA6-DB23085CA5A4}"/>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102E53F7-0357-1B2F-284F-73A4EA3CBB24}"/>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690528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5265321-5CF4-E890-BA3D-FC6F0423A7E2}"/>
              </a:ext>
            </a:extLst>
          </p:cNvPr>
          <p:cNvSpPr/>
          <p:nvPr userDrawn="1"/>
        </p:nvSpPr>
        <p:spPr>
          <a:xfrm>
            <a:off x="3118104" y="6327648"/>
            <a:ext cx="749808" cy="414338"/>
          </a:xfrm>
          <a:prstGeom prst="round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875397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2" cy="6856285"/>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F1072632-3AEA-40CD-8AE3-E0D92A221BD9}"/>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PRESENTATION TITLE</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11420475"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36182884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5"/>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PRESENTATION TITLE</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0" name="Text Placeholder 14">
            <a:extLst>
              <a:ext uri="{FF2B5EF4-FFF2-40B4-BE49-F238E27FC236}">
                <a16:creationId xmlns:a16="http://schemas.microsoft.com/office/drawing/2014/main" id="{6152334A-B704-4647-84A6-1976B836F7AA}"/>
              </a:ext>
            </a:extLst>
          </p:cNvPr>
          <p:cNvSpPr>
            <a:spLocks noGrp="1"/>
          </p:cNvSpPr>
          <p:nvPr>
            <p:ph type="body" sz="quarter" idx="12" hasCustomPrompt="1"/>
          </p:nvPr>
        </p:nvSpPr>
        <p:spPr>
          <a:xfrm>
            <a:off x="390331" y="3888870"/>
            <a:ext cx="11420475"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Rectangle 11">
            <a:extLst>
              <a:ext uri="{FF2B5EF4-FFF2-40B4-BE49-F238E27FC236}">
                <a16:creationId xmlns:a16="http://schemas.microsoft.com/office/drawing/2014/main" id="{79D81A2E-DC11-4B80-8147-EFA5A7F82B0E}"/>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667190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PRESENTATION TITLE</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0" name="Text Placeholder 14">
            <a:extLst>
              <a:ext uri="{FF2B5EF4-FFF2-40B4-BE49-F238E27FC236}">
                <a16:creationId xmlns:a16="http://schemas.microsoft.com/office/drawing/2014/main" id="{EBED6696-3F40-49B3-8878-A6964F3FF68A}"/>
              </a:ext>
            </a:extLst>
          </p:cNvPr>
          <p:cNvSpPr>
            <a:spLocks noGrp="1"/>
          </p:cNvSpPr>
          <p:nvPr>
            <p:ph type="body" sz="quarter" idx="12" hasCustomPrompt="1"/>
          </p:nvPr>
        </p:nvSpPr>
        <p:spPr>
          <a:xfrm>
            <a:off x="390331" y="3888870"/>
            <a:ext cx="11420475"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Rectangle 11">
            <a:extLst>
              <a:ext uri="{FF2B5EF4-FFF2-40B4-BE49-F238E27FC236}">
                <a16:creationId xmlns:a16="http://schemas.microsoft.com/office/drawing/2014/main" id="{5F51A2D2-391F-4C64-96C7-1432B78E2BE1}"/>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21985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userDrawn="1"/>
        </p:nvPicPr>
        <p:blipFill>
          <a:blip r:embed="rId2"/>
          <a:srcRect/>
          <a:stretch/>
        </p:blipFill>
        <p:spPr>
          <a:xfrm>
            <a:off x="-64" y="858"/>
            <a:ext cx="12188952"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97F62357-DF90-4683-9EE8-10073F211B4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TITLE</a:t>
            </a:r>
          </a:p>
        </p:txBody>
      </p:sp>
      <p:sp>
        <p:nvSpPr>
          <p:cNvPr id="13" name="Text Placeholder 14">
            <a:extLst>
              <a:ext uri="{FF2B5EF4-FFF2-40B4-BE49-F238E27FC236}">
                <a16:creationId xmlns:a16="http://schemas.microsoft.com/office/drawing/2014/main" id="{36120B6F-9669-4B87-91FC-7B62F14E5FB6}"/>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296B7E3C-1E79-4414-AC87-D58C64CEAC4A}"/>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77620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userDrawn="1"/>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TITLE</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70C531CC-6D38-441F-8D0E-FB71B3831ADF}"/>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569203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Section Divider - Option 3">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C8C269CE-FE74-4975-B378-4A4616FBF946}"/>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A2ED847A-9B40-4765-9515-42CE09D49A28}"/>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TITLE</a:t>
            </a:r>
          </a:p>
        </p:txBody>
      </p:sp>
      <p:sp>
        <p:nvSpPr>
          <p:cNvPr id="13" name="Text Placeholder 14">
            <a:extLst>
              <a:ext uri="{FF2B5EF4-FFF2-40B4-BE49-F238E27FC236}">
                <a16:creationId xmlns:a16="http://schemas.microsoft.com/office/drawing/2014/main" id="{9F360DD3-3DE1-44C6-9A01-7AB17D37C427}"/>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0" name="Rectangle 9">
            <a:extLst>
              <a:ext uri="{FF2B5EF4-FFF2-40B4-BE49-F238E27FC236}">
                <a16:creationId xmlns:a16="http://schemas.microsoft.com/office/drawing/2014/main" id="{72F190F3-2598-4B0E-B7D1-6213651F98BD}"/>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21140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100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0101878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099800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5395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313576" y="6476214"/>
              <a:ext cx="868131"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683653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5715000" cy="5486400"/>
          </a:xfrm>
          <a:prstGeom prst="rect">
            <a:avLst/>
          </a:prstGeom>
        </p:spPr>
        <p:txBody>
          <a:bodyPr>
            <a:normAutofit/>
          </a:bodyPr>
          <a:lstStyle>
            <a:lvl1pPr marL="342900" indent="-342900">
              <a:lnSpc>
                <a:spcPct val="100000"/>
              </a:lnSpc>
              <a:spcBef>
                <a:spcPts val="300"/>
              </a:spcBef>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287399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9_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6096000" y="628650"/>
            <a:ext cx="5715000" cy="5486400"/>
          </a:xfrm>
          <a:prstGeom prst="rect">
            <a:avLst/>
          </a:prstGeom>
        </p:spPr>
        <p:txBody>
          <a:bodyPr>
            <a:normAutofit/>
          </a:bodyPr>
          <a:lstStyle>
            <a:lvl1pPr marL="342900" indent="-342900">
              <a:lnSpc>
                <a:spcPct val="100000"/>
              </a:lnSpc>
              <a:spcBef>
                <a:spcPts val="300"/>
              </a:spcBef>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480134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498967"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Tree>
    <p:extLst>
      <p:ext uri="{BB962C8B-B14F-4D97-AF65-F5344CB8AC3E}">
        <p14:creationId xmlns:p14="http://schemas.microsoft.com/office/powerpoint/2010/main" val="339374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1075884" y="1613180"/>
            <a:ext cx="1004024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CONNECT WITH US</a:t>
            </a:r>
            <a:endParaRPr lang="en-US" sz="6000" spc="1750" dirty="0">
              <a:solidFill>
                <a:schemeClr val="bg1"/>
              </a:solidFill>
              <a:latin typeface="Open Sans Light" charset="0"/>
              <a:ea typeface="Open Sans Light" charset="0"/>
              <a:cs typeface="Open Sans Light" charset="0"/>
              <a:sym typeface="Bebas Neue" charset="0"/>
            </a:endParaRP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73691" y="4140246"/>
            <a:ext cx="1042273"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651"/>
          </a:xfrm>
          <a:prstGeom prst="rect">
            <a:avLst/>
          </a:prstGeom>
          <a:noFill/>
        </p:spPr>
        <p:txBody>
          <a:bodyPr wrap="square" rtlCol="0">
            <a:spAutoFit/>
          </a:bodyPr>
          <a:lstStyle/>
          <a:p>
            <a:pPr algn="ctr">
              <a:lnSpc>
                <a:spcPts val="1620"/>
              </a:lnSpc>
            </a:pP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Baker Donelson is among the 80 largest law firms in the country, with more than 650 attorneys and public policy advisors representing more than 30 practice areas to serve a </a:t>
            </a:r>
            <a:b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b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wide range of legal needs. Clients receive knowledgeable guidance from experienced, multi-disciplined industry and client service teams, all seamlessly connected across 21 offices in Alabama, Florida, Georgia, Louisiana, Maryland, Mississippi,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pic>
        <p:nvPicPr>
          <p:cNvPr id="16" name="Graphic 15">
            <a:extLst>
              <a:ext uri="{FF2B5EF4-FFF2-40B4-BE49-F238E27FC236}">
                <a16:creationId xmlns:a16="http://schemas.microsoft.com/office/drawing/2014/main" id="{16702A56-F8BD-4883-868A-BF99C0595C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665906" y="3510046"/>
            <a:ext cx="552450" cy="552450"/>
          </a:xfrm>
          <a:prstGeom prst="rect">
            <a:avLst/>
          </a:prstGeom>
        </p:spPr>
      </p:pic>
      <p:sp>
        <p:nvSpPr>
          <p:cNvPr id="19" name="Rectangle 18">
            <a:extLst>
              <a:ext uri="{FF2B5EF4-FFF2-40B4-BE49-F238E27FC236}">
                <a16:creationId xmlns:a16="http://schemas.microsoft.com/office/drawing/2014/main" id="{96FC3433-DCBB-4866-ABF7-8B8E191533CF}"/>
              </a:ext>
            </a:extLst>
          </p:cNvPr>
          <p:cNvSpPr/>
          <p:nvPr userDrawn="1"/>
        </p:nvSpPr>
        <p:spPr>
          <a:xfrm>
            <a:off x="9427631" y="4140246"/>
            <a:ext cx="1029000"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TWITTER</a:t>
            </a:r>
          </a:p>
        </p:txBody>
      </p:sp>
      <p:sp>
        <p:nvSpPr>
          <p:cNvPr id="21" name="Rectangle 20">
            <a:extLst>
              <a:ext uri="{FF2B5EF4-FFF2-40B4-BE49-F238E27FC236}">
                <a16:creationId xmlns:a16="http://schemas.microsoft.com/office/drawing/2014/main" id="{43DE0751-F48A-4E59-91EF-79F744409C3B}"/>
              </a:ext>
            </a:extLst>
          </p:cNvPr>
          <p:cNvSpPr/>
          <p:nvPr userDrawn="1"/>
        </p:nvSpPr>
        <p:spPr>
          <a:xfrm>
            <a:off x="4158540" y="4140246"/>
            <a:ext cx="1267591"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74353" y="4140246"/>
            <a:ext cx="1120820"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958536" y="3514829"/>
            <a:ext cx="552450" cy="552450"/>
          </a:xfrm>
          <a:prstGeom prst="rect">
            <a:avLst/>
          </a:prstGeom>
        </p:spPr>
      </p:pic>
    </p:spTree>
    <p:extLst>
      <p:ext uri="{BB962C8B-B14F-4D97-AF65-F5344CB8AC3E}">
        <p14:creationId xmlns:p14="http://schemas.microsoft.com/office/powerpoint/2010/main" val="30079592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6C47CC-0B48-799E-BDD9-79F72E486C27}"/>
              </a:ext>
            </a:extLst>
          </p:cNvPr>
          <p:cNvSpPr>
            <a:spLocks noGrp="1"/>
          </p:cNvSpPr>
          <p:nvPr>
            <p:ph type="pic" sz="quarter" idx="10"/>
          </p:nvPr>
        </p:nvSpPr>
        <p:spPr>
          <a:xfrm>
            <a:off x="0" y="0"/>
            <a:ext cx="12192000" cy="2286000"/>
          </a:xfrm>
          <a:prstGeom prst="rect">
            <a:avLst/>
          </a:prstGeom>
          <a:solidFill>
            <a:schemeClr val="bg1">
              <a:lumMod val="85000"/>
            </a:schemeClr>
          </a:solidFill>
        </p:spPr>
        <p:txBody>
          <a:bodyPr anchor="ctr"/>
          <a:lstStyle>
            <a:lvl1pPr marL="0" indent="0" algn="ctr">
              <a:buNone/>
              <a:defRPr>
                <a:solidFill>
                  <a:schemeClr val="tx2"/>
                </a:solidFill>
              </a:defRPr>
            </a:lvl1pPr>
          </a:lstStyle>
          <a:p>
            <a:endParaRPr lang="en-US" dirty="0"/>
          </a:p>
        </p:txBody>
      </p:sp>
      <p:sp>
        <p:nvSpPr>
          <p:cNvPr id="6" name="Text Placeholder 10">
            <a:extLst>
              <a:ext uri="{FF2B5EF4-FFF2-40B4-BE49-F238E27FC236}">
                <a16:creationId xmlns:a16="http://schemas.microsoft.com/office/drawing/2014/main" id="{7ED3C8FC-6C9B-0385-9B13-EB5FC3861B01}"/>
              </a:ext>
            </a:extLst>
          </p:cNvPr>
          <p:cNvSpPr>
            <a:spLocks noGrp="1"/>
          </p:cNvSpPr>
          <p:nvPr>
            <p:ph type="body" sz="quarter" idx="15" hasCustomPrompt="1"/>
          </p:nvPr>
        </p:nvSpPr>
        <p:spPr>
          <a:xfrm>
            <a:off x="390331" y="478997"/>
            <a:ext cx="6315269" cy="502920"/>
          </a:xfrm>
          <a:prstGeom prst="rect">
            <a:avLst/>
          </a:prstGeom>
        </p:spPr>
        <p:txBody>
          <a:bodyPr anchor="ctr">
            <a:noAutofit/>
          </a:bodyPr>
          <a:lstStyle>
            <a:lvl1pPr marL="0" indent="0" algn="l">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991E6E84-81E6-1746-2197-66428E38FD7A}"/>
              </a:ext>
            </a:extLst>
          </p:cNvPr>
          <p:cNvSpPr>
            <a:spLocks noGrp="1"/>
          </p:cNvSpPr>
          <p:nvPr>
            <p:ph type="body" sz="quarter" idx="16" hasCustomPrompt="1"/>
          </p:nvPr>
        </p:nvSpPr>
        <p:spPr>
          <a:xfrm>
            <a:off x="390331" y="1712695"/>
            <a:ext cx="6626289" cy="274320"/>
          </a:xfrm>
          <a:prstGeom prst="rect">
            <a:avLst/>
          </a:prstGeom>
        </p:spPr>
        <p:txBody>
          <a:bodyPr anchor="ctr">
            <a:noAutofit/>
          </a:bodyPr>
          <a:lstStyle>
            <a:lvl1pPr marL="0" indent="0" algn="l">
              <a:lnSpc>
                <a:spcPct val="100000"/>
              </a:lnSpc>
              <a:spcBef>
                <a:spcPts val="0"/>
              </a:spcBef>
              <a:buNone/>
              <a:defRPr sz="1400">
                <a:solidFill>
                  <a:schemeClr val="bg1"/>
                </a:solidFill>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cxnSp>
        <p:nvCxnSpPr>
          <p:cNvPr id="5" name="Straight Connector 4">
            <a:extLst>
              <a:ext uri="{FF2B5EF4-FFF2-40B4-BE49-F238E27FC236}">
                <a16:creationId xmlns:a16="http://schemas.microsoft.com/office/drawing/2014/main" id="{1628D026-DE32-5C46-2389-4E8836D91042}"/>
              </a:ext>
            </a:extLst>
          </p:cNvPr>
          <p:cNvCxnSpPr/>
          <p:nvPr userDrawn="1"/>
        </p:nvCxnSpPr>
        <p:spPr>
          <a:xfrm>
            <a:off x="530286" y="1483893"/>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5527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21.04.2025</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5505916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21.04.2025</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3472648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Title/Subtitle Only - No hash mark">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4" name="TextBox 7">
            <a:extLst>
              <a:ext uri="{FF2B5EF4-FFF2-40B4-BE49-F238E27FC236}">
                <a16:creationId xmlns:a16="http://schemas.microsoft.com/office/drawing/2014/main" id="{2355CB8C-9D42-4F46-82EC-1E66DC489858}"/>
              </a:ext>
            </a:extLst>
          </p:cNvPr>
          <p:cNvSpPr txBox="1">
            <a:spLocks noChangeArrowheads="1"/>
          </p:cNvSpPr>
          <p:nvPr/>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88828073"/>
      </p:ext>
    </p:extLst>
  </p:cSld>
  <p:clrMapOvr>
    <a:masterClrMapping/>
  </p:clrMapOvr>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84462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138358" y="-130628"/>
            <a:ext cx="12468716" cy="7119256"/>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1905958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C5C58C17-AC52-42A1-8B85-013CDCB5E98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0E3B9817-7AE3-4D75-B57D-75020D9B88CD}"/>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6990027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0" y="1"/>
            <a:ext cx="12192000" cy="3429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338426751"/>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1065190" y="834499"/>
            <a:ext cx="6777146" cy="28575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1125683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4349664" y="571501"/>
            <a:ext cx="3492672" cy="2857500"/>
          </a:xfrm>
          <a:prstGeom prst="rect">
            <a:avLst/>
          </a:prstGeom>
          <a:solidFill>
            <a:schemeClr val="bg1">
              <a:lumMod val="95000"/>
            </a:schemeClr>
          </a:solidFill>
        </p:spPr>
        <p:txBody>
          <a:bodyPr>
            <a:normAutofit/>
          </a:bodyPr>
          <a:lstStyle>
            <a:lvl1pPr>
              <a:defRPr sz="1051"/>
            </a:lvl1pPr>
          </a:lstStyle>
          <a:p>
            <a:endParaRPr lang="en-US"/>
          </a:p>
        </p:txBody>
      </p:sp>
      <p:sp>
        <p:nvSpPr>
          <p:cNvPr id="7" name="Picture Placeholder 8">
            <a:extLst>
              <a:ext uri="{FF2B5EF4-FFF2-40B4-BE49-F238E27FC236}">
                <a16:creationId xmlns:a16="http://schemas.microsoft.com/office/drawing/2014/main" id="{1C3FCBF3-5D0C-D845-9E95-AFAFC8A201F5}"/>
              </a:ext>
            </a:extLst>
          </p:cNvPr>
          <p:cNvSpPr>
            <a:spLocks noGrp="1"/>
          </p:cNvSpPr>
          <p:nvPr>
            <p:ph type="pic" sz="quarter" idx="15"/>
          </p:nvPr>
        </p:nvSpPr>
        <p:spPr>
          <a:xfrm>
            <a:off x="4349664" y="3429000"/>
            <a:ext cx="3492672" cy="28575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64656695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4349663" y="834499"/>
            <a:ext cx="6777146" cy="28575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764769410"/>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892239" y="1"/>
            <a:ext cx="11299761" cy="422365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88858411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5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4221007" y="565907"/>
            <a:ext cx="3211661" cy="572618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886953025"/>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6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0" y="2634343"/>
            <a:ext cx="11299761" cy="422365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33193321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7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4796321" y="565907"/>
            <a:ext cx="6633150" cy="2863094"/>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83551899"/>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8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834971" y="814862"/>
            <a:ext cx="2271406" cy="2219689"/>
          </a:xfrm>
          <a:prstGeom prst="rect">
            <a:avLst/>
          </a:prstGeom>
          <a:solidFill>
            <a:schemeClr val="bg1">
              <a:lumMod val="95000"/>
            </a:schemeClr>
          </a:solidFill>
        </p:spPr>
        <p:txBody>
          <a:bodyPr>
            <a:normAutofit/>
          </a:bodyPr>
          <a:lstStyle>
            <a:lvl1pPr>
              <a:defRPr sz="1051"/>
            </a:lvl1pPr>
          </a:lstStyle>
          <a:p>
            <a:endParaRPr lang="en-US"/>
          </a:p>
        </p:txBody>
      </p:sp>
      <p:sp>
        <p:nvSpPr>
          <p:cNvPr id="10" name="Picture Placeholder 8">
            <a:extLst>
              <a:ext uri="{FF2B5EF4-FFF2-40B4-BE49-F238E27FC236}">
                <a16:creationId xmlns:a16="http://schemas.microsoft.com/office/drawing/2014/main" id="{F69AF23F-99D1-E744-AD88-DBDD9FE0A788}"/>
              </a:ext>
            </a:extLst>
          </p:cNvPr>
          <p:cNvSpPr>
            <a:spLocks noGrp="1"/>
          </p:cNvSpPr>
          <p:nvPr>
            <p:ph type="pic" sz="quarter" idx="15"/>
          </p:nvPr>
        </p:nvSpPr>
        <p:spPr>
          <a:xfrm>
            <a:off x="3106377" y="814862"/>
            <a:ext cx="2271406" cy="2219689"/>
          </a:xfrm>
          <a:prstGeom prst="rect">
            <a:avLst/>
          </a:prstGeom>
          <a:solidFill>
            <a:schemeClr val="bg1">
              <a:lumMod val="95000"/>
            </a:schemeClr>
          </a:solidFill>
        </p:spPr>
        <p:txBody>
          <a:bodyPr>
            <a:normAutofit/>
          </a:bodyPr>
          <a:lstStyle>
            <a:lvl1pPr>
              <a:defRPr sz="1051"/>
            </a:lvl1pPr>
          </a:lstStyle>
          <a:p>
            <a:endParaRPr lang="en-US"/>
          </a:p>
        </p:txBody>
      </p:sp>
      <p:sp>
        <p:nvSpPr>
          <p:cNvPr id="11" name="Picture Placeholder 8">
            <a:extLst>
              <a:ext uri="{FF2B5EF4-FFF2-40B4-BE49-F238E27FC236}">
                <a16:creationId xmlns:a16="http://schemas.microsoft.com/office/drawing/2014/main" id="{66457F72-37EA-F647-BD96-92A0C67EA63B}"/>
              </a:ext>
            </a:extLst>
          </p:cNvPr>
          <p:cNvSpPr>
            <a:spLocks noGrp="1"/>
          </p:cNvSpPr>
          <p:nvPr>
            <p:ph type="pic" sz="quarter" idx="16"/>
          </p:nvPr>
        </p:nvSpPr>
        <p:spPr>
          <a:xfrm>
            <a:off x="5377783" y="814862"/>
            <a:ext cx="2271406" cy="2219689"/>
          </a:xfrm>
          <a:prstGeom prst="rect">
            <a:avLst/>
          </a:prstGeom>
          <a:solidFill>
            <a:schemeClr val="bg1">
              <a:lumMod val="95000"/>
            </a:schemeClr>
          </a:solidFill>
        </p:spPr>
        <p:txBody>
          <a:bodyPr>
            <a:normAutofit/>
          </a:bodyPr>
          <a:lstStyle>
            <a:lvl1pPr>
              <a:defRPr sz="1051"/>
            </a:lvl1pPr>
          </a:lstStyle>
          <a:p>
            <a:endParaRPr lang="en-US"/>
          </a:p>
        </p:txBody>
      </p:sp>
      <p:sp>
        <p:nvSpPr>
          <p:cNvPr id="12" name="Picture Placeholder 8">
            <a:extLst>
              <a:ext uri="{FF2B5EF4-FFF2-40B4-BE49-F238E27FC236}">
                <a16:creationId xmlns:a16="http://schemas.microsoft.com/office/drawing/2014/main" id="{1B9E0E32-A446-0A40-98DE-9C29144BF807}"/>
              </a:ext>
            </a:extLst>
          </p:cNvPr>
          <p:cNvSpPr>
            <a:spLocks noGrp="1"/>
          </p:cNvSpPr>
          <p:nvPr>
            <p:ph type="pic" sz="quarter" idx="17"/>
          </p:nvPr>
        </p:nvSpPr>
        <p:spPr>
          <a:xfrm>
            <a:off x="7649189" y="814862"/>
            <a:ext cx="2271406" cy="2219689"/>
          </a:xfrm>
          <a:prstGeom prst="rect">
            <a:avLst/>
          </a:prstGeom>
          <a:solidFill>
            <a:schemeClr val="bg1">
              <a:lumMod val="95000"/>
            </a:schemeClr>
          </a:solidFill>
        </p:spPr>
        <p:txBody>
          <a:bodyPr>
            <a:normAutofit/>
          </a:bodyPr>
          <a:lstStyle>
            <a:lvl1pPr>
              <a:defRPr sz="1051"/>
            </a:lvl1pPr>
          </a:lstStyle>
          <a:p>
            <a:endParaRPr lang="en-US"/>
          </a:p>
        </p:txBody>
      </p:sp>
      <p:sp>
        <p:nvSpPr>
          <p:cNvPr id="13" name="Picture Placeholder 8">
            <a:extLst>
              <a:ext uri="{FF2B5EF4-FFF2-40B4-BE49-F238E27FC236}">
                <a16:creationId xmlns:a16="http://schemas.microsoft.com/office/drawing/2014/main" id="{46FD6768-F66D-6541-8489-C3C228FDC8BF}"/>
              </a:ext>
            </a:extLst>
          </p:cNvPr>
          <p:cNvSpPr>
            <a:spLocks noGrp="1"/>
          </p:cNvSpPr>
          <p:nvPr>
            <p:ph type="pic" sz="quarter" idx="18"/>
          </p:nvPr>
        </p:nvSpPr>
        <p:spPr>
          <a:xfrm>
            <a:off x="9920595" y="814862"/>
            <a:ext cx="2271406" cy="221968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650172772"/>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9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5510647" y="0"/>
            <a:ext cx="6681353" cy="4409768"/>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7662036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B685C183-8448-4CCD-8144-7124F66433B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9" name="Text Placeholder 2">
            <a:extLst>
              <a:ext uri="{FF2B5EF4-FFF2-40B4-BE49-F238E27FC236}">
                <a16:creationId xmlns:a16="http://schemas.microsoft.com/office/drawing/2014/main" id="{8253C8CC-72B5-4C16-B74E-4EF255828FB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0564710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0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DF1D7179-977E-404F-92F2-9D63C45BC6F7}"/>
              </a:ext>
            </a:extLst>
          </p:cNvPr>
          <p:cNvSpPr>
            <a:spLocks noGrp="1"/>
          </p:cNvSpPr>
          <p:nvPr>
            <p:ph type="pic" sz="quarter" idx="14"/>
          </p:nvPr>
        </p:nvSpPr>
        <p:spPr>
          <a:xfrm>
            <a:off x="8128000" y="3105807"/>
            <a:ext cx="4064000" cy="3752193"/>
          </a:xfrm>
          <a:prstGeom prst="rect">
            <a:avLst/>
          </a:prstGeom>
          <a:solidFill>
            <a:schemeClr val="bg1">
              <a:lumMod val="95000"/>
            </a:schemeClr>
          </a:solidFill>
        </p:spPr>
        <p:txBody>
          <a:bodyPr>
            <a:normAutofit/>
          </a:bodyPr>
          <a:lstStyle>
            <a:lvl1pPr>
              <a:defRPr sz="1051"/>
            </a:lvl1pPr>
          </a:lstStyle>
          <a:p>
            <a:endParaRPr lang="en-US"/>
          </a:p>
        </p:txBody>
      </p:sp>
      <p:sp>
        <p:nvSpPr>
          <p:cNvPr id="8" name="Picture Placeholder 8">
            <a:extLst>
              <a:ext uri="{FF2B5EF4-FFF2-40B4-BE49-F238E27FC236}">
                <a16:creationId xmlns:a16="http://schemas.microsoft.com/office/drawing/2014/main" id="{8740A307-4274-F644-A27E-3EA1535D5D4D}"/>
              </a:ext>
            </a:extLst>
          </p:cNvPr>
          <p:cNvSpPr>
            <a:spLocks noGrp="1"/>
          </p:cNvSpPr>
          <p:nvPr>
            <p:ph type="pic" sz="quarter" idx="15"/>
          </p:nvPr>
        </p:nvSpPr>
        <p:spPr>
          <a:xfrm>
            <a:off x="4064000" y="3105807"/>
            <a:ext cx="4064000" cy="3752193"/>
          </a:xfrm>
          <a:prstGeom prst="rect">
            <a:avLst/>
          </a:prstGeom>
          <a:solidFill>
            <a:schemeClr val="bg1">
              <a:lumMod val="95000"/>
            </a:schemeClr>
          </a:solidFill>
        </p:spPr>
        <p:txBody>
          <a:bodyPr>
            <a:normAutofit/>
          </a:bodyPr>
          <a:lstStyle>
            <a:lvl1pPr>
              <a:defRPr sz="1051"/>
            </a:lvl1pPr>
          </a:lstStyle>
          <a:p>
            <a:endParaRPr lang="en-US"/>
          </a:p>
        </p:txBody>
      </p:sp>
      <p:sp>
        <p:nvSpPr>
          <p:cNvPr id="9" name="Picture Placeholder 8">
            <a:extLst>
              <a:ext uri="{FF2B5EF4-FFF2-40B4-BE49-F238E27FC236}">
                <a16:creationId xmlns:a16="http://schemas.microsoft.com/office/drawing/2014/main" id="{EC245FC7-4DD9-DA4D-B31B-ECF23AECF588}"/>
              </a:ext>
            </a:extLst>
          </p:cNvPr>
          <p:cNvSpPr>
            <a:spLocks noGrp="1"/>
          </p:cNvSpPr>
          <p:nvPr>
            <p:ph type="pic" sz="quarter" idx="16"/>
          </p:nvPr>
        </p:nvSpPr>
        <p:spPr>
          <a:xfrm>
            <a:off x="0" y="3105807"/>
            <a:ext cx="4064000" cy="3752193"/>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46192113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1_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C245FC7-4DD9-DA4D-B31B-ECF23AECF588}"/>
              </a:ext>
            </a:extLst>
          </p:cNvPr>
          <p:cNvSpPr>
            <a:spLocks noGrp="1"/>
          </p:cNvSpPr>
          <p:nvPr>
            <p:ph type="pic" sz="quarter" idx="16"/>
          </p:nvPr>
        </p:nvSpPr>
        <p:spPr>
          <a:xfrm>
            <a:off x="951427" y="3429000"/>
            <a:ext cx="5144573" cy="2467395"/>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6425979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2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74D27344-07AF-3C49-B55A-6E71147DB3AF}"/>
              </a:ext>
            </a:extLst>
          </p:cNvPr>
          <p:cNvSpPr>
            <a:spLocks noGrp="1"/>
          </p:cNvSpPr>
          <p:nvPr>
            <p:ph type="pic" sz="quarter" idx="17"/>
          </p:nvPr>
        </p:nvSpPr>
        <p:spPr>
          <a:xfrm>
            <a:off x="1065190" y="834499"/>
            <a:ext cx="11126810" cy="2857500"/>
          </a:xfrm>
          <a:prstGeom prst="rect">
            <a:avLst/>
          </a:prstGeom>
          <a:solidFill>
            <a:schemeClr val="bg1">
              <a:lumMod val="95000"/>
            </a:schemeClr>
          </a:solidFill>
        </p:spPr>
        <p:txBody>
          <a:bodyPr>
            <a:normAutofit/>
          </a:bodyPr>
          <a:lstStyle>
            <a:lvl1pPr>
              <a:defRPr sz="1051"/>
            </a:lvl1pPr>
          </a:lstStyle>
          <a:p>
            <a:endParaRPr lang="en-US"/>
          </a:p>
        </p:txBody>
      </p:sp>
      <p:sp>
        <p:nvSpPr>
          <p:cNvPr id="9" name="Picture Placeholder 8">
            <a:extLst>
              <a:ext uri="{FF2B5EF4-FFF2-40B4-BE49-F238E27FC236}">
                <a16:creationId xmlns:a16="http://schemas.microsoft.com/office/drawing/2014/main" id="{EC245FC7-4DD9-DA4D-B31B-ECF23AECF588}"/>
              </a:ext>
            </a:extLst>
          </p:cNvPr>
          <p:cNvSpPr>
            <a:spLocks noGrp="1"/>
          </p:cNvSpPr>
          <p:nvPr>
            <p:ph type="pic" sz="quarter" idx="16"/>
          </p:nvPr>
        </p:nvSpPr>
        <p:spPr>
          <a:xfrm>
            <a:off x="7049282" y="2412243"/>
            <a:ext cx="3076557" cy="5428273"/>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63677491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3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74D27344-07AF-3C49-B55A-6E71147DB3AF}"/>
              </a:ext>
            </a:extLst>
          </p:cNvPr>
          <p:cNvSpPr>
            <a:spLocks noGrp="1"/>
          </p:cNvSpPr>
          <p:nvPr>
            <p:ph type="pic" sz="quarter" idx="17"/>
          </p:nvPr>
        </p:nvSpPr>
        <p:spPr>
          <a:xfrm>
            <a:off x="0" y="834499"/>
            <a:ext cx="11126810" cy="2857500"/>
          </a:xfrm>
          <a:prstGeom prst="rect">
            <a:avLst/>
          </a:prstGeom>
          <a:solidFill>
            <a:schemeClr val="bg1">
              <a:lumMod val="95000"/>
            </a:schemeClr>
          </a:solidFill>
        </p:spPr>
        <p:txBody>
          <a:bodyPr>
            <a:normAutofit/>
          </a:bodyPr>
          <a:lstStyle>
            <a:lvl1pPr>
              <a:defRPr sz="1051"/>
            </a:lvl1pPr>
          </a:lstStyle>
          <a:p>
            <a:endParaRPr lang="en-US"/>
          </a:p>
        </p:txBody>
      </p:sp>
      <p:sp>
        <p:nvSpPr>
          <p:cNvPr id="9" name="Picture Placeholder 8">
            <a:extLst>
              <a:ext uri="{FF2B5EF4-FFF2-40B4-BE49-F238E27FC236}">
                <a16:creationId xmlns:a16="http://schemas.microsoft.com/office/drawing/2014/main" id="{EC245FC7-4DD9-DA4D-B31B-ECF23AECF588}"/>
              </a:ext>
            </a:extLst>
          </p:cNvPr>
          <p:cNvSpPr>
            <a:spLocks noGrp="1"/>
          </p:cNvSpPr>
          <p:nvPr>
            <p:ph type="pic" sz="quarter" idx="16"/>
          </p:nvPr>
        </p:nvSpPr>
        <p:spPr>
          <a:xfrm>
            <a:off x="1496386" y="2477619"/>
            <a:ext cx="3930327" cy="529496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63735339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4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74D27344-07AF-3C49-B55A-6E71147DB3AF}"/>
              </a:ext>
            </a:extLst>
          </p:cNvPr>
          <p:cNvSpPr>
            <a:spLocks noGrp="1"/>
          </p:cNvSpPr>
          <p:nvPr>
            <p:ph type="pic" sz="quarter" idx="17"/>
          </p:nvPr>
        </p:nvSpPr>
        <p:spPr>
          <a:xfrm>
            <a:off x="7760252" y="1759224"/>
            <a:ext cx="5076161" cy="3179586"/>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37770616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5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74D27344-07AF-3C49-B55A-6E71147DB3AF}"/>
              </a:ext>
            </a:extLst>
          </p:cNvPr>
          <p:cNvSpPr>
            <a:spLocks noGrp="1"/>
          </p:cNvSpPr>
          <p:nvPr>
            <p:ph type="pic" sz="quarter" idx="17"/>
          </p:nvPr>
        </p:nvSpPr>
        <p:spPr>
          <a:xfrm>
            <a:off x="0" y="2634343"/>
            <a:ext cx="11299761" cy="422365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23232468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tretch>
            <a:fill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defRPr/>
            </a:pPr>
            <a:r>
              <a:rPr lang="en-US" sz="700" kern="120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557101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tretch>
            <a:fill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6A41164-9E02-42F7-95BC-2C9613F1A08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a:t>TITLE SLIDE: OPTION 2</a:t>
            </a:r>
          </a:p>
        </p:txBody>
      </p:sp>
      <p:sp>
        <p:nvSpPr>
          <p:cNvPr id="18" name="Text Placeholder 14">
            <a:extLst>
              <a:ext uri="{FF2B5EF4-FFF2-40B4-BE49-F238E27FC236}">
                <a16:creationId xmlns:a16="http://schemas.microsoft.com/office/drawing/2014/main" id="{E7D0411B-98D2-40EE-A7C9-A6A4CDA8D6AF}"/>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MONTH YEAR</a:t>
            </a:r>
          </a:p>
        </p:txBody>
      </p:sp>
      <p:sp>
        <p:nvSpPr>
          <p:cNvPr id="19" name="Text Placeholder 14">
            <a:extLst>
              <a:ext uri="{FF2B5EF4-FFF2-40B4-BE49-F238E27FC236}">
                <a16:creationId xmlns:a16="http://schemas.microsoft.com/office/drawing/2014/main" id="{63BFF807-FD44-4F0D-B39A-70F80C78AF66}"/>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CONTACT INFORMATION</a:t>
            </a:r>
          </a:p>
        </p:txBody>
      </p:sp>
      <p:sp>
        <p:nvSpPr>
          <p:cNvPr id="20" name="Text Placeholder 14">
            <a:extLst>
              <a:ext uri="{FF2B5EF4-FFF2-40B4-BE49-F238E27FC236}">
                <a16:creationId xmlns:a16="http://schemas.microsoft.com/office/drawing/2014/main" id="{31C4B28D-0969-490A-B13C-C8EB39316D59}"/>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CONTACT INFORMATION</a:t>
            </a:r>
          </a:p>
        </p:txBody>
      </p:sp>
      <p:sp>
        <p:nvSpPr>
          <p:cNvPr id="21" name="Text Placeholder 14">
            <a:extLst>
              <a:ext uri="{FF2B5EF4-FFF2-40B4-BE49-F238E27FC236}">
                <a16:creationId xmlns:a16="http://schemas.microsoft.com/office/drawing/2014/main" id="{AE57C29B-D449-4CC7-B381-424636D9EEB7}"/>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CONTACT INFORMATION</a:t>
            </a:r>
          </a:p>
        </p:txBody>
      </p:sp>
      <p:sp>
        <p:nvSpPr>
          <p:cNvPr id="13" name="Rectangle 12">
            <a:extLst>
              <a:ext uri="{FF2B5EF4-FFF2-40B4-BE49-F238E27FC236}">
                <a16:creationId xmlns:a16="http://schemas.microsoft.com/office/drawing/2014/main" id="{160B9B91-190A-453C-87F6-790E5B769CFF}"/>
              </a:ext>
            </a:extLst>
          </p:cNvPr>
          <p:cNvSpPr/>
          <p:nvPr userDrawn="1"/>
        </p:nvSpPr>
        <p:spPr>
          <a:xfrm>
            <a:off x="7405732" y="6391171"/>
            <a:ext cx="4510998" cy="307777"/>
          </a:xfrm>
          <a:prstGeom prst="rect">
            <a:avLst/>
          </a:prstGeom>
        </p:spPr>
        <p:txBody>
          <a:bodyPr wrap="square">
            <a:spAutoFit/>
          </a:bodyPr>
          <a:lstStyle/>
          <a:p>
            <a:pPr algn="r"/>
            <a:r>
              <a:rPr lang="en-US" sz="700" b="1" u="none" kern="120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defRPr/>
            </a:pPr>
            <a:r>
              <a:rPr lang="en-US" sz="700" kern="120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9044067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tretch>
            <a:fill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9ED853B-3A94-44EA-B306-AED50E58825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a:t>TITLE SLIDE: OPTION 3</a:t>
            </a:r>
          </a:p>
        </p:txBody>
      </p:sp>
      <p:sp>
        <p:nvSpPr>
          <p:cNvPr id="18" name="Text Placeholder 14">
            <a:extLst>
              <a:ext uri="{FF2B5EF4-FFF2-40B4-BE49-F238E27FC236}">
                <a16:creationId xmlns:a16="http://schemas.microsoft.com/office/drawing/2014/main" id="{F73FD31C-CD9C-4CD0-AB2B-DBDD2B326B6B}"/>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MONTH YEAR</a:t>
            </a:r>
          </a:p>
        </p:txBody>
      </p:sp>
      <p:sp>
        <p:nvSpPr>
          <p:cNvPr id="19" name="Text Placeholder 14">
            <a:extLst>
              <a:ext uri="{FF2B5EF4-FFF2-40B4-BE49-F238E27FC236}">
                <a16:creationId xmlns:a16="http://schemas.microsoft.com/office/drawing/2014/main" id="{96044471-19A6-42C7-939C-1CE9DD8B64E7}"/>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CONTACT INFORMATION</a:t>
            </a:r>
          </a:p>
        </p:txBody>
      </p:sp>
      <p:sp>
        <p:nvSpPr>
          <p:cNvPr id="20" name="Text Placeholder 14">
            <a:extLst>
              <a:ext uri="{FF2B5EF4-FFF2-40B4-BE49-F238E27FC236}">
                <a16:creationId xmlns:a16="http://schemas.microsoft.com/office/drawing/2014/main" id="{2C35F422-844D-4DC9-9E61-566C7E42E30D}"/>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CONTACT INFORMATION</a:t>
            </a:r>
          </a:p>
        </p:txBody>
      </p:sp>
      <p:sp>
        <p:nvSpPr>
          <p:cNvPr id="21" name="Text Placeholder 14">
            <a:extLst>
              <a:ext uri="{FF2B5EF4-FFF2-40B4-BE49-F238E27FC236}">
                <a16:creationId xmlns:a16="http://schemas.microsoft.com/office/drawing/2014/main" id="{130FA952-5204-419A-9950-05F23E33D226}"/>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CONTACT INFORMATION</a:t>
            </a:r>
          </a:p>
        </p:txBody>
      </p:sp>
      <p:sp>
        <p:nvSpPr>
          <p:cNvPr id="13" name="Rectangle 12">
            <a:extLst>
              <a:ext uri="{FF2B5EF4-FFF2-40B4-BE49-F238E27FC236}">
                <a16:creationId xmlns:a16="http://schemas.microsoft.com/office/drawing/2014/main" id="{FD155A0D-4442-44E6-97FB-766EA1DA30E9}"/>
              </a:ext>
            </a:extLst>
          </p:cNvPr>
          <p:cNvSpPr/>
          <p:nvPr userDrawn="1"/>
        </p:nvSpPr>
        <p:spPr>
          <a:xfrm>
            <a:off x="7405732" y="6391171"/>
            <a:ext cx="4510998" cy="307777"/>
          </a:xfrm>
          <a:prstGeom prst="rect">
            <a:avLst/>
          </a:prstGeom>
        </p:spPr>
        <p:txBody>
          <a:bodyPr wrap="square">
            <a:spAutoFit/>
          </a:bodyPr>
          <a:lstStyle/>
          <a:p>
            <a:pPr algn="r"/>
            <a:r>
              <a:rPr lang="en-US" sz="700" b="1" u="none" kern="120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defRPr/>
            </a:pPr>
            <a:r>
              <a:rPr lang="en-US" sz="700" kern="120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400658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userDrawn="1"/>
        </p:nvPicPr>
        <p:blipFill>
          <a:blip r:embed="rId2"/>
          <a:stretch>
            <a:fill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SUBTITLE</a:t>
            </a:r>
          </a:p>
        </p:txBody>
      </p:sp>
      <p:sp>
        <p:nvSpPr>
          <p:cNvPr id="9" name="Rectangle 8">
            <a:extLst>
              <a:ext uri="{FF2B5EF4-FFF2-40B4-BE49-F238E27FC236}">
                <a16:creationId xmlns:a16="http://schemas.microsoft.com/office/drawing/2014/main" id="{190653D2-C799-4BD0-BB47-2CF40EDD1D68}"/>
              </a:ext>
            </a:extLst>
          </p:cNvPr>
          <p:cNvSpPr/>
          <p:nvPr userDrawn="1"/>
        </p:nvSpPr>
        <p:spPr>
          <a:xfrm>
            <a:off x="7405732" y="6391171"/>
            <a:ext cx="4510998" cy="307777"/>
          </a:xfrm>
          <a:prstGeom prst="rect">
            <a:avLst/>
          </a:prstGeom>
        </p:spPr>
        <p:txBody>
          <a:bodyPr wrap="square">
            <a:spAutoFit/>
          </a:bodyPr>
          <a:lstStyle/>
          <a:p>
            <a:pPr algn="r"/>
            <a:r>
              <a:rPr lang="en-US" sz="700" b="1" u="none" kern="120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defRPr/>
            </a:pPr>
            <a:r>
              <a:rPr lang="en-US" sz="700" kern="120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76276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CB2699A0-6DF8-4B72-9524-62E15A5F6D3B}"/>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7619FAB3-EA86-4865-8788-762C0BC08CB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0348452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C8C269CE-FE74-4975-B378-4A4616FBF946}"/>
              </a:ext>
            </a:extLst>
          </p:cNvPr>
          <p:cNvPicPr>
            <a:picLocks noChangeAspect="1"/>
          </p:cNvPicPr>
          <p:nvPr userDrawn="1"/>
        </p:nvPicPr>
        <p:blipFill>
          <a:blip r:embed="rId2"/>
          <a:stretch>
            <a:fill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0" name="Text Placeholder 10">
            <a:extLst>
              <a:ext uri="{FF2B5EF4-FFF2-40B4-BE49-F238E27FC236}">
                <a16:creationId xmlns:a16="http://schemas.microsoft.com/office/drawing/2014/main" id="{D32C6B46-3DF6-47EC-B3F2-3060C58593DE}"/>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SECTION DIVIDER OPTION 2</a:t>
            </a:r>
          </a:p>
        </p:txBody>
      </p:sp>
      <p:sp>
        <p:nvSpPr>
          <p:cNvPr id="14" name="Text Placeholder 14">
            <a:extLst>
              <a:ext uri="{FF2B5EF4-FFF2-40B4-BE49-F238E27FC236}">
                <a16:creationId xmlns:a16="http://schemas.microsoft.com/office/drawing/2014/main" id="{D78622D7-967F-4BBD-80F7-7832321EDD7E}"/>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SUBTITLE</a:t>
            </a:r>
          </a:p>
        </p:txBody>
      </p:sp>
      <p:sp>
        <p:nvSpPr>
          <p:cNvPr id="12" name="Rectangle 11">
            <a:extLst>
              <a:ext uri="{FF2B5EF4-FFF2-40B4-BE49-F238E27FC236}">
                <a16:creationId xmlns:a16="http://schemas.microsoft.com/office/drawing/2014/main" id="{1814E0AC-B81B-4FFF-8CF4-9FA15FC030FB}"/>
              </a:ext>
            </a:extLst>
          </p:cNvPr>
          <p:cNvSpPr/>
          <p:nvPr userDrawn="1"/>
        </p:nvSpPr>
        <p:spPr>
          <a:xfrm>
            <a:off x="7405732" y="6391171"/>
            <a:ext cx="4510998" cy="307777"/>
          </a:xfrm>
          <a:prstGeom prst="rect">
            <a:avLst/>
          </a:prstGeom>
        </p:spPr>
        <p:txBody>
          <a:bodyPr wrap="square">
            <a:spAutoFit/>
          </a:bodyPr>
          <a:lstStyle/>
          <a:p>
            <a:pPr algn="r"/>
            <a:r>
              <a:rPr lang="en-US" sz="700" b="1" u="none" kern="120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defRPr/>
            </a:pPr>
            <a:r>
              <a:rPr lang="en-US" sz="700" kern="120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7405621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userDrawn="1"/>
        </p:nvPicPr>
        <p:blipFill>
          <a:blip r:embed="rId2"/>
          <a:stretch>
            <a:fillRect/>
          </a:stretch>
        </p:blipFill>
        <p:spPr>
          <a:xfrm>
            <a:off x="-64" y="858"/>
            <a:ext cx="12188951"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9" name="Text Placeholder 10">
            <a:extLst>
              <a:ext uri="{FF2B5EF4-FFF2-40B4-BE49-F238E27FC236}">
                <a16:creationId xmlns:a16="http://schemas.microsoft.com/office/drawing/2014/main" id="{BD2952BE-546F-44B6-B989-A67A2CD93029}"/>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SECTION DIVIDER OPTION 3</a:t>
            </a:r>
          </a:p>
        </p:txBody>
      </p:sp>
      <p:sp>
        <p:nvSpPr>
          <p:cNvPr id="14" name="Text Placeholder 14">
            <a:extLst>
              <a:ext uri="{FF2B5EF4-FFF2-40B4-BE49-F238E27FC236}">
                <a16:creationId xmlns:a16="http://schemas.microsoft.com/office/drawing/2014/main" id="{9F14CFA6-52B8-4391-8817-5F25D5FB149B}"/>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SUBTITLE</a:t>
            </a:r>
          </a:p>
        </p:txBody>
      </p:sp>
      <p:sp>
        <p:nvSpPr>
          <p:cNvPr id="12" name="Rectangle 11">
            <a:extLst>
              <a:ext uri="{FF2B5EF4-FFF2-40B4-BE49-F238E27FC236}">
                <a16:creationId xmlns:a16="http://schemas.microsoft.com/office/drawing/2014/main" id="{E458DF5E-DBF8-4770-87A9-17AAEAB78BBA}"/>
              </a:ext>
            </a:extLst>
          </p:cNvPr>
          <p:cNvSpPr/>
          <p:nvPr userDrawn="1"/>
        </p:nvSpPr>
        <p:spPr>
          <a:xfrm>
            <a:off x="7405732" y="6391171"/>
            <a:ext cx="4510998" cy="307777"/>
          </a:xfrm>
          <a:prstGeom prst="rect">
            <a:avLst/>
          </a:prstGeom>
        </p:spPr>
        <p:txBody>
          <a:bodyPr wrap="square">
            <a:spAutoFit/>
          </a:bodyPr>
          <a:lstStyle/>
          <a:p>
            <a:pPr algn="r"/>
            <a:r>
              <a:rPr lang="en-US" sz="700" b="1" u="none" kern="120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defRPr/>
            </a:pPr>
            <a:r>
              <a:rPr lang="en-US" sz="700" kern="120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5464022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8AB1C77E-3414-4616-ADB9-D64EDC212D5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2386425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sp>
        <p:nvSpPr>
          <p:cNvPr id="5" name="TextBox 7">
            <a:extLst>
              <a:ext uri="{FF2B5EF4-FFF2-40B4-BE49-F238E27FC236}">
                <a16:creationId xmlns:a16="http://schemas.microsoft.com/office/drawing/2014/main" id="{DB81CE39-F44A-4930-BF7D-63EDC9B2DF6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852140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sp>
        <p:nvSpPr>
          <p:cNvPr id="4" name="TextBox 7">
            <a:extLst>
              <a:ext uri="{FF2B5EF4-FFF2-40B4-BE49-F238E27FC236}">
                <a16:creationId xmlns:a16="http://schemas.microsoft.com/office/drawing/2014/main" id="{2355CB8C-9D42-4F46-82EC-1E66DC4898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3464508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6" name="Text Placeholder 10">
            <a:extLst>
              <a:ext uri="{FF2B5EF4-FFF2-40B4-BE49-F238E27FC236}">
                <a16:creationId xmlns:a16="http://schemas.microsoft.com/office/drawing/2014/main" id="{0DDEB31F-9812-4AEF-9BC4-F114E4F44AE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7" name="Text Placeholder 2">
            <a:extLst>
              <a:ext uri="{FF2B5EF4-FFF2-40B4-BE49-F238E27FC236}">
                <a16:creationId xmlns:a16="http://schemas.microsoft.com/office/drawing/2014/main" id="{C3B3A4EB-F305-4422-8C88-870CCE545DA5}"/>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sp>
        <p:nvSpPr>
          <p:cNvPr id="9" name="TextBox 7">
            <a:extLst>
              <a:ext uri="{FF2B5EF4-FFF2-40B4-BE49-F238E27FC236}">
                <a16:creationId xmlns:a16="http://schemas.microsoft.com/office/drawing/2014/main" id="{BD334408-F23F-41A5-A163-45832F857BB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95774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E6E1CA2-79C1-44AA-9FC4-E6D5E7D66008}"/>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6" name="Text Placeholder 2">
            <a:extLst>
              <a:ext uri="{FF2B5EF4-FFF2-40B4-BE49-F238E27FC236}">
                <a16:creationId xmlns:a16="http://schemas.microsoft.com/office/drawing/2014/main" id="{106964BD-D71E-4A3F-B632-C9E03B50902F}"/>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sp>
        <p:nvSpPr>
          <p:cNvPr id="7" name="Content Placeholder 7">
            <a:extLst>
              <a:ext uri="{FF2B5EF4-FFF2-40B4-BE49-F238E27FC236}">
                <a16:creationId xmlns:a16="http://schemas.microsoft.com/office/drawing/2014/main" id="{6909E8B4-0FDA-4BE0-A6B5-B9E776E54545}"/>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8" name="TextBox 7">
            <a:extLst>
              <a:ext uri="{FF2B5EF4-FFF2-40B4-BE49-F238E27FC236}">
                <a16:creationId xmlns:a16="http://schemas.microsoft.com/office/drawing/2014/main" id="{7B85B167-FB62-46A9-AA57-2DD08B356ED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060156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9" name="Text Placeholder 10">
            <a:extLst>
              <a:ext uri="{FF2B5EF4-FFF2-40B4-BE49-F238E27FC236}">
                <a16:creationId xmlns:a16="http://schemas.microsoft.com/office/drawing/2014/main" id="{85BFC132-57B9-42E2-BA12-31465A62946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10" name="Text Placeholder 2">
            <a:extLst>
              <a:ext uri="{FF2B5EF4-FFF2-40B4-BE49-F238E27FC236}">
                <a16:creationId xmlns:a16="http://schemas.microsoft.com/office/drawing/2014/main" id="{945CB1CF-317F-47A9-8053-F75230B126FB}"/>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sp>
        <p:nvSpPr>
          <p:cNvPr id="11" name="TextBox 7">
            <a:extLst>
              <a:ext uri="{FF2B5EF4-FFF2-40B4-BE49-F238E27FC236}">
                <a16:creationId xmlns:a16="http://schemas.microsoft.com/office/drawing/2014/main" id="{6C21E214-53D6-4916-B77A-B291A2BBF35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6662377"/>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470888C-046E-444E-9E59-31BC29B30B43}"/>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9" name="Text Placeholder 2">
            <a:extLst>
              <a:ext uri="{FF2B5EF4-FFF2-40B4-BE49-F238E27FC236}">
                <a16:creationId xmlns:a16="http://schemas.microsoft.com/office/drawing/2014/main" id="{69378B1D-0275-4D38-B4ED-AA70E6BD665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sp>
        <p:nvSpPr>
          <p:cNvPr id="10" name="Text Placeholder 2">
            <a:extLst>
              <a:ext uri="{FF2B5EF4-FFF2-40B4-BE49-F238E27FC236}">
                <a16:creationId xmlns:a16="http://schemas.microsoft.com/office/drawing/2014/main" id="{95903ABA-BB0D-46C1-A585-F9B3FBD8B0D8}"/>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F984307E-FDAC-4ACF-AF2D-5C61ED6D22BB}"/>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7" name="TextBox 7">
            <a:extLst>
              <a:ext uri="{FF2B5EF4-FFF2-40B4-BE49-F238E27FC236}">
                <a16:creationId xmlns:a16="http://schemas.microsoft.com/office/drawing/2014/main" id="{C87EAEFD-8A78-4284-8BCF-C082292B20B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999451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4" name="TextBox 7">
            <a:extLst>
              <a:ext uri="{FF2B5EF4-FFF2-40B4-BE49-F238E27FC236}">
                <a16:creationId xmlns:a16="http://schemas.microsoft.com/office/drawing/2014/main" id="{ADBE6524-3BC5-43DF-AA3E-BCDB1560C18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89678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dirty="0"/>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ts val="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Tree>
    <p:extLst>
      <p:ext uri="{BB962C8B-B14F-4D97-AF65-F5344CB8AC3E}">
        <p14:creationId xmlns:p14="http://schemas.microsoft.com/office/powerpoint/2010/main" val="34607033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5410200"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4" name="TextBox 7">
            <a:extLst>
              <a:ext uri="{FF2B5EF4-FFF2-40B4-BE49-F238E27FC236}">
                <a16:creationId xmlns:a16="http://schemas.microsoft.com/office/drawing/2014/main" id="{9F3BC239-D05E-4900-A52D-214658C97D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4001691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 name="Straight Connector 8">
            <a:extLst>
              <a:ext uri="{FF2B5EF4-FFF2-40B4-BE49-F238E27FC236}">
                <a16:creationId xmlns:a16="http://schemas.microsoft.com/office/drawing/2014/main" id="{CCCB2E93-48E4-4B80-AA7F-1D01F019B74E}"/>
              </a:ext>
            </a:extLst>
          </p:cNvPr>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ct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ct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10" name="TextBox 7">
            <a:extLst>
              <a:ext uri="{FF2B5EF4-FFF2-40B4-BE49-F238E27FC236}">
                <a16:creationId xmlns:a16="http://schemas.microsoft.com/office/drawing/2014/main" id="{2734946C-A4ED-40BE-9016-D51DF99D6FB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988879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610600" y="6476214"/>
              <a:ext cx="571107"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cxnSp>
        <p:nvCxnSpPr>
          <p:cNvPr id="9" name="Straight Connector 8">
            <a:extLst>
              <a:ext uri="{FF2B5EF4-FFF2-40B4-BE49-F238E27FC236}">
                <a16:creationId xmlns:a16="http://schemas.microsoft.com/office/drawing/2014/main" id="{CCCB2E93-48E4-4B80-AA7F-1D01F019B74E}"/>
              </a:ext>
            </a:extLst>
          </p:cNvPr>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ct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ct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12" name="TextBox 7">
            <a:extLst>
              <a:ext uri="{FF2B5EF4-FFF2-40B4-BE49-F238E27FC236}">
                <a16:creationId xmlns:a16="http://schemas.microsoft.com/office/drawing/2014/main" id="{01643D19-1DA1-4AD1-9568-F3978E0B7C2B}"/>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183563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6594DC06-EADF-4EE8-87CA-970BD5752164}"/>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14" name="Text Placeholder 2">
            <a:extLst>
              <a:ext uri="{FF2B5EF4-FFF2-40B4-BE49-F238E27FC236}">
                <a16:creationId xmlns:a16="http://schemas.microsoft.com/office/drawing/2014/main" id="{BA5FA02D-1D01-4717-8A07-0FE4B04C382A}"/>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sp>
        <p:nvSpPr>
          <p:cNvPr id="15" name="TextBox 7">
            <a:extLst>
              <a:ext uri="{FF2B5EF4-FFF2-40B4-BE49-F238E27FC236}">
                <a16:creationId xmlns:a16="http://schemas.microsoft.com/office/drawing/2014/main" id="{C62D920C-6A3D-4F82-982A-01E2AB9EB655}"/>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548933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err="1"/>
              <a:t>Click to add picture</a:t>
            </a:r>
            <a:endParaRPr lang="es-ES"/>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s-ES" err="1"/>
              <a:t>Click to add picture</a:t>
            </a:r>
            <a:endParaRPr lang="es-ES"/>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s-ES" err="1"/>
              <a:t>Click to add picture</a:t>
            </a:r>
            <a:endParaRPr lang="es-ES"/>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s-ES" err="1"/>
              <a:t>Click to add picture</a:t>
            </a:r>
            <a:endParaRPr lang="es-ES"/>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s-ES" err="1"/>
              <a:t>Click to add picture</a:t>
            </a:r>
            <a:endParaRPr lang="es-ES"/>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s-ES" err="1"/>
              <a:t>Click to add picture</a:t>
            </a:r>
            <a:endParaRPr lang="es-ES"/>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56DB3A4D-4E00-4FB2-86BE-F7227E03641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19" name="Text Placeholder 2">
            <a:extLst>
              <a:ext uri="{FF2B5EF4-FFF2-40B4-BE49-F238E27FC236}">
                <a16:creationId xmlns:a16="http://schemas.microsoft.com/office/drawing/2014/main" id="{488D2A12-05B0-4CF7-B940-8931137122B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sp>
        <p:nvSpPr>
          <p:cNvPr id="22" name="TextBox 7">
            <a:extLst>
              <a:ext uri="{FF2B5EF4-FFF2-40B4-BE49-F238E27FC236}">
                <a16:creationId xmlns:a16="http://schemas.microsoft.com/office/drawing/2014/main" id="{7F8AE6C8-D4BF-4C42-9430-223CEA81EC41}"/>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32004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E7A52793-7004-4A92-8A39-44AE2E29582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14" name="Text Placeholder 2">
            <a:extLst>
              <a:ext uri="{FF2B5EF4-FFF2-40B4-BE49-F238E27FC236}">
                <a16:creationId xmlns:a16="http://schemas.microsoft.com/office/drawing/2014/main" id="{F6464A6C-F694-4A07-A7AF-B33C19CA412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sp>
        <p:nvSpPr>
          <p:cNvPr id="15" name="TextBox 7">
            <a:extLst>
              <a:ext uri="{FF2B5EF4-FFF2-40B4-BE49-F238E27FC236}">
                <a16:creationId xmlns:a16="http://schemas.microsoft.com/office/drawing/2014/main" id="{2B4D0890-7238-4F16-87D5-4DCCE7EE2772}"/>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279321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99242B-DEAB-4348-B5A9-CB4B425A43EB}"/>
              </a:ext>
            </a:extLst>
          </p:cNvPr>
          <p:cNvSpPr/>
          <p:nvPr userDrawn="1"/>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ct val="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ct val="0"/>
              </a:spcAft>
              <a:buClrTx/>
              <a:buSzTx/>
              <a:buFont typeface="Arial" panose="020B0604020202020204" pitchFamily="34" charset="0"/>
              <a:buNone/>
              <a:defRPr sz="12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ct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TITLE</a:t>
            </a:r>
          </a:p>
        </p:txBody>
      </p:sp>
    </p:spTree>
    <p:extLst>
      <p:ext uri="{BB962C8B-B14F-4D97-AF65-F5344CB8AC3E}">
        <p14:creationId xmlns:p14="http://schemas.microsoft.com/office/powerpoint/2010/main" val="332874726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ct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ct val="0"/>
              </a:spcAft>
              <a:buClrTx/>
              <a:buSzTx/>
              <a:buFont typeface="Arial" panose="020B0604020202020204" pitchFamily="34" charset="0"/>
              <a:buNone/>
              <a:defRPr sz="14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a:solidFill>
                  <a:schemeClr val="accent5"/>
                </a:solidFill>
                <a:latin typeface="+mn-lt"/>
                <a:ea typeface="Open Sans Light" panose="020B0306030504020204" pitchFamily="34" charset="0"/>
                <a:cs typeface="Open Sans Light" panose="020B03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tretch>
            <a:fillRect/>
          </a:stretch>
        </p:blipFill>
        <p:spPr>
          <a:xfrm>
            <a:off x="5315339" y="-9330"/>
            <a:ext cx="6876661" cy="6876661"/>
          </a:xfrm>
          <a:custGeom>
            <a:avLst/>
            <a:gdLst>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
        <p:nvSpPr>
          <p:cNvPr id="8" name="TextBox 7">
            <a:extLst>
              <a:ext uri="{FF2B5EF4-FFF2-40B4-BE49-F238E27FC236}">
                <a16:creationId xmlns:a16="http://schemas.microsoft.com/office/drawing/2014/main" id="{45A95D72-0AD2-42E5-9054-0780F1FB7706}"/>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851880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tretch>
            <a:fill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p:nvPr userDrawn="1"/>
        </p:nvSpPr>
        <p:spPr bwMode="auto">
          <a:xfrm>
            <a:off x="976498" y="1613180"/>
            <a:ext cx="10239021" cy="92333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a:solidFill>
                  <a:schemeClr val="bg1"/>
                </a:solidFill>
                <a:latin typeface="+mn-lt"/>
                <a:ea typeface="Open Sans Light" panose="020B0306030504020204" pitchFamily="34" charset="0"/>
                <a:cs typeface="Open Sans Light" panose="020B0306030504020204" pitchFamily="34" charset="0"/>
                <a:sym typeface="Bebas Neue" charset="0"/>
              </a:rPr>
              <a:t>CONNECT WITH US</a:t>
            </a:r>
            <a:endParaRPr lang="en-US" sz="6000" spc="1750">
              <a:solidFill>
                <a:schemeClr val="bg1"/>
              </a:solidFill>
              <a:latin typeface="+mn-lt"/>
              <a:ea typeface="Open Sans Light" charset="0"/>
              <a:cs typeface="Open Sans Light" charset="0"/>
              <a:sym typeface="Bebas Neue" charset="0"/>
            </a:endParaRP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a:solidFill>
                  <a:schemeClr val="bg1"/>
                </a:solidFill>
                <a:latin typeface="+mn-lt"/>
                <a:ea typeface="Open Sans Light" panose="020B0306030504020204" pitchFamily="34" charset="0"/>
                <a:cs typeface="Open Sans Light" panose="020B03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a:solidFill>
                  <a:schemeClr val="bg2"/>
                </a:solidFill>
                <a:latin typeface="+mn-lt"/>
                <a:ea typeface="Open Sans Light" panose="020B0306030504020204" pitchFamily="34" charset="0"/>
                <a:cs typeface="Open Sans Light" panose="020B03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22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a:solidFill>
                  <a:schemeClr val="bg1"/>
                </a:solidFill>
                <a:latin typeface="+mn-lt"/>
                <a:ea typeface="Open Sans Light" panose="020B0306030504020204" pitchFamily="34" charset="0"/>
                <a:cs typeface="Open Sans Light" panose="020B03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a:solidFill>
                  <a:schemeClr val="bg1"/>
                </a:solidFill>
                <a:latin typeface="+mn-lt"/>
                <a:ea typeface="Open Sans Light" panose="020B0306030504020204" pitchFamily="34" charset="0"/>
                <a:cs typeface="Open Sans Light" panose="020B03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58536" y="3514829"/>
            <a:ext cx="552450" cy="552450"/>
          </a:xfrm>
          <a:prstGeom prst="rect">
            <a:avLst/>
          </a:prstGeom>
        </p:spPr>
      </p:pic>
      <p:sp>
        <p:nvSpPr>
          <p:cNvPr id="9" name="Rectangle 8">
            <a:extLst>
              <a:ext uri="{FF2B5EF4-FFF2-40B4-BE49-F238E27FC236}">
                <a16:creationId xmlns:a16="http://schemas.microsoft.com/office/drawing/2014/main" id="{1ADB8F5A-80D4-EEEC-E4B4-613E4088444D}"/>
              </a:ext>
            </a:extLst>
          </p:cNvPr>
          <p:cNvSpPr/>
          <p:nvPr userDrawn="1"/>
        </p:nvSpPr>
        <p:spPr>
          <a:xfrm>
            <a:off x="9252904" y="4140246"/>
            <a:ext cx="1378455" cy="353943"/>
          </a:xfrm>
          <a:prstGeom prst="rect">
            <a:avLst/>
          </a:prstGeom>
        </p:spPr>
        <p:txBody>
          <a:bodyPr wrap="none">
            <a:spAutoFit/>
          </a:bodyPr>
          <a:lstStyle/>
          <a:p>
            <a:pPr algn="ctr"/>
            <a:r>
              <a:rPr lang="en-US" sz="1700">
                <a:solidFill>
                  <a:schemeClr val="bg1"/>
                </a:solidFill>
                <a:latin typeface="Open Sans" panose="020B0606030504020204" pitchFamily="34" charset="0"/>
                <a:ea typeface="Open Sans" panose="020B0606030504020204" pitchFamily="34" charset="0"/>
                <a:cs typeface="Open Sans" panose="020B0606030504020204" pitchFamily="34" charset="0"/>
              </a:rPr>
              <a:t>X (TWITTER)</a:t>
            </a:r>
          </a:p>
        </p:txBody>
      </p:sp>
      <p:pic>
        <p:nvPicPr>
          <p:cNvPr id="11" name="Picture 10" descr="A white x on a black background&#10;&#10;Description automatically generated">
            <a:extLst>
              <a:ext uri="{FF2B5EF4-FFF2-40B4-BE49-F238E27FC236}">
                <a16:creationId xmlns:a16="http://schemas.microsoft.com/office/drawing/2014/main" id="{6EF965D2-61BB-5701-E7CB-2D0477B53D06}"/>
              </a:ext>
            </a:extLst>
          </p:cNvPr>
          <p:cNvPicPr>
            <a:picLocks noChangeAspect="1"/>
          </p:cNvPicPr>
          <p:nvPr userDrawn="1"/>
        </p:nvPicPr>
        <p:blipFill>
          <a:blip r:embed="rId9"/>
          <a:stretch>
            <a:fillRect/>
          </a:stretch>
        </p:blipFill>
        <p:spPr>
          <a:xfrm>
            <a:off x="9673738" y="3518639"/>
            <a:ext cx="536786" cy="548640"/>
          </a:xfrm>
          <a:prstGeom prst="rect">
            <a:avLst/>
          </a:prstGeom>
        </p:spPr>
      </p:pic>
    </p:spTree>
    <p:extLst>
      <p:ext uri="{BB962C8B-B14F-4D97-AF65-F5344CB8AC3E}">
        <p14:creationId xmlns:p14="http://schemas.microsoft.com/office/powerpoint/2010/main" val="201252716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6C47CC-0B48-799E-BDD9-79F72E486C27}"/>
              </a:ext>
            </a:extLst>
          </p:cNvPr>
          <p:cNvSpPr>
            <a:spLocks noGrp="1"/>
          </p:cNvSpPr>
          <p:nvPr>
            <p:ph type="pic" sz="quarter" idx="10"/>
          </p:nvPr>
        </p:nvSpPr>
        <p:spPr>
          <a:xfrm>
            <a:off x="0" y="0"/>
            <a:ext cx="12192000" cy="2286000"/>
          </a:xfrm>
          <a:prstGeom prst="rect">
            <a:avLst/>
          </a:prstGeom>
          <a:solidFill>
            <a:schemeClr val="bg1">
              <a:lumMod val="85000"/>
            </a:schemeClr>
          </a:solidFill>
        </p:spPr>
        <p:txBody>
          <a:bodyPr anchor="ctr"/>
          <a:lstStyle>
            <a:lvl1pPr marL="0" indent="0" algn="ctr">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Text Placeholder 10">
            <a:extLst>
              <a:ext uri="{FF2B5EF4-FFF2-40B4-BE49-F238E27FC236}">
                <a16:creationId xmlns:a16="http://schemas.microsoft.com/office/drawing/2014/main" id="{7ED3C8FC-6C9B-0385-9B13-EB5FC3861B01}"/>
              </a:ext>
            </a:extLst>
          </p:cNvPr>
          <p:cNvSpPr>
            <a:spLocks noGrp="1"/>
          </p:cNvSpPr>
          <p:nvPr>
            <p:ph type="body" sz="quarter" idx="15" hasCustomPrompt="1"/>
          </p:nvPr>
        </p:nvSpPr>
        <p:spPr>
          <a:xfrm>
            <a:off x="390331" y="478997"/>
            <a:ext cx="6315269" cy="502920"/>
          </a:xfrm>
          <a:prstGeom prst="rect">
            <a:avLst/>
          </a:prstGeom>
        </p:spPr>
        <p:txBody>
          <a:bodyPr anchor="ctr">
            <a:noAutofit/>
          </a:bodyPr>
          <a:lstStyle>
            <a:lvl1pPr marL="0" indent="0" algn="l">
              <a:lnSpc>
                <a:spcPct val="100000"/>
              </a:lnSpc>
              <a:spcBef>
                <a:spcPct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TITLE</a:t>
            </a:r>
          </a:p>
        </p:txBody>
      </p:sp>
      <p:sp>
        <p:nvSpPr>
          <p:cNvPr id="7" name="Text Placeholder 2">
            <a:extLst>
              <a:ext uri="{FF2B5EF4-FFF2-40B4-BE49-F238E27FC236}">
                <a16:creationId xmlns:a16="http://schemas.microsoft.com/office/drawing/2014/main" id="{991E6E84-81E6-1746-2197-66428E38FD7A}"/>
              </a:ext>
            </a:extLst>
          </p:cNvPr>
          <p:cNvSpPr>
            <a:spLocks noGrp="1"/>
          </p:cNvSpPr>
          <p:nvPr>
            <p:ph type="body" sz="quarter" idx="16" hasCustomPrompt="1"/>
          </p:nvPr>
        </p:nvSpPr>
        <p:spPr>
          <a:xfrm>
            <a:off x="390331" y="1712695"/>
            <a:ext cx="6626289" cy="274320"/>
          </a:xfrm>
          <a:prstGeom prst="rect">
            <a:avLst/>
          </a:prstGeom>
        </p:spPr>
        <p:txBody>
          <a:bodyPr anchor="ctr">
            <a:noAutofit/>
          </a:bodyPr>
          <a:lstStyle>
            <a:lvl1pPr marL="0" indent="0" algn="l">
              <a:lnSpc>
                <a:spcPct val="100000"/>
              </a:lnSpc>
              <a:spcBef>
                <a:spcPct val="0"/>
              </a:spcBef>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SUBTITLE</a:t>
            </a:r>
          </a:p>
        </p:txBody>
      </p:sp>
      <p:cxnSp>
        <p:nvCxnSpPr>
          <p:cNvPr id="5" name="Straight Connector 4">
            <a:extLst>
              <a:ext uri="{FF2B5EF4-FFF2-40B4-BE49-F238E27FC236}">
                <a16:creationId xmlns:a16="http://schemas.microsoft.com/office/drawing/2014/main" id="{1628D026-DE32-5C46-2389-4E8836D91042}"/>
              </a:ext>
            </a:extLst>
          </p:cNvPr>
          <p:cNvCxnSpPr/>
          <p:nvPr userDrawn="1"/>
        </p:nvCxnSpPr>
        <p:spPr>
          <a:xfrm>
            <a:off x="530286" y="1483893"/>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00593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98993A-9C3A-4E6F-A8C6-0C942FDF0892}"/>
              </a:ext>
            </a:extLst>
          </p:cNvPr>
          <p:cNvSpPr/>
          <p:nvPr userDrawn="1"/>
        </p:nvSpPr>
        <p:spPr>
          <a:xfrm>
            <a:off x="8003263" y="6246891"/>
            <a:ext cx="968721" cy="461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Tree>
    <p:extLst>
      <p:ext uri="{BB962C8B-B14F-4D97-AF65-F5344CB8AC3E}">
        <p14:creationId xmlns:p14="http://schemas.microsoft.com/office/powerpoint/2010/main" val="2237263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wo attorney mini bios">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3904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440260"/>
            <a:ext cx="5486400" cy="274320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attorney’s mini bio; include the most relevant experience related to the client/opportunity</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096000" y="3440260"/>
            <a:ext cx="5486400" cy="274320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add attorney’s mini bio; include the most relevant experience related to the client/opportunity</a:t>
            </a:r>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096000"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 Placeholder 10">
            <a:extLst>
              <a:ext uri="{FF2B5EF4-FFF2-40B4-BE49-F238E27FC236}">
                <a16:creationId xmlns:a16="http://schemas.microsoft.com/office/drawing/2014/main" id="{FE8BF5DF-F438-4C13-B4ED-011B9F9F76B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ct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TITLE</a:t>
            </a:r>
          </a:p>
        </p:txBody>
      </p:sp>
      <p:sp>
        <p:nvSpPr>
          <p:cNvPr id="29" name="Text Placeholder 2">
            <a:extLst>
              <a:ext uri="{FF2B5EF4-FFF2-40B4-BE49-F238E27FC236}">
                <a16:creationId xmlns:a16="http://schemas.microsoft.com/office/drawing/2014/main" id="{A360920F-5451-49BE-8E1E-EDAF4C3681E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ct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SUBTITLE</a:t>
            </a:r>
          </a:p>
        </p:txBody>
      </p:sp>
      <p:sp>
        <p:nvSpPr>
          <p:cNvPr id="3" name="Text Placeholder 2">
            <a:extLst>
              <a:ext uri="{FF2B5EF4-FFF2-40B4-BE49-F238E27FC236}">
                <a16:creationId xmlns:a16="http://schemas.microsoft.com/office/drawing/2014/main" id="{0AA4D330-DB7F-466E-8606-B1CB343D9B75}"/>
              </a:ext>
            </a:extLst>
          </p:cNvPr>
          <p:cNvSpPr>
            <a:spLocks noGrp="1"/>
          </p:cNvSpPr>
          <p:nvPr>
            <p:ph type="body" sz="quarter" idx="71" hasCustomPrompt="1"/>
          </p:nvPr>
        </p:nvSpPr>
        <p:spPr>
          <a:xfrm>
            <a:off x="1944908" y="1616304"/>
            <a:ext cx="3931920" cy="1371600"/>
          </a:xfrm>
          <a:prstGeom prst="rect">
            <a:avLst/>
          </a:prstGeom>
        </p:spPr>
        <p:txBody>
          <a:bodyPr/>
          <a:lstStyle>
            <a:lvl1pPr marL="0" indent="0">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Attorney Name</a:t>
            </a:r>
            <a:br>
              <a:rPr lang="en-US"/>
            </a:br>
            <a:r>
              <a:rPr lang="en-US"/>
              <a:t>Title</a:t>
            </a:r>
            <a:br>
              <a:rPr lang="en-US"/>
            </a:br>
            <a:r>
              <a:rPr lang="en-US"/>
              <a:t>Office</a:t>
            </a:r>
            <a:br>
              <a:rPr lang="en-US"/>
            </a:br>
            <a:r>
              <a:rPr lang="en-US"/>
              <a:t>Phone</a:t>
            </a:r>
            <a:br>
              <a:rPr lang="en-US"/>
            </a:br>
            <a:r>
              <a:rPr lang="en-US"/>
              <a:t>Email</a:t>
            </a:r>
          </a:p>
        </p:txBody>
      </p:sp>
      <p:sp>
        <p:nvSpPr>
          <p:cNvPr id="15" name="Text Placeholder 2">
            <a:extLst>
              <a:ext uri="{FF2B5EF4-FFF2-40B4-BE49-F238E27FC236}">
                <a16:creationId xmlns:a16="http://schemas.microsoft.com/office/drawing/2014/main" id="{1595DD16-BB7F-4423-95FD-FEBAAF6041F5}"/>
              </a:ext>
            </a:extLst>
          </p:cNvPr>
          <p:cNvSpPr>
            <a:spLocks noGrp="1"/>
          </p:cNvSpPr>
          <p:nvPr>
            <p:ph type="body" sz="quarter" idx="72" hasCustomPrompt="1"/>
          </p:nvPr>
        </p:nvSpPr>
        <p:spPr>
          <a:xfrm>
            <a:off x="7650480" y="1616304"/>
            <a:ext cx="3931920" cy="1371600"/>
          </a:xfrm>
          <a:prstGeom prst="rect">
            <a:avLst/>
          </a:prstGeom>
        </p:spPr>
        <p:txBody>
          <a:bodyPr/>
          <a:lstStyle>
            <a:lvl1pPr marL="0" indent="0">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Attorney Name</a:t>
            </a:r>
            <a:br>
              <a:rPr lang="en-US"/>
            </a:br>
            <a:r>
              <a:rPr lang="en-US"/>
              <a:t>Title</a:t>
            </a:r>
            <a:br>
              <a:rPr lang="en-US"/>
            </a:br>
            <a:r>
              <a:rPr lang="en-US"/>
              <a:t>Office</a:t>
            </a:r>
            <a:br>
              <a:rPr lang="en-US"/>
            </a:br>
            <a:r>
              <a:rPr lang="en-US"/>
              <a:t>Phone</a:t>
            </a:r>
            <a:br>
              <a:rPr lang="en-US"/>
            </a:br>
            <a:r>
              <a:rPr lang="en-US"/>
              <a:t>Email</a:t>
            </a:r>
          </a:p>
        </p:txBody>
      </p:sp>
    </p:spTree>
    <p:extLst>
      <p:ext uri="{BB962C8B-B14F-4D97-AF65-F5344CB8AC3E}">
        <p14:creationId xmlns:p14="http://schemas.microsoft.com/office/powerpoint/2010/main" val="350208247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976498" y="1613180"/>
            <a:ext cx="1023902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CONNECT WITH US</a:t>
            </a: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dirty="0">
                <a:solidFill>
                  <a:schemeClr val="bg2"/>
                </a:solidFill>
                <a:latin typeface="Open Sans" panose="020B0606030504020204" pitchFamily="34" charset="0"/>
                <a:ea typeface="Open Sans" panose="020B0606030504020204" pitchFamily="34" charset="0"/>
                <a:cs typeface="Open Sans" panose="020B06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23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58536" y="3514829"/>
            <a:ext cx="552450" cy="552450"/>
          </a:xfrm>
          <a:prstGeom prst="rect">
            <a:avLst/>
          </a:prstGeom>
        </p:spPr>
      </p:pic>
      <p:sp>
        <p:nvSpPr>
          <p:cNvPr id="2" name="Rectangle 1">
            <a:extLst>
              <a:ext uri="{FF2B5EF4-FFF2-40B4-BE49-F238E27FC236}">
                <a16:creationId xmlns:a16="http://schemas.microsoft.com/office/drawing/2014/main" id="{CFCDFCA0-2E95-874D-58FD-E3EB408E3E20}"/>
              </a:ext>
            </a:extLst>
          </p:cNvPr>
          <p:cNvSpPr/>
          <p:nvPr userDrawn="1"/>
        </p:nvSpPr>
        <p:spPr>
          <a:xfrm>
            <a:off x="9252904" y="4140246"/>
            <a:ext cx="1378455"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X (TWITTER)</a:t>
            </a:r>
          </a:p>
        </p:txBody>
      </p:sp>
      <p:pic>
        <p:nvPicPr>
          <p:cNvPr id="6" name="Picture 5" descr="A white x on a black background&#10;&#10;Description automatically generated">
            <a:extLst>
              <a:ext uri="{FF2B5EF4-FFF2-40B4-BE49-F238E27FC236}">
                <a16:creationId xmlns:a16="http://schemas.microsoft.com/office/drawing/2014/main" id="{BADD13B3-8597-827C-9C6D-6165E057D453}"/>
              </a:ext>
            </a:extLst>
          </p:cNvPr>
          <p:cNvPicPr>
            <a:picLocks noChangeAspect="1"/>
          </p:cNvPicPr>
          <p:nvPr userDrawn="1"/>
        </p:nvPicPr>
        <p:blipFill>
          <a:blip r:embed="rId9"/>
          <a:stretch>
            <a:fillRect/>
          </a:stretch>
        </p:blipFill>
        <p:spPr>
          <a:xfrm>
            <a:off x="9673738" y="3518639"/>
            <a:ext cx="536786" cy="548640"/>
          </a:xfrm>
          <a:prstGeom prst="rect">
            <a:avLst/>
          </a:prstGeom>
        </p:spPr>
      </p:pic>
    </p:spTree>
    <p:extLst>
      <p:ext uri="{BB962C8B-B14F-4D97-AF65-F5344CB8AC3E}">
        <p14:creationId xmlns:p14="http://schemas.microsoft.com/office/powerpoint/2010/main" val="2348324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6C47CC-0B48-799E-BDD9-79F72E486C27}"/>
              </a:ext>
            </a:extLst>
          </p:cNvPr>
          <p:cNvSpPr>
            <a:spLocks noGrp="1"/>
          </p:cNvSpPr>
          <p:nvPr>
            <p:ph type="pic" sz="quarter" idx="10"/>
          </p:nvPr>
        </p:nvSpPr>
        <p:spPr>
          <a:xfrm>
            <a:off x="0" y="0"/>
            <a:ext cx="12192000" cy="2286000"/>
          </a:xfrm>
          <a:prstGeom prst="rect">
            <a:avLst/>
          </a:prstGeom>
          <a:solidFill>
            <a:schemeClr val="bg1">
              <a:lumMod val="85000"/>
            </a:schemeClr>
          </a:solidFill>
        </p:spPr>
        <p:txBody>
          <a:bodyPr anchor="ctr"/>
          <a:lstStyle>
            <a:lvl1pPr marL="0" indent="0" algn="ctr">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Text Placeholder 10">
            <a:extLst>
              <a:ext uri="{FF2B5EF4-FFF2-40B4-BE49-F238E27FC236}">
                <a16:creationId xmlns:a16="http://schemas.microsoft.com/office/drawing/2014/main" id="{7ED3C8FC-6C9B-0385-9B13-EB5FC3861B01}"/>
              </a:ext>
            </a:extLst>
          </p:cNvPr>
          <p:cNvSpPr>
            <a:spLocks noGrp="1"/>
          </p:cNvSpPr>
          <p:nvPr>
            <p:ph type="body" sz="quarter" idx="15" hasCustomPrompt="1"/>
          </p:nvPr>
        </p:nvSpPr>
        <p:spPr>
          <a:xfrm>
            <a:off x="390331" y="478997"/>
            <a:ext cx="6315269" cy="502920"/>
          </a:xfrm>
          <a:prstGeom prst="rect">
            <a:avLst/>
          </a:prstGeom>
        </p:spPr>
        <p:txBody>
          <a:bodyPr anchor="ctr">
            <a:noAutofit/>
          </a:bodyPr>
          <a:lstStyle>
            <a:lvl1pPr marL="0" indent="0" algn="l">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991E6E84-81E6-1746-2197-66428E38FD7A}"/>
              </a:ext>
            </a:extLst>
          </p:cNvPr>
          <p:cNvSpPr>
            <a:spLocks noGrp="1"/>
          </p:cNvSpPr>
          <p:nvPr>
            <p:ph type="body" sz="quarter" idx="16" hasCustomPrompt="1"/>
          </p:nvPr>
        </p:nvSpPr>
        <p:spPr>
          <a:xfrm>
            <a:off x="390331" y="1712695"/>
            <a:ext cx="6626289" cy="274320"/>
          </a:xfrm>
          <a:prstGeom prst="rect">
            <a:avLst/>
          </a:prstGeom>
        </p:spPr>
        <p:txBody>
          <a:bodyPr anchor="ctr">
            <a:noAutofit/>
          </a:bodyPr>
          <a:lstStyle>
            <a:lvl1pPr marL="0" indent="0" algn="l">
              <a:lnSpc>
                <a:spcPct val="100000"/>
              </a:lnSpc>
              <a:spcBef>
                <a:spcPts val="0"/>
              </a:spcBef>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cxnSp>
        <p:nvCxnSpPr>
          <p:cNvPr id="5" name="Straight Connector 4">
            <a:extLst>
              <a:ext uri="{FF2B5EF4-FFF2-40B4-BE49-F238E27FC236}">
                <a16:creationId xmlns:a16="http://schemas.microsoft.com/office/drawing/2014/main" id="{1628D026-DE32-5C46-2389-4E8836D91042}"/>
              </a:ext>
            </a:extLst>
          </p:cNvPr>
          <p:cNvCxnSpPr/>
          <p:nvPr userDrawn="1"/>
        </p:nvCxnSpPr>
        <p:spPr>
          <a:xfrm>
            <a:off x="530286" y="1483893"/>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343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ata Privacy">
    <p:spTree>
      <p:nvGrpSpPr>
        <p:cNvPr id="1" name=""/>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7FCC1A8B-F827-470E-AA71-EE288BC444C3}"/>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Rectangle 10">
            <a:extLst>
              <a:ext uri="{FF2B5EF4-FFF2-40B4-BE49-F238E27FC236}">
                <a16:creationId xmlns:a16="http://schemas.microsoft.com/office/drawing/2014/main" id="{CFF768DD-5594-4F4B-B7FE-94A45903BF18}"/>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EFC0DD85-ABF6-4AD9-A8BE-86718A77B20B}"/>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A3CA12F3-089D-4A4B-916E-6E32F1D3957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PRESENTATION TITLE</a:t>
            </a:r>
          </a:p>
        </p:txBody>
      </p:sp>
      <p:sp>
        <p:nvSpPr>
          <p:cNvPr id="18" name="Text Placeholder 14">
            <a:extLst>
              <a:ext uri="{FF2B5EF4-FFF2-40B4-BE49-F238E27FC236}">
                <a16:creationId xmlns:a16="http://schemas.microsoft.com/office/drawing/2014/main" id="{96550741-CAAA-475D-94BF-DA7E83BA2AFC}"/>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F8D44D4B-17C2-4FFF-A198-0B5159579D34}"/>
              </a:ext>
            </a:extLst>
          </p:cNvPr>
          <p:cNvSpPr>
            <a:spLocks noGrp="1"/>
          </p:cNvSpPr>
          <p:nvPr>
            <p:ph type="body" sz="quarter" idx="12" hasCustomPrompt="1"/>
          </p:nvPr>
        </p:nvSpPr>
        <p:spPr>
          <a:xfrm>
            <a:off x="390331" y="3888870"/>
            <a:ext cx="11420475"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254392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69789A13-1DB9-496E-A5AE-ABF640D115CB}"/>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9" name="Text Placeholder 14">
            <a:extLst>
              <a:ext uri="{FF2B5EF4-FFF2-40B4-BE49-F238E27FC236}">
                <a16:creationId xmlns:a16="http://schemas.microsoft.com/office/drawing/2014/main" id="{C447F563-C273-4536-AFB3-6A039FDE0993}"/>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20" name="Text Placeholder 14">
            <a:extLst>
              <a:ext uri="{FF2B5EF4-FFF2-40B4-BE49-F238E27FC236}">
                <a16:creationId xmlns:a16="http://schemas.microsoft.com/office/drawing/2014/main" id="{ECDDEB00-42BC-4E33-B09B-323E603E5E62}"/>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605B1481-DC26-4D6A-A3E6-F8168BB3192B}"/>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2" name="Text Placeholder 14">
            <a:extLst>
              <a:ext uri="{FF2B5EF4-FFF2-40B4-BE49-F238E27FC236}">
                <a16:creationId xmlns:a16="http://schemas.microsoft.com/office/drawing/2014/main" id="{0DCCCAFB-C578-42A4-B995-64AA53B19FB0}"/>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9175A5B5-950A-42AD-8E15-8DCB6CD68BEB}"/>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03A662A0-1C20-74C5-F044-E6F5350D37D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833502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3"/>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04981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6A41164-9E02-42F7-95BC-2C9613F1A08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2</a:t>
            </a:r>
          </a:p>
        </p:txBody>
      </p:sp>
      <p:sp>
        <p:nvSpPr>
          <p:cNvPr id="18" name="Text Placeholder 14">
            <a:extLst>
              <a:ext uri="{FF2B5EF4-FFF2-40B4-BE49-F238E27FC236}">
                <a16:creationId xmlns:a16="http://schemas.microsoft.com/office/drawing/2014/main" id="{E7D0411B-98D2-40EE-A7C9-A6A4CDA8D6AF}"/>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63BFF807-FD44-4F0D-B39A-70F80C78AF66}"/>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31C4B28D-0969-490A-B13C-C8EB39316D59}"/>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AE57C29B-D449-4CC7-B381-424636D9EEB7}"/>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160B9B91-190A-453C-87F6-790E5B769CFF}"/>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654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9ED853B-3A94-44EA-B306-AED50E58825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3</a:t>
            </a:r>
          </a:p>
        </p:txBody>
      </p:sp>
      <p:sp>
        <p:nvSpPr>
          <p:cNvPr id="18" name="Text Placeholder 14">
            <a:extLst>
              <a:ext uri="{FF2B5EF4-FFF2-40B4-BE49-F238E27FC236}">
                <a16:creationId xmlns:a16="http://schemas.microsoft.com/office/drawing/2014/main" id="{F73FD31C-CD9C-4CD0-AB2B-DBDD2B326B6B}"/>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96044471-19A6-42C7-939C-1CE9DD8B64E7}"/>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2C35F422-844D-4DC9-9E61-566C7E42E30D}"/>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130FA952-5204-419A-9950-05F23E33D226}"/>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FD155A0D-4442-44E6-97FB-766EA1DA30E9}"/>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2651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userDrawn="1"/>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190653D2-C799-4BD0-BB47-2CF40EDD1D68}"/>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7973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C8C269CE-FE74-4975-B378-4A4616FBF946}"/>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0" name="Text Placeholder 10">
            <a:extLst>
              <a:ext uri="{FF2B5EF4-FFF2-40B4-BE49-F238E27FC236}">
                <a16:creationId xmlns:a16="http://schemas.microsoft.com/office/drawing/2014/main" id="{D32C6B46-3DF6-47EC-B3F2-3060C58593DE}"/>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2</a:t>
            </a:r>
          </a:p>
        </p:txBody>
      </p:sp>
      <p:sp>
        <p:nvSpPr>
          <p:cNvPr id="14" name="Text Placeholder 14">
            <a:extLst>
              <a:ext uri="{FF2B5EF4-FFF2-40B4-BE49-F238E27FC236}">
                <a16:creationId xmlns:a16="http://schemas.microsoft.com/office/drawing/2014/main" id="{D78622D7-967F-4BBD-80F7-7832321EDD7E}"/>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1814E0AC-B81B-4FFF-8CF4-9FA15FC030FB}"/>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5480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userDrawn="1"/>
        </p:nvPicPr>
        <p:blipFill>
          <a:blip r:embed="rId2"/>
          <a:srcRect/>
          <a:stretch/>
        </p:blipFill>
        <p:spPr>
          <a:xfrm>
            <a:off x="-64" y="858"/>
            <a:ext cx="12188951"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9" name="Text Placeholder 10">
            <a:extLst>
              <a:ext uri="{FF2B5EF4-FFF2-40B4-BE49-F238E27FC236}">
                <a16:creationId xmlns:a16="http://schemas.microsoft.com/office/drawing/2014/main" id="{BD2952BE-546F-44B6-B989-A67A2CD93029}"/>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3</a:t>
            </a:r>
          </a:p>
        </p:txBody>
      </p:sp>
      <p:sp>
        <p:nvSpPr>
          <p:cNvPr id="14" name="Text Placeholder 14">
            <a:extLst>
              <a:ext uri="{FF2B5EF4-FFF2-40B4-BE49-F238E27FC236}">
                <a16:creationId xmlns:a16="http://schemas.microsoft.com/office/drawing/2014/main" id="{9F14CFA6-52B8-4391-8817-5F25D5FB149B}"/>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E458DF5E-DBF8-4770-87A9-17AAEAB78BBA}"/>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14143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8AB1C77E-3414-4616-ADB9-D64EDC212D5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946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5" name="TextBox 7">
            <a:extLst>
              <a:ext uri="{FF2B5EF4-FFF2-40B4-BE49-F238E27FC236}">
                <a16:creationId xmlns:a16="http://schemas.microsoft.com/office/drawing/2014/main" id="{DB81CE39-F44A-4930-BF7D-63EDC9B2DF6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0285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4" name="TextBox 7">
            <a:extLst>
              <a:ext uri="{FF2B5EF4-FFF2-40B4-BE49-F238E27FC236}">
                <a16:creationId xmlns:a16="http://schemas.microsoft.com/office/drawing/2014/main" id="{2355CB8C-9D42-4F46-82EC-1E66DC4898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774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0DDEB31F-9812-4AEF-9BC4-F114E4F44AE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C3B3A4EB-F305-4422-8C88-870CCE545DA5}"/>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9" name="TextBox 7">
            <a:extLst>
              <a:ext uri="{FF2B5EF4-FFF2-40B4-BE49-F238E27FC236}">
                <a16:creationId xmlns:a16="http://schemas.microsoft.com/office/drawing/2014/main" id="{BD334408-F23F-41A5-A163-45832F857BB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74716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6B67A9-3FC4-A765-FCBC-8D3390C12B62}"/>
              </a:ext>
            </a:extLst>
          </p:cNvPr>
          <p:cNvPicPr>
            <a:picLocks noChangeAspect="1"/>
          </p:cNvPicPr>
          <p:nvPr userDrawn="1"/>
        </p:nvPicPr>
        <p:blipFill rotWithShape="1">
          <a:blip r:embed="rId2"/>
          <a:srcRect t="1808" r="610" b="11074"/>
          <a:stretch/>
        </p:blipFill>
        <p:spPr>
          <a:xfrm>
            <a:off x="-65" y="0"/>
            <a:ext cx="12188952"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5"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1" name="Rectangle 10">
            <a:extLst>
              <a:ext uri="{FF2B5EF4-FFF2-40B4-BE49-F238E27FC236}">
                <a16:creationId xmlns:a16="http://schemas.microsoft.com/office/drawing/2014/main" id="{B92113EB-96F2-4A90-81F0-91C7823D5A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9808143-C0B4-8796-A0B4-661F20BF0C5E}"/>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593562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E6E1CA2-79C1-44AA-9FC4-E6D5E7D66008}"/>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106964BD-D71E-4A3F-B632-C9E03B50902F}"/>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7" name="Content Placeholder 7">
            <a:extLst>
              <a:ext uri="{FF2B5EF4-FFF2-40B4-BE49-F238E27FC236}">
                <a16:creationId xmlns:a16="http://schemas.microsoft.com/office/drawing/2014/main" id="{6909E8B4-0FDA-4BE0-A6B5-B9E776E54545}"/>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7B85B167-FB62-46A9-AA57-2DD08B356ED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1236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10">
            <a:extLst>
              <a:ext uri="{FF2B5EF4-FFF2-40B4-BE49-F238E27FC236}">
                <a16:creationId xmlns:a16="http://schemas.microsoft.com/office/drawing/2014/main" id="{85BFC132-57B9-42E2-BA12-31465A62946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0" name="Text Placeholder 2">
            <a:extLst>
              <a:ext uri="{FF2B5EF4-FFF2-40B4-BE49-F238E27FC236}">
                <a16:creationId xmlns:a16="http://schemas.microsoft.com/office/drawing/2014/main" id="{945CB1CF-317F-47A9-8053-F75230B126FB}"/>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1" name="TextBox 7">
            <a:extLst>
              <a:ext uri="{FF2B5EF4-FFF2-40B4-BE49-F238E27FC236}">
                <a16:creationId xmlns:a16="http://schemas.microsoft.com/office/drawing/2014/main" id="{6C21E214-53D6-4916-B77A-B291A2BBF35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7222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470888C-046E-444E-9E59-31BC29B30B43}"/>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9" name="Text Placeholder 2">
            <a:extLst>
              <a:ext uri="{FF2B5EF4-FFF2-40B4-BE49-F238E27FC236}">
                <a16:creationId xmlns:a16="http://schemas.microsoft.com/office/drawing/2014/main" id="{69378B1D-0275-4D38-B4ED-AA70E6BD665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0" name="Text Placeholder 2">
            <a:extLst>
              <a:ext uri="{FF2B5EF4-FFF2-40B4-BE49-F238E27FC236}">
                <a16:creationId xmlns:a16="http://schemas.microsoft.com/office/drawing/2014/main" id="{95903ABA-BB0D-46C1-A585-F9B3FBD8B0D8}"/>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2">
            <a:extLst>
              <a:ext uri="{FF2B5EF4-FFF2-40B4-BE49-F238E27FC236}">
                <a16:creationId xmlns:a16="http://schemas.microsoft.com/office/drawing/2014/main" id="{F984307E-FDAC-4ACF-AF2D-5C61ED6D22BB}"/>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TextBox 7">
            <a:extLst>
              <a:ext uri="{FF2B5EF4-FFF2-40B4-BE49-F238E27FC236}">
                <a16:creationId xmlns:a16="http://schemas.microsoft.com/office/drawing/2014/main" id="{C87EAEFD-8A78-4284-8BCF-C082292B20B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975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ADBE6524-3BC5-43DF-AA3E-BCDB1560C18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045287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5410200"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9F3BC239-D05E-4900-A52D-214658C97D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00196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TextBox 7">
            <a:extLst>
              <a:ext uri="{FF2B5EF4-FFF2-40B4-BE49-F238E27FC236}">
                <a16:creationId xmlns:a16="http://schemas.microsoft.com/office/drawing/2014/main" id="{2734946C-A4ED-40BE-9016-D51DF99D6FB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0620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610600" y="6476214"/>
              <a:ext cx="571107"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2" name="TextBox 7">
            <a:extLst>
              <a:ext uri="{FF2B5EF4-FFF2-40B4-BE49-F238E27FC236}">
                <a16:creationId xmlns:a16="http://schemas.microsoft.com/office/drawing/2014/main" id="{01643D19-1DA1-4AD1-9568-F3978E0B7C2B}"/>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3869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6594DC06-EADF-4EE8-87CA-970BD5752164}"/>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BA5FA02D-1D01-4717-8A07-0FE4B04C382A}"/>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5" name="TextBox 7">
            <a:extLst>
              <a:ext uri="{FF2B5EF4-FFF2-40B4-BE49-F238E27FC236}">
                <a16:creationId xmlns:a16="http://schemas.microsoft.com/office/drawing/2014/main" id="{C62D920C-6A3D-4F82-982A-01E2AB9EB655}"/>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1852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56DB3A4D-4E00-4FB2-86BE-F7227E03641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9" name="Text Placeholder 2">
            <a:extLst>
              <a:ext uri="{FF2B5EF4-FFF2-40B4-BE49-F238E27FC236}">
                <a16:creationId xmlns:a16="http://schemas.microsoft.com/office/drawing/2014/main" id="{488D2A12-05B0-4CF7-B940-8931137122B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22" name="TextBox 7">
            <a:extLst>
              <a:ext uri="{FF2B5EF4-FFF2-40B4-BE49-F238E27FC236}">
                <a16:creationId xmlns:a16="http://schemas.microsoft.com/office/drawing/2014/main" id="{7F8AE6C8-D4BF-4C42-9430-223CEA81EC41}"/>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02352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E7A52793-7004-4A92-8A39-44AE2E29582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F6464A6C-F694-4A07-A7AF-B33C19CA412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5" name="TextBox 7">
            <a:extLst>
              <a:ext uri="{FF2B5EF4-FFF2-40B4-BE49-F238E27FC236}">
                <a16:creationId xmlns:a16="http://schemas.microsoft.com/office/drawing/2014/main" id="{2B4D0890-7238-4F16-87D5-4DCCE7EE2772}"/>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22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31A623-BD28-89A3-56F0-AD3327970227}"/>
              </a:ext>
            </a:extLst>
          </p:cNvPr>
          <p:cNvPicPr>
            <a:picLocks noChangeAspect="1"/>
          </p:cNvPicPr>
          <p:nvPr userDrawn="1"/>
        </p:nvPicPr>
        <p:blipFill rotWithShape="1">
          <a:blip r:embed="rId2"/>
          <a:srcRect r="14946" b="23451"/>
          <a:stretch/>
        </p:blipFill>
        <p:spPr>
          <a:xfrm>
            <a:off x="-62" y="-1"/>
            <a:ext cx="12192062"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2"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E2369E3-BA21-4969-9E24-C4043F5AC2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12173009-4FF5-4BB0-9D02-68EB3D7CCD3B}"/>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7A5D091E-D913-4193-9656-395D40DE3602}"/>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BE4AFA6-E5E9-7186-05A6-C8671BB23F48}"/>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2902529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99242B-DEAB-4348-B5A9-CB4B425A43EB}"/>
              </a:ext>
            </a:extLst>
          </p:cNvPr>
          <p:cNvSpPr/>
          <p:nvPr userDrawn="1"/>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dirty="0"/>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ts val="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2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Tree>
    <p:extLst>
      <p:ext uri="{BB962C8B-B14F-4D97-AF65-F5344CB8AC3E}">
        <p14:creationId xmlns:p14="http://schemas.microsoft.com/office/powerpoint/2010/main" val="31104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mn-lt"/>
                <a:ea typeface="Open Sans Light" panose="020B0306030504020204" pitchFamily="34" charset="0"/>
                <a:cs typeface="Open Sans Light" panose="020B03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
        <p:nvSpPr>
          <p:cNvPr id="8" name="TextBox 7">
            <a:extLst>
              <a:ext uri="{FF2B5EF4-FFF2-40B4-BE49-F238E27FC236}">
                <a16:creationId xmlns:a16="http://schemas.microsoft.com/office/drawing/2014/main" id="{45A95D72-0AD2-42E5-9054-0780F1FB7706}"/>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081339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976498" y="1613180"/>
            <a:ext cx="1023902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mn-lt"/>
                <a:ea typeface="Open Sans Light" panose="020B0306030504020204" pitchFamily="34" charset="0"/>
                <a:cs typeface="Open Sans Light" panose="020B0306030504020204" pitchFamily="34" charset="0"/>
                <a:sym typeface="Bebas Neue" charset="0"/>
              </a:rPr>
              <a:t>CONNECT WITH US</a:t>
            </a:r>
            <a:endParaRPr lang="en-US" sz="6000" spc="1750" dirty="0">
              <a:solidFill>
                <a:schemeClr val="bg1"/>
              </a:solidFill>
              <a:latin typeface="+mn-lt"/>
              <a:ea typeface="Open Sans Light" charset="0"/>
              <a:cs typeface="Open Sans Light" charset="0"/>
              <a:sym typeface="Bebas Neue" charset="0"/>
            </a:endParaRP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dirty="0">
                <a:solidFill>
                  <a:schemeClr val="bg2"/>
                </a:solidFill>
                <a:latin typeface="+mn-lt"/>
                <a:ea typeface="Open Sans Light" panose="020B0306030504020204" pitchFamily="34" charset="0"/>
                <a:cs typeface="Open Sans Light" panose="020B03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23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58536" y="3514829"/>
            <a:ext cx="552450" cy="552450"/>
          </a:xfrm>
          <a:prstGeom prst="rect">
            <a:avLst/>
          </a:prstGeom>
        </p:spPr>
      </p:pic>
      <p:sp>
        <p:nvSpPr>
          <p:cNvPr id="9" name="Rectangle 8">
            <a:extLst>
              <a:ext uri="{FF2B5EF4-FFF2-40B4-BE49-F238E27FC236}">
                <a16:creationId xmlns:a16="http://schemas.microsoft.com/office/drawing/2014/main" id="{1ADB8F5A-80D4-EEEC-E4B4-613E4088444D}"/>
              </a:ext>
            </a:extLst>
          </p:cNvPr>
          <p:cNvSpPr/>
          <p:nvPr userDrawn="1"/>
        </p:nvSpPr>
        <p:spPr>
          <a:xfrm>
            <a:off x="9252904" y="4140246"/>
            <a:ext cx="1378455"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X (TWITTER)</a:t>
            </a:r>
          </a:p>
        </p:txBody>
      </p:sp>
      <p:pic>
        <p:nvPicPr>
          <p:cNvPr id="11" name="Picture 10" descr="A white x on a black background&#10;&#10;Description automatically generated">
            <a:extLst>
              <a:ext uri="{FF2B5EF4-FFF2-40B4-BE49-F238E27FC236}">
                <a16:creationId xmlns:a16="http://schemas.microsoft.com/office/drawing/2014/main" id="{6EF965D2-61BB-5701-E7CB-2D0477B53D06}"/>
              </a:ext>
            </a:extLst>
          </p:cNvPr>
          <p:cNvPicPr>
            <a:picLocks noChangeAspect="1"/>
          </p:cNvPicPr>
          <p:nvPr userDrawn="1"/>
        </p:nvPicPr>
        <p:blipFill>
          <a:blip r:embed="rId9"/>
          <a:stretch>
            <a:fillRect/>
          </a:stretch>
        </p:blipFill>
        <p:spPr>
          <a:xfrm>
            <a:off x="9673738" y="3518639"/>
            <a:ext cx="536786" cy="548640"/>
          </a:xfrm>
          <a:prstGeom prst="rect">
            <a:avLst/>
          </a:prstGeom>
        </p:spPr>
      </p:pic>
    </p:spTree>
    <p:extLst>
      <p:ext uri="{BB962C8B-B14F-4D97-AF65-F5344CB8AC3E}">
        <p14:creationId xmlns:p14="http://schemas.microsoft.com/office/powerpoint/2010/main" val="62599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Data Privacy">
    <p:spTree>
      <p:nvGrpSpPr>
        <p:cNvPr id="1" name=""/>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7FCC1A8B-F827-470E-AA71-EE288BC444C3}"/>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Rectangle 10">
            <a:extLst>
              <a:ext uri="{FF2B5EF4-FFF2-40B4-BE49-F238E27FC236}">
                <a16:creationId xmlns:a16="http://schemas.microsoft.com/office/drawing/2014/main" id="{CFF768DD-5594-4F4B-B7FE-94A45903BF18}"/>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EFC0DD85-ABF6-4AD9-A8BE-86718A77B20B}"/>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A3CA12F3-089D-4A4B-916E-6E32F1D3957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PRESENTATION TITLE</a:t>
            </a:r>
          </a:p>
        </p:txBody>
      </p:sp>
      <p:sp>
        <p:nvSpPr>
          <p:cNvPr id="18" name="Text Placeholder 14">
            <a:extLst>
              <a:ext uri="{FF2B5EF4-FFF2-40B4-BE49-F238E27FC236}">
                <a16:creationId xmlns:a16="http://schemas.microsoft.com/office/drawing/2014/main" id="{96550741-CAAA-475D-94BF-DA7E83BA2AFC}"/>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F8D44D4B-17C2-4FFF-A198-0B5159579D34}"/>
              </a:ext>
            </a:extLst>
          </p:cNvPr>
          <p:cNvSpPr>
            <a:spLocks noGrp="1"/>
          </p:cNvSpPr>
          <p:nvPr>
            <p:ph type="body" sz="quarter" idx="12" hasCustomPrompt="1"/>
          </p:nvPr>
        </p:nvSpPr>
        <p:spPr>
          <a:xfrm>
            <a:off x="390331" y="3888870"/>
            <a:ext cx="11420475"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3340749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5"/>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22636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395F2DED-E789-4A2F-A8C3-D0C606562CAA}"/>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8" name="Text Placeholder 14">
            <a:extLst>
              <a:ext uri="{FF2B5EF4-FFF2-40B4-BE49-F238E27FC236}">
                <a16:creationId xmlns:a16="http://schemas.microsoft.com/office/drawing/2014/main" id="{8EDA1D23-B4AF-4937-8F5E-75E8A00DE4FD}"/>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9FD76667-0576-4977-B3E7-178A926EC9C5}"/>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00BD73F6-6210-486A-8268-5D7BF88D02A3}"/>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FE9EDCED-0A4D-4C13-9959-396A2FE5A855}"/>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6F445D63-8BE2-4E03-9C99-89873D88EB7A}"/>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6973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2B758E12-AD2F-4906-B834-89B6D4866075}"/>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8" name="Text Placeholder 14">
            <a:extLst>
              <a:ext uri="{FF2B5EF4-FFF2-40B4-BE49-F238E27FC236}">
                <a16:creationId xmlns:a16="http://schemas.microsoft.com/office/drawing/2014/main" id="{84A46D26-8098-4E37-B0C8-0F384D510F61}"/>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E7C9E9A0-9481-42CB-865A-42258E293F8D}"/>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C70E4D5D-A044-43A3-9071-75018D0296AC}"/>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2A5EB2FF-27DC-44E9-8831-23A8D15DDCC7}"/>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595C5CB2-297F-4B79-A74B-774830B1D7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8896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userDrawn="1"/>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66A21209-D026-4558-A955-F86C0BF69D31}"/>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26261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C8C269CE-FE74-4975-B378-4A4616FBF946}"/>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0" name="Text Placeholder 10">
            <a:extLst>
              <a:ext uri="{FF2B5EF4-FFF2-40B4-BE49-F238E27FC236}">
                <a16:creationId xmlns:a16="http://schemas.microsoft.com/office/drawing/2014/main" id="{7FDEC166-C2AC-4E67-91F6-044E56C39A1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4" name="Text Placeholder 14">
            <a:extLst>
              <a:ext uri="{FF2B5EF4-FFF2-40B4-BE49-F238E27FC236}">
                <a16:creationId xmlns:a16="http://schemas.microsoft.com/office/drawing/2014/main" id="{21A4FA97-D13C-4D76-951D-C20BBFD071CE}"/>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9D70867F-596F-45BD-8AFE-ECBE9C882D1F}"/>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4246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userDrawn="1"/>
        </p:nvPicPr>
        <p:blipFill>
          <a:blip r:embed="rId2"/>
          <a:srcRect/>
          <a:stretch/>
        </p:blipFill>
        <p:spPr>
          <a:xfrm>
            <a:off x="-64" y="858"/>
            <a:ext cx="12188951"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9" name="Text Placeholder 10">
            <a:extLst>
              <a:ext uri="{FF2B5EF4-FFF2-40B4-BE49-F238E27FC236}">
                <a16:creationId xmlns:a16="http://schemas.microsoft.com/office/drawing/2014/main" id="{07654975-2781-4AF8-922B-EEDBBF4EA31B}"/>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4" name="Text Placeholder 14">
            <a:extLst>
              <a:ext uri="{FF2B5EF4-FFF2-40B4-BE49-F238E27FC236}">
                <a16:creationId xmlns:a16="http://schemas.microsoft.com/office/drawing/2014/main" id="{CBDDB8BE-49B7-4EFF-B0BA-E6B1C7A9E3CE}"/>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DB7EF568-D6DD-41CA-B7F3-FB11CCCFDB14}"/>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0058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4" name="Picture Placeholder 14">
            <a:extLst>
              <a:ext uri="{FF2B5EF4-FFF2-40B4-BE49-F238E27FC236}">
                <a16:creationId xmlns:a16="http://schemas.microsoft.com/office/drawing/2014/main" id="{E7F7F4AF-D920-9D13-4BD4-E8394620F96D}"/>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048839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Agenda or TOC without descriptions">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F6324387-C7D9-4B42-B7AE-F952F3B97200}"/>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EDCDA128-C5C2-43B4-8990-FA571D866CB9}"/>
              </a:ext>
            </a:extLst>
          </p:cNvPr>
          <p:cNvSpPr>
            <a:spLocks noGrp="1"/>
          </p:cNvSpPr>
          <p:nvPr>
            <p:ph type="body" sz="quarter" idx="17" hasCustomPrompt="1"/>
          </p:nvPr>
        </p:nvSpPr>
        <p:spPr>
          <a:xfrm>
            <a:off x="1050124" y="2089150"/>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1</a:t>
            </a:r>
          </a:p>
        </p:txBody>
      </p:sp>
      <p:sp>
        <p:nvSpPr>
          <p:cNvPr id="34" name="Text Placeholder 2">
            <a:extLst>
              <a:ext uri="{FF2B5EF4-FFF2-40B4-BE49-F238E27FC236}">
                <a16:creationId xmlns:a16="http://schemas.microsoft.com/office/drawing/2014/main" id="{C4B5CA21-1D4D-421A-8F4F-89D19AD759D3}"/>
              </a:ext>
            </a:extLst>
          </p:cNvPr>
          <p:cNvSpPr>
            <a:spLocks noGrp="1"/>
          </p:cNvSpPr>
          <p:nvPr>
            <p:ph type="body" sz="quarter" idx="19" hasCustomPrompt="1"/>
          </p:nvPr>
        </p:nvSpPr>
        <p:spPr>
          <a:xfrm>
            <a:off x="6796213" y="2086720"/>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2</a:t>
            </a:r>
          </a:p>
        </p:txBody>
      </p:sp>
      <p:sp>
        <p:nvSpPr>
          <p:cNvPr id="42" name="Text Placeholder 2">
            <a:extLst>
              <a:ext uri="{FF2B5EF4-FFF2-40B4-BE49-F238E27FC236}">
                <a16:creationId xmlns:a16="http://schemas.microsoft.com/office/drawing/2014/main" id="{D4BE545A-885A-4FB0-9AC1-68F1338DD961}"/>
              </a:ext>
            </a:extLst>
          </p:cNvPr>
          <p:cNvSpPr>
            <a:spLocks noGrp="1"/>
          </p:cNvSpPr>
          <p:nvPr>
            <p:ph type="body" sz="quarter" idx="21" hasCustomPrompt="1"/>
          </p:nvPr>
        </p:nvSpPr>
        <p:spPr>
          <a:xfrm>
            <a:off x="1050124" y="3490530"/>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3</a:t>
            </a:r>
          </a:p>
        </p:txBody>
      </p:sp>
      <p:sp>
        <p:nvSpPr>
          <p:cNvPr id="43" name="Text Placeholder 2">
            <a:extLst>
              <a:ext uri="{FF2B5EF4-FFF2-40B4-BE49-F238E27FC236}">
                <a16:creationId xmlns:a16="http://schemas.microsoft.com/office/drawing/2014/main" id="{7F5E2992-1413-4CEA-8A9B-6F4768CAB2E7}"/>
              </a:ext>
            </a:extLst>
          </p:cNvPr>
          <p:cNvSpPr>
            <a:spLocks noGrp="1"/>
          </p:cNvSpPr>
          <p:nvPr>
            <p:ph type="body" sz="quarter" idx="23" hasCustomPrompt="1"/>
          </p:nvPr>
        </p:nvSpPr>
        <p:spPr>
          <a:xfrm>
            <a:off x="6796213" y="3491165"/>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4</a:t>
            </a:r>
          </a:p>
        </p:txBody>
      </p:sp>
      <p:sp>
        <p:nvSpPr>
          <p:cNvPr id="50" name="Text Placeholder 2">
            <a:extLst>
              <a:ext uri="{FF2B5EF4-FFF2-40B4-BE49-F238E27FC236}">
                <a16:creationId xmlns:a16="http://schemas.microsoft.com/office/drawing/2014/main" id="{F4365CE5-92D6-4E85-BF8A-2B551C2EE951}"/>
              </a:ext>
            </a:extLst>
          </p:cNvPr>
          <p:cNvSpPr>
            <a:spLocks noGrp="1"/>
          </p:cNvSpPr>
          <p:nvPr>
            <p:ph type="body" sz="quarter" idx="27" hasCustomPrompt="1"/>
          </p:nvPr>
        </p:nvSpPr>
        <p:spPr>
          <a:xfrm>
            <a:off x="1050124" y="4902322"/>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5</a:t>
            </a:r>
          </a:p>
        </p:txBody>
      </p:sp>
      <p:sp>
        <p:nvSpPr>
          <p:cNvPr id="51" name="Text Placeholder 2">
            <a:extLst>
              <a:ext uri="{FF2B5EF4-FFF2-40B4-BE49-F238E27FC236}">
                <a16:creationId xmlns:a16="http://schemas.microsoft.com/office/drawing/2014/main" id="{777898FC-A9A2-4154-B5F7-FD8374365A3A}"/>
              </a:ext>
            </a:extLst>
          </p:cNvPr>
          <p:cNvSpPr>
            <a:spLocks noGrp="1"/>
          </p:cNvSpPr>
          <p:nvPr>
            <p:ph type="body" sz="quarter" idx="28" hasCustomPrompt="1"/>
          </p:nvPr>
        </p:nvSpPr>
        <p:spPr>
          <a:xfrm>
            <a:off x="6796213" y="4902957"/>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6</a:t>
            </a:r>
          </a:p>
        </p:txBody>
      </p:sp>
      <p:sp>
        <p:nvSpPr>
          <p:cNvPr id="11" name="TextBox 7">
            <a:extLst>
              <a:ext uri="{FF2B5EF4-FFF2-40B4-BE49-F238E27FC236}">
                <a16:creationId xmlns:a16="http://schemas.microsoft.com/office/drawing/2014/main" id="{61F86F39-BE0D-4C5A-8AD2-5D54F74653E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10">
            <a:extLst>
              <a:ext uri="{FF2B5EF4-FFF2-40B4-BE49-F238E27FC236}">
                <a16:creationId xmlns:a16="http://schemas.microsoft.com/office/drawing/2014/main" id="{1F513D15-19C5-4272-BD4F-9B1DD096E1A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3" name="Text Placeholder 2">
            <a:extLst>
              <a:ext uri="{FF2B5EF4-FFF2-40B4-BE49-F238E27FC236}">
                <a16:creationId xmlns:a16="http://schemas.microsoft.com/office/drawing/2014/main" id="{9098E624-FDA2-495E-8E2A-8928D340F7F8}"/>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575028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E775A7B-872C-4B67-84CC-F798247798B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556098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5" name="TextBox 7">
            <a:extLst>
              <a:ext uri="{FF2B5EF4-FFF2-40B4-BE49-F238E27FC236}">
                <a16:creationId xmlns:a16="http://schemas.microsoft.com/office/drawing/2014/main" id="{29A9462F-E814-4E4E-8499-9B13B09D015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0089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0F35F26E-8F6C-442F-9C7F-C91EF05BB1E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10">
            <a:extLst>
              <a:ext uri="{FF2B5EF4-FFF2-40B4-BE49-F238E27FC236}">
                <a16:creationId xmlns:a16="http://schemas.microsoft.com/office/drawing/2014/main" id="{035EFF25-B11C-47B9-AFFD-130CF0A58D4E}"/>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599682EB-F2C8-4D86-9A5E-BAD2880AA019}"/>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340309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Box 7">
            <a:extLst>
              <a:ext uri="{FF2B5EF4-FFF2-40B4-BE49-F238E27FC236}">
                <a16:creationId xmlns:a16="http://schemas.microsoft.com/office/drawing/2014/main" id="{AAE029AB-D958-4E89-915B-8DED81BF7910}"/>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10">
            <a:extLst>
              <a:ext uri="{FF2B5EF4-FFF2-40B4-BE49-F238E27FC236}">
                <a16:creationId xmlns:a16="http://schemas.microsoft.com/office/drawing/2014/main" id="{34DF4B3B-76DE-4218-8EF4-80F1FD55C3C7}"/>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9" name="Text Placeholder 2">
            <a:extLst>
              <a:ext uri="{FF2B5EF4-FFF2-40B4-BE49-F238E27FC236}">
                <a16:creationId xmlns:a16="http://schemas.microsoft.com/office/drawing/2014/main" id="{1037AAE3-86E1-444E-87B3-6232A04AD63E}"/>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860641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745B10C7-E604-4688-9A92-ACC022799AA1}"/>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10">
            <a:extLst>
              <a:ext uri="{FF2B5EF4-FFF2-40B4-BE49-F238E27FC236}">
                <a16:creationId xmlns:a16="http://schemas.microsoft.com/office/drawing/2014/main" id="{EF2E5BB1-4DC9-499E-899B-16B78220BF7E}"/>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BC75E2C0-DFE3-460E-AD8E-2875C227FE86}"/>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9" name="Content Placeholder 7">
            <a:extLst>
              <a:ext uri="{FF2B5EF4-FFF2-40B4-BE49-F238E27FC236}">
                <a16:creationId xmlns:a16="http://schemas.microsoft.com/office/drawing/2014/main" id="{098AA22F-CCA2-427B-9ECC-4200B769205B}"/>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472273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extBox 7">
            <a:extLst>
              <a:ext uri="{FF2B5EF4-FFF2-40B4-BE49-F238E27FC236}">
                <a16:creationId xmlns:a16="http://schemas.microsoft.com/office/drawing/2014/main" id="{9CAD1A4A-F0F3-4148-B7DA-1E86D853A73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10">
            <a:extLst>
              <a:ext uri="{FF2B5EF4-FFF2-40B4-BE49-F238E27FC236}">
                <a16:creationId xmlns:a16="http://schemas.microsoft.com/office/drawing/2014/main" id="{DA62BB27-3C36-4D7A-B82E-6EE9F1FC91BE}"/>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1" name="Text Placeholder 2">
            <a:extLst>
              <a:ext uri="{FF2B5EF4-FFF2-40B4-BE49-F238E27FC236}">
                <a16:creationId xmlns:a16="http://schemas.microsoft.com/office/drawing/2014/main" id="{45B00B64-88B7-40D5-90A1-37981D35382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895352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85D50858-C643-459A-81F6-775024D3356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10">
            <a:extLst>
              <a:ext uri="{FF2B5EF4-FFF2-40B4-BE49-F238E27FC236}">
                <a16:creationId xmlns:a16="http://schemas.microsoft.com/office/drawing/2014/main" id="{9FB98A06-2F7D-4632-8076-820D90FF2DF1}"/>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0" name="Text Placeholder 2">
            <a:extLst>
              <a:ext uri="{FF2B5EF4-FFF2-40B4-BE49-F238E27FC236}">
                <a16:creationId xmlns:a16="http://schemas.microsoft.com/office/drawing/2014/main" id="{5A0CF6D7-288F-42D9-BF97-F675CF2AEE13}"/>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1" name="Text Placeholder 2">
            <a:extLst>
              <a:ext uri="{FF2B5EF4-FFF2-40B4-BE49-F238E27FC236}">
                <a16:creationId xmlns:a16="http://schemas.microsoft.com/office/drawing/2014/main" id="{92A6CFFD-F0E5-4258-ACD8-2CC590367820}"/>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2">
            <a:extLst>
              <a:ext uri="{FF2B5EF4-FFF2-40B4-BE49-F238E27FC236}">
                <a16:creationId xmlns:a16="http://schemas.microsoft.com/office/drawing/2014/main" id="{0B70C389-9506-4CA9-9673-4FE720D4C554}"/>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320812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C899CC5B-454A-4C53-B066-DD45D4897F4A}"/>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1180104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6096000"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E8364F7B-F629-4ACC-8B10-4E9666E80BC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405586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Divider -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902E53-CDA8-915A-860E-AAD921CC37D9}"/>
              </a:ext>
            </a:extLst>
          </p:cNvPr>
          <p:cNvPicPr>
            <a:picLocks noChangeAspect="1"/>
          </p:cNvPicPr>
          <p:nvPr userDrawn="1"/>
        </p:nvPicPr>
        <p:blipFill rotWithShape="1">
          <a:blip r:embed="rId2"/>
          <a:srcRect l="25" t="10747" r="-25" b="4874"/>
          <a:stretch/>
        </p:blipFill>
        <p:spPr>
          <a:xfrm>
            <a:off x="3048" y="1"/>
            <a:ext cx="12188952"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3048"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38357619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TextBox 7">
            <a:extLst>
              <a:ext uri="{FF2B5EF4-FFF2-40B4-BE49-F238E27FC236}">
                <a16:creationId xmlns:a16="http://schemas.microsoft.com/office/drawing/2014/main" id="{951FEA0A-E44A-446B-8530-16AD68991D96}"/>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19368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610600" y="6476214"/>
              <a:ext cx="571107"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2" name="TextBox 7">
            <a:extLst>
              <a:ext uri="{FF2B5EF4-FFF2-40B4-BE49-F238E27FC236}">
                <a16:creationId xmlns:a16="http://schemas.microsoft.com/office/drawing/2014/main" id="{4C18FC3D-B81E-4563-8476-80F5C6E06E1D}"/>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7722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7">
            <a:extLst>
              <a:ext uri="{FF2B5EF4-FFF2-40B4-BE49-F238E27FC236}">
                <a16:creationId xmlns:a16="http://schemas.microsoft.com/office/drawing/2014/main" id="{CDD8E9F9-E7DB-4A69-BACC-AF6CB1EF265A}"/>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10">
            <a:extLst>
              <a:ext uri="{FF2B5EF4-FFF2-40B4-BE49-F238E27FC236}">
                <a16:creationId xmlns:a16="http://schemas.microsoft.com/office/drawing/2014/main" id="{6805A5B9-CF42-4645-9371-77BB0F6F151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5" name="Text Placeholder 2">
            <a:extLst>
              <a:ext uri="{FF2B5EF4-FFF2-40B4-BE49-F238E27FC236}">
                <a16:creationId xmlns:a16="http://schemas.microsoft.com/office/drawing/2014/main" id="{C94ACBBB-42D3-4E0D-9089-3AC7895D841B}"/>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760437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7">
            <a:extLst>
              <a:ext uri="{FF2B5EF4-FFF2-40B4-BE49-F238E27FC236}">
                <a16:creationId xmlns:a16="http://schemas.microsoft.com/office/drawing/2014/main" id="{AA2E9ACF-149C-4AAA-AA71-35FCF4FDFB96}"/>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 Placeholder 10">
            <a:extLst>
              <a:ext uri="{FF2B5EF4-FFF2-40B4-BE49-F238E27FC236}">
                <a16:creationId xmlns:a16="http://schemas.microsoft.com/office/drawing/2014/main" id="{5ABE30F3-B29C-4BEC-A8C5-9DCAA2EF15A7}"/>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22" name="Text Placeholder 2">
            <a:extLst>
              <a:ext uri="{FF2B5EF4-FFF2-40B4-BE49-F238E27FC236}">
                <a16:creationId xmlns:a16="http://schemas.microsoft.com/office/drawing/2014/main" id="{BC6B22B7-D7D9-4F62-9B64-0CF354186627}"/>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0429955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7">
            <a:extLst>
              <a:ext uri="{FF2B5EF4-FFF2-40B4-BE49-F238E27FC236}">
                <a16:creationId xmlns:a16="http://schemas.microsoft.com/office/drawing/2014/main" id="{FFA88831-031B-464E-960B-DCEA707D50EB}"/>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10">
            <a:extLst>
              <a:ext uri="{FF2B5EF4-FFF2-40B4-BE49-F238E27FC236}">
                <a16:creationId xmlns:a16="http://schemas.microsoft.com/office/drawing/2014/main" id="{A61A7F55-19B9-4499-A790-C44139D9AD6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5" name="Text Placeholder 2">
            <a:extLst>
              <a:ext uri="{FF2B5EF4-FFF2-40B4-BE49-F238E27FC236}">
                <a16:creationId xmlns:a16="http://schemas.microsoft.com/office/drawing/2014/main" id="{4DCCF90A-06BD-4952-8587-1EB040A0E5AF}"/>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527473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99242B-DEAB-4348-B5A9-CB4B425A43EB}"/>
              </a:ext>
            </a:extLst>
          </p:cNvPr>
          <p:cNvSpPr/>
          <p:nvPr userDrawn="1"/>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dirty="0"/>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ts val="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Tree>
    <p:extLst>
      <p:ext uri="{BB962C8B-B14F-4D97-AF65-F5344CB8AC3E}">
        <p14:creationId xmlns:p14="http://schemas.microsoft.com/office/powerpoint/2010/main" val="27091257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
        <p:nvSpPr>
          <p:cNvPr id="8" name="TextBox 7">
            <a:extLst>
              <a:ext uri="{FF2B5EF4-FFF2-40B4-BE49-F238E27FC236}">
                <a16:creationId xmlns:a16="http://schemas.microsoft.com/office/drawing/2014/main" id="{802D4AF7-CE7A-4504-9D3B-DA8988601B4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9521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976498" y="1613180"/>
            <a:ext cx="1023902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CONNECT WITH US</a:t>
            </a: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dirty="0">
                <a:solidFill>
                  <a:schemeClr val="bg2"/>
                </a:solidFill>
                <a:latin typeface="Open Sans" panose="020B0606030504020204" pitchFamily="34" charset="0"/>
                <a:ea typeface="Open Sans" panose="020B0606030504020204" pitchFamily="34" charset="0"/>
                <a:cs typeface="Open Sans" panose="020B06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22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pic>
        <p:nvPicPr>
          <p:cNvPr id="16" name="Graphic 15">
            <a:extLst>
              <a:ext uri="{FF2B5EF4-FFF2-40B4-BE49-F238E27FC236}">
                <a16:creationId xmlns:a16="http://schemas.microsoft.com/office/drawing/2014/main" id="{16702A56-F8BD-4883-868A-BF99C0595C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665906" y="3510046"/>
            <a:ext cx="552450" cy="552450"/>
          </a:xfrm>
          <a:prstGeom prst="rect">
            <a:avLst/>
          </a:prstGeom>
        </p:spPr>
      </p:pic>
      <p:sp>
        <p:nvSpPr>
          <p:cNvPr id="19" name="Rectangle 18">
            <a:extLst>
              <a:ext uri="{FF2B5EF4-FFF2-40B4-BE49-F238E27FC236}">
                <a16:creationId xmlns:a16="http://schemas.microsoft.com/office/drawing/2014/main" id="{96FC3433-DCBB-4866-ABF7-8B8E191533CF}"/>
              </a:ext>
            </a:extLst>
          </p:cNvPr>
          <p:cNvSpPr/>
          <p:nvPr userDrawn="1"/>
        </p:nvSpPr>
        <p:spPr>
          <a:xfrm>
            <a:off x="9407594" y="4140246"/>
            <a:ext cx="1069075"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TWITTER</a:t>
            </a:r>
          </a:p>
        </p:txBody>
      </p:sp>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958536" y="3514829"/>
            <a:ext cx="552450" cy="552450"/>
          </a:xfrm>
          <a:prstGeom prst="rect">
            <a:avLst/>
          </a:prstGeom>
        </p:spPr>
      </p:pic>
    </p:spTree>
    <p:extLst>
      <p:ext uri="{BB962C8B-B14F-4D97-AF65-F5344CB8AC3E}">
        <p14:creationId xmlns:p14="http://schemas.microsoft.com/office/powerpoint/2010/main" val="1073161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Data Privacy">
    <p:spTree>
      <p:nvGrpSpPr>
        <p:cNvPr id="1" name=""/>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7FCC1A8B-F827-470E-AA71-EE288BC444C3}"/>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Rectangle 10">
            <a:extLst>
              <a:ext uri="{FF2B5EF4-FFF2-40B4-BE49-F238E27FC236}">
                <a16:creationId xmlns:a16="http://schemas.microsoft.com/office/drawing/2014/main" id="{CFF768DD-5594-4F4B-B7FE-94A45903BF18}"/>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EFC0DD85-ABF6-4AD9-A8BE-86718A77B20B}"/>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A3CA12F3-089D-4A4B-916E-6E32F1D3957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PRESENTATION TITLE</a:t>
            </a:r>
          </a:p>
        </p:txBody>
      </p:sp>
      <p:sp>
        <p:nvSpPr>
          <p:cNvPr id="18" name="Text Placeholder 14">
            <a:extLst>
              <a:ext uri="{FF2B5EF4-FFF2-40B4-BE49-F238E27FC236}">
                <a16:creationId xmlns:a16="http://schemas.microsoft.com/office/drawing/2014/main" id="{96550741-CAAA-475D-94BF-DA7E83BA2AFC}"/>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F8D44D4B-17C2-4FFF-A198-0B5159579D34}"/>
              </a:ext>
            </a:extLst>
          </p:cNvPr>
          <p:cNvSpPr>
            <a:spLocks noGrp="1"/>
          </p:cNvSpPr>
          <p:nvPr>
            <p:ph type="body" sz="quarter" idx="12" hasCustomPrompt="1"/>
          </p:nvPr>
        </p:nvSpPr>
        <p:spPr>
          <a:xfrm>
            <a:off x="390331" y="3888870"/>
            <a:ext cx="11420475"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1568376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2_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5390706" y="622800"/>
            <a:ext cx="6172643"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0575"/>
            <a:ext cx="2743200" cy="208825"/>
          </a:xfrm>
          <a:prstGeom prst="rect">
            <a:avLst/>
          </a:prstGeom>
        </p:spPr>
      </p:pic>
      <p:sp>
        <p:nvSpPr>
          <p:cNvPr id="8" name="Rectangle 7">
            <a:extLst>
              <a:ext uri="{FF2B5EF4-FFF2-40B4-BE49-F238E27FC236}">
                <a16:creationId xmlns:a16="http://schemas.microsoft.com/office/drawing/2014/main" id="{6DD065F2-27B2-48D6-A9CC-8ABFAC08D1C4}"/>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6014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8B025F-6D4B-846A-0AF5-D38BCD02E09A}"/>
              </a:ext>
            </a:extLst>
          </p:cNvPr>
          <p:cNvPicPr>
            <a:picLocks noChangeAspect="1"/>
          </p:cNvPicPr>
          <p:nvPr userDrawn="1"/>
        </p:nvPicPr>
        <p:blipFill rotWithShape="1">
          <a:blip r:embed="rId2"/>
          <a:srcRect l="2" t="1" r="-27" b="15604"/>
          <a:stretch/>
        </p:blipFill>
        <p:spPr>
          <a:xfrm>
            <a:off x="1" y="1"/>
            <a:ext cx="12192000" cy="6857999"/>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1"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3982127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621728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6A41164-9E02-42F7-95BC-2C9613F1A08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2</a:t>
            </a:r>
          </a:p>
        </p:txBody>
      </p:sp>
      <p:sp>
        <p:nvSpPr>
          <p:cNvPr id="18" name="Text Placeholder 14">
            <a:extLst>
              <a:ext uri="{FF2B5EF4-FFF2-40B4-BE49-F238E27FC236}">
                <a16:creationId xmlns:a16="http://schemas.microsoft.com/office/drawing/2014/main" id="{E7D0411B-98D2-40EE-A7C9-A6A4CDA8D6AF}"/>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63BFF807-FD44-4F0D-B39A-70F80C78AF66}"/>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31C4B28D-0969-490A-B13C-C8EB39316D59}"/>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AE57C29B-D449-4CC7-B381-424636D9EEB7}"/>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160B9B91-190A-453C-87F6-790E5B769CFF}"/>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4721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9ED853B-3A94-44EA-B306-AED50E58825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3</a:t>
            </a:r>
          </a:p>
        </p:txBody>
      </p:sp>
      <p:sp>
        <p:nvSpPr>
          <p:cNvPr id="18" name="Text Placeholder 14">
            <a:extLst>
              <a:ext uri="{FF2B5EF4-FFF2-40B4-BE49-F238E27FC236}">
                <a16:creationId xmlns:a16="http://schemas.microsoft.com/office/drawing/2014/main" id="{F73FD31C-CD9C-4CD0-AB2B-DBDD2B326B6B}"/>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96044471-19A6-42C7-939C-1CE9DD8B64E7}"/>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2C35F422-844D-4DC9-9E61-566C7E42E30D}"/>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130FA952-5204-419A-9950-05F23E33D226}"/>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FD155A0D-4442-44E6-97FB-766EA1DA30E9}"/>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6017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userDrawn="1"/>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2" name="Rectangle 1">
            <a:extLst>
              <a:ext uri="{FF2B5EF4-FFF2-40B4-BE49-F238E27FC236}">
                <a16:creationId xmlns:a16="http://schemas.microsoft.com/office/drawing/2014/main" id="{CC833A08-F242-99A1-92DF-62681E59191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2885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C8C269CE-FE74-4975-B378-4A4616FBF946}"/>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0" name="Text Placeholder 10">
            <a:extLst>
              <a:ext uri="{FF2B5EF4-FFF2-40B4-BE49-F238E27FC236}">
                <a16:creationId xmlns:a16="http://schemas.microsoft.com/office/drawing/2014/main" id="{D32C6B46-3DF6-47EC-B3F2-3060C58593DE}"/>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2</a:t>
            </a:r>
          </a:p>
        </p:txBody>
      </p:sp>
      <p:sp>
        <p:nvSpPr>
          <p:cNvPr id="14" name="Text Placeholder 14">
            <a:extLst>
              <a:ext uri="{FF2B5EF4-FFF2-40B4-BE49-F238E27FC236}">
                <a16:creationId xmlns:a16="http://schemas.microsoft.com/office/drawing/2014/main" id="{D78622D7-967F-4BBD-80F7-7832321EDD7E}"/>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1814E0AC-B81B-4FFF-8CF4-9FA15FC030FB}"/>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1445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userDrawn="1"/>
        </p:nvPicPr>
        <p:blipFill>
          <a:blip r:embed="rId2"/>
          <a:srcRect/>
          <a:stretch/>
        </p:blipFill>
        <p:spPr>
          <a:xfrm>
            <a:off x="-64" y="858"/>
            <a:ext cx="12188951"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9" name="Text Placeholder 10">
            <a:extLst>
              <a:ext uri="{FF2B5EF4-FFF2-40B4-BE49-F238E27FC236}">
                <a16:creationId xmlns:a16="http://schemas.microsoft.com/office/drawing/2014/main" id="{BD2952BE-546F-44B6-B989-A67A2CD93029}"/>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3</a:t>
            </a:r>
          </a:p>
        </p:txBody>
      </p:sp>
      <p:sp>
        <p:nvSpPr>
          <p:cNvPr id="14" name="Text Placeholder 14">
            <a:extLst>
              <a:ext uri="{FF2B5EF4-FFF2-40B4-BE49-F238E27FC236}">
                <a16:creationId xmlns:a16="http://schemas.microsoft.com/office/drawing/2014/main" id="{9F14CFA6-52B8-4391-8817-5F25D5FB149B}"/>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E458DF5E-DBF8-4770-87A9-17AAEAB78BBA}"/>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16589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8AB1C77E-3414-4616-ADB9-D64EDC212D5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94495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5" name="TextBox 7">
            <a:extLst>
              <a:ext uri="{FF2B5EF4-FFF2-40B4-BE49-F238E27FC236}">
                <a16:creationId xmlns:a16="http://schemas.microsoft.com/office/drawing/2014/main" id="{DB81CE39-F44A-4930-BF7D-63EDC9B2DF6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66739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4" name="TextBox 7">
            <a:extLst>
              <a:ext uri="{FF2B5EF4-FFF2-40B4-BE49-F238E27FC236}">
                <a16:creationId xmlns:a16="http://schemas.microsoft.com/office/drawing/2014/main" id="{2355CB8C-9D42-4F46-82EC-1E66DC4898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43543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0DDEB31F-9812-4AEF-9BC4-F114E4F44AE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C3B3A4EB-F305-4422-8C88-870CCE545DA5}"/>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9" name="TextBox 7">
            <a:extLst>
              <a:ext uri="{FF2B5EF4-FFF2-40B4-BE49-F238E27FC236}">
                <a16:creationId xmlns:a16="http://schemas.microsoft.com/office/drawing/2014/main" id="{BD334408-F23F-41A5-A163-45832F857BB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52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Divider -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677EF2-030B-E3C0-8A86-1A086A5C3426}"/>
              </a:ext>
            </a:extLst>
          </p:cNvPr>
          <p:cNvPicPr>
            <a:picLocks noChangeAspect="1"/>
          </p:cNvPicPr>
          <p:nvPr userDrawn="1"/>
        </p:nvPicPr>
        <p:blipFill>
          <a:blip r:embed="rId2"/>
          <a:stretch>
            <a:fillRect/>
          </a:stretch>
        </p:blipFill>
        <p:spPr>
          <a:xfrm>
            <a:off x="813" y="0"/>
            <a:ext cx="12191187"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81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36905300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E6E1CA2-79C1-44AA-9FC4-E6D5E7D66008}"/>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106964BD-D71E-4A3F-B632-C9E03B50902F}"/>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7" name="Content Placeholder 7">
            <a:extLst>
              <a:ext uri="{FF2B5EF4-FFF2-40B4-BE49-F238E27FC236}">
                <a16:creationId xmlns:a16="http://schemas.microsoft.com/office/drawing/2014/main" id="{6909E8B4-0FDA-4BE0-A6B5-B9E776E54545}"/>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7B85B167-FB62-46A9-AA57-2DD08B356ED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2769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10">
            <a:extLst>
              <a:ext uri="{FF2B5EF4-FFF2-40B4-BE49-F238E27FC236}">
                <a16:creationId xmlns:a16="http://schemas.microsoft.com/office/drawing/2014/main" id="{85BFC132-57B9-42E2-BA12-31465A62946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0" name="Text Placeholder 2">
            <a:extLst>
              <a:ext uri="{FF2B5EF4-FFF2-40B4-BE49-F238E27FC236}">
                <a16:creationId xmlns:a16="http://schemas.microsoft.com/office/drawing/2014/main" id="{945CB1CF-317F-47A9-8053-F75230B126FB}"/>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1" name="TextBox 7">
            <a:extLst>
              <a:ext uri="{FF2B5EF4-FFF2-40B4-BE49-F238E27FC236}">
                <a16:creationId xmlns:a16="http://schemas.microsoft.com/office/drawing/2014/main" id="{6C21E214-53D6-4916-B77A-B291A2BBF35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85181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470888C-046E-444E-9E59-31BC29B30B43}"/>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9" name="Text Placeholder 2">
            <a:extLst>
              <a:ext uri="{FF2B5EF4-FFF2-40B4-BE49-F238E27FC236}">
                <a16:creationId xmlns:a16="http://schemas.microsoft.com/office/drawing/2014/main" id="{69378B1D-0275-4D38-B4ED-AA70E6BD665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0" name="Text Placeholder 2">
            <a:extLst>
              <a:ext uri="{FF2B5EF4-FFF2-40B4-BE49-F238E27FC236}">
                <a16:creationId xmlns:a16="http://schemas.microsoft.com/office/drawing/2014/main" id="{95903ABA-BB0D-46C1-A585-F9B3FBD8B0D8}"/>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2">
            <a:extLst>
              <a:ext uri="{FF2B5EF4-FFF2-40B4-BE49-F238E27FC236}">
                <a16:creationId xmlns:a16="http://schemas.microsoft.com/office/drawing/2014/main" id="{F984307E-FDAC-4ACF-AF2D-5C61ED6D22BB}"/>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TextBox 7">
            <a:extLst>
              <a:ext uri="{FF2B5EF4-FFF2-40B4-BE49-F238E27FC236}">
                <a16:creationId xmlns:a16="http://schemas.microsoft.com/office/drawing/2014/main" id="{C87EAEFD-8A78-4284-8BCF-C082292B20B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406474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ADBE6524-3BC5-43DF-AA3E-BCDB1560C18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771821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5410200"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9F3BC239-D05E-4900-A52D-214658C97D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698468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TextBox 7">
            <a:extLst>
              <a:ext uri="{FF2B5EF4-FFF2-40B4-BE49-F238E27FC236}">
                <a16:creationId xmlns:a16="http://schemas.microsoft.com/office/drawing/2014/main" id="{2734946C-A4ED-40BE-9016-D51DF99D6FB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71726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610600" y="6476214"/>
              <a:ext cx="571107"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2" name="TextBox 7">
            <a:extLst>
              <a:ext uri="{FF2B5EF4-FFF2-40B4-BE49-F238E27FC236}">
                <a16:creationId xmlns:a16="http://schemas.microsoft.com/office/drawing/2014/main" id="{01643D19-1DA1-4AD1-9568-F3978E0B7C2B}"/>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30953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6594DC06-EADF-4EE8-87CA-970BD5752164}"/>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BA5FA02D-1D01-4717-8A07-0FE4B04C382A}"/>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5" name="TextBox 7">
            <a:extLst>
              <a:ext uri="{FF2B5EF4-FFF2-40B4-BE49-F238E27FC236}">
                <a16:creationId xmlns:a16="http://schemas.microsoft.com/office/drawing/2014/main" id="{C62D920C-6A3D-4F82-982A-01E2AB9EB655}"/>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18938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56DB3A4D-4E00-4FB2-86BE-F7227E03641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9" name="Text Placeholder 2">
            <a:extLst>
              <a:ext uri="{FF2B5EF4-FFF2-40B4-BE49-F238E27FC236}">
                <a16:creationId xmlns:a16="http://schemas.microsoft.com/office/drawing/2014/main" id="{488D2A12-05B0-4CF7-B940-8931137122B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22" name="TextBox 7">
            <a:extLst>
              <a:ext uri="{FF2B5EF4-FFF2-40B4-BE49-F238E27FC236}">
                <a16:creationId xmlns:a16="http://schemas.microsoft.com/office/drawing/2014/main" id="{7F8AE6C8-D4BF-4C42-9430-223CEA81EC41}"/>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591712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E7A52793-7004-4A92-8A39-44AE2E29582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F6464A6C-F694-4A07-A7AF-B33C19CA412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5" name="TextBox 7">
            <a:extLst>
              <a:ext uri="{FF2B5EF4-FFF2-40B4-BE49-F238E27FC236}">
                <a16:creationId xmlns:a16="http://schemas.microsoft.com/office/drawing/2014/main" id="{2B4D0890-7238-4F16-87D5-4DCCE7EE2772}"/>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28429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image" Target="../media/image24.png"/><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theme" Target="../theme/theme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image" Target="../media/image25.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image" Target="../media/image25.sv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image" Target="../media/image24.png"/><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image" Target="../media/image24.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theme" Target="../theme/theme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image" Target="../media/image25.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5.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image" Target="../media/image24.png"/><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theme" Target="../theme/theme6.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image" Target="../media/image25.svg"/></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72.xml"/><Relationship Id="rId21" Type="http://schemas.openxmlformats.org/officeDocument/2006/relationships/slideLayout" Target="../slideLayouts/slideLayout167.xml"/><Relationship Id="rId42" Type="http://schemas.openxmlformats.org/officeDocument/2006/relationships/slideLayout" Target="../slideLayouts/slideLayout188.xml"/><Relationship Id="rId47" Type="http://schemas.openxmlformats.org/officeDocument/2006/relationships/slideLayout" Target="../slideLayouts/slideLayout193.xml"/><Relationship Id="rId63" Type="http://schemas.openxmlformats.org/officeDocument/2006/relationships/slideLayout" Target="../slideLayouts/slideLayout209.xml"/><Relationship Id="rId68" Type="http://schemas.openxmlformats.org/officeDocument/2006/relationships/slideLayout" Target="../slideLayouts/slideLayout214.xml"/><Relationship Id="rId7" Type="http://schemas.openxmlformats.org/officeDocument/2006/relationships/slideLayout" Target="../slideLayouts/slideLayout153.xml"/><Relationship Id="rId71" Type="http://schemas.openxmlformats.org/officeDocument/2006/relationships/slideLayout" Target="../slideLayouts/slideLayout217.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9" Type="http://schemas.openxmlformats.org/officeDocument/2006/relationships/slideLayout" Target="../slideLayouts/slideLayout175.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slideLayout" Target="../slideLayouts/slideLayout183.xml"/><Relationship Id="rId40" Type="http://schemas.openxmlformats.org/officeDocument/2006/relationships/slideLayout" Target="../slideLayouts/slideLayout186.xml"/><Relationship Id="rId45" Type="http://schemas.openxmlformats.org/officeDocument/2006/relationships/slideLayout" Target="../slideLayouts/slideLayout191.xml"/><Relationship Id="rId53" Type="http://schemas.openxmlformats.org/officeDocument/2006/relationships/slideLayout" Target="../slideLayouts/slideLayout199.xml"/><Relationship Id="rId58" Type="http://schemas.openxmlformats.org/officeDocument/2006/relationships/slideLayout" Target="../slideLayouts/slideLayout204.xml"/><Relationship Id="rId66" Type="http://schemas.openxmlformats.org/officeDocument/2006/relationships/slideLayout" Target="../slideLayouts/slideLayout212.xml"/><Relationship Id="rId5" Type="http://schemas.openxmlformats.org/officeDocument/2006/relationships/slideLayout" Target="../slideLayouts/slideLayout151.xml"/><Relationship Id="rId61" Type="http://schemas.openxmlformats.org/officeDocument/2006/relationships/slideLayout" Target="../slideLayouts/slideLayout207.xml"/><Relationship Id="rId19" Type="http://schemas.openxmlformats.org/officeDocument/2006/relationships/slideLayout" Target="../slideLayouts/slideLayout16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43" Type="http://schemas.openxmlformats.org/officeDocument/2006/relationships/slideLayout" Target="../slideLayouts/slideLayout189.xml"/><Relationship Id="rId48" Type="http://schemas.openxmlformats.org/officeDocument/2006/relationships/slideLayout" Target="../slideLayouts/slideLayout194.xml"/><Relationship Id="rId56" Type="http://schemas.openxmlformats.org/officeDocument/2006/relationships/slideLayout" Target="../slideLayouts/slideLayout202.xml"/><Relationship Id="rId64" Type="http://schemas.openxmlformats.org/officeDocument/2006/relationships/slideLayout" Target="../slideLayouts/slideLayout210.xml"/><Relationship Id="rId69" Type="http://schemas.openxmlformats.org/officeDocument/2006/relationships/slideLayout" Target="../slideLayouts/slideLayout215.xml"/><Relationship Id="rId8" Type="http://schemas.openxmlformats.org/officeDocument/2006/relationships/slideLayout" Target="../slideLayouts/slideLayout154.xml"/><Relationship Id="rId51" Type="http://schemas.openxmlformats.org/officeDocument/2006/relationships/slideLayout" Target="../slideLayouts/slideLayout197.xml"/><Relationship Id="rId72" Type="http://schemas.openxmlformats.org/officeDocument/2006/relationships/theme" Target="../theme/theme7.xml"/><Relationship Id="rId3" Type="http://schemas.openxmlformats.org/officeDocument/2006/relationships/slideLayout" Target="../slideLayouts/slideLayout149.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slideLayout" Target="../slideLayouts/slideLayout184.xml"/><Relationship Id="rId46" Type="http://schemas.openxmlformats.org/officeDocument/2006/relationships/slideLayout" Target="../slideLayouts/slideLayout192.xml"/><Relationship Id="rId59" Type="http://schemas.openxmlformats.org/officeDocument/2006/relationships/slideLayout" Target="../slideLayouts/slideLayout205.xml"/><Relationship Id="rId67" Type="http://schemas.openxmlformats.org/officeDocument/2006/relationships/slideLayout" Target="../slideLayouts/slideLayout213.xml"/><Relationship Id="rId20" Type="http://schemas.openxmlformats.org/officeDocument/2006/relationships/slideLayout" Target="../slideLayouts/slideLayout166.xml"/><Relationship Id="rId41" Type="http://schemas.openxmlformats.org/officeDocument/2006/relationships/slideLayout" Target="../slideLayouts/slideLayout187.xml"/><Relationship Id="rId54" Type="http://schemas.openxmlformats.org/officeDocument/2006/relationships/slideLayout" Target="../slideLayouts/slideLayout200.xml"/><Relationship Id="rId62" Type="http://schemas.openxmlformats.org/officeDocument/2006/relationships/slideLayout" Target="../slideLayouts/slideLayout208.xml"/><Relationship Id="rId70" Type="http://schemas.openxmlformats.org/officeDocument/2006/relationships/slideLayout" Target="../slideLayouts/slideLayout21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49" Type="http://schemas.openxmlformats.org/officeDocument/2006/relationships/slideLayout" Target="../slideLayouts/slideLayout195.xml"/><Relationship Id="rId57" Type="http://schemas.openxmlformats.org/officeDocument/2006/relationships/slideLayout" Target="../slideLayouts/slideLayout203.xml"/><Relationship Id="rId10" Type="http://schemas.openxmlformats.org/officeDocument/2006/relationships/slideLayout" Target="../slideLayouts/slideLayout156.xml"/><Relationship Id="rId31" Type="http://schemas.openxmlformats.org/officeDocument/2006/relationships/slideLayout" Target="../slideLayouts/slideLayout177.xml"/><Relationship Id="rId44" Type="http://schemas.openxmlformats.org/officeDocument/2006/relationships/slideLayout" Target="../slideLayouts/slideLayout190.xml"/><Relationship Id="rId52" Type="http://schemas.openxmlformats.org/officeDocument/2006/relationships/slideLayout" Target="../slideLayouts/slideLayout198.xml"/><Relationship Id="rId60" Type="http://schemas.openxmlformats.org/officeDocument/2006/relationships/slideLayout" Target="../slideLayouts/slideLayout206.xml"/><Relationship Id="rId65" Type="http://schemas.openxmlformats.org/officeDocument/2006/relationships/slideLayout" Target="../slideLayouts/slideLayout211.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9" Type="http://schemas.openxmlformats.org/officeDocument/2006/relationships/slideLayout" Target="../slideLayouts/slideLayout185.xml"/><Relationship Id="rId34" Type="http://schemas.openxmlformats.org/officeDocument/2006/relationships/slideLayout" Target="../slideLayouts/slideLayout180.xml"/><Relationship Id="rId50" Type="http://schemas.openxmlformats.org/officeDocument/2006/relationships/slideLayout" Target="../slideLayouts/slideLayout196.xml"/><Relationship Id="rId55" Type="http://schemas.openxmlformats.org/officeDocument/2006/relationships/slideLayout" Target="../slideLayouts/slideLayout2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19" Type="http://schemas.openxmlformats.org/officeDocument/2006/relationships/theme" Target="../theme/theme8.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theme" Target="../theme/theme9.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image" Target="../media/image25.svg"/><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AA693A46-2921-54D5-25A8-B5FB9D396547}"/>
              </a:ext>
            </a:extLst>
          </p:cNvPr>
          <p:cNvPicPr>
            <a:picLocks noChangeAspect="1"/>
          </p:cNvPicPr>
          <p:nvPr userDrawn="1"/>
        </p:nvPicPr>
        <p:blipFill>
          <a:blip r:embed="rId31"/>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535359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7D48FBEF-8AE3-46D5-85A1-56BB87B49123}"/>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299297326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7D48FBEF-8AE3-46D5-85A1-56BB87B4912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288867139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7D48FBEF-8AE3-46D5-85A1-56BB87B49123}"/>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63302797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B9F8A2-41CB-CA3F-BB2D-EEDAA5AB3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FA112D-32EA-52B8-D2EC-FC7F0F943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8D97E-1F4D-B5FA-C127-EB4BBCDDFD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9D709-C6A1-4684-8C51-DE607E357847}" type="datetimeFigureOut">
              <a:rPr lang="en-US" smtClean="0"/>
              <a:t>4/21/2025</a:t>
            </a:fld>
            <a:endParaRPr lang="en-US"/>
          </a:p>
        </p:txBody>
      </p:sp>
      <p:sp>
        <p:nvSpPr>
          <p:cNvPr id="5" name="Footer Placeholder 4">
            <a:extLst>
              <a:ext uri="{FF2B5EF4-FFF2-40B4-BE49-F238E27FC236}">
                <a16:creationId xmlns:a16="http://schemas.microsoft.com/office/drawing/2014/main" id="{02EA1AA6-1D9D-0285-1521-9DCCCDE76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DD48AF-9293-19A5-652F-3123FCF4C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DD2D8-CAC9-4805-B219-F76E32930F23}" type="slidenum">
              <a:rPr lang="en-US" smtClean="0"/>
              <a:t>‹#›</a:t>
            </a:fld>
            <a:endParaRPr lang="en-US"/>
          </a:p>
        </p:txBody>
      </p:sp>
    </p:spTree>
    <p:extLst>
      <p:ext uri="{BB962C8B-B14F-4D97-AF65-F5344CB8AC3E}">
        <p14:creationId xmlns:p14="http://schemas.microsoft.com/office/powerpoint/2010/main" val="156508097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32" r:id="rId13"/>
    <p:sldLayoutId id="2147484033" r:id="rId14"/>
    <p:sldLayoutId id="2147484034" r:id="rId15"/>
    <p:sldLayoutId id="214748403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7D48FBEF-8AE3-46D5-85A1-56BB87B49123}"/>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1461265431"/>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1D3BAD-18ED-4D68-819E-CE5600E1637A}"/>
              </a:ext>
            </a:extLst>
          </p:cNvPr>
          <p:cNvSpPr/>
          <p:nvPr userDrawn="1"/>
        </p:nvSpPr>
        <p:spPr>
          <a:xfrm>
            <a:off x="8783859" y="6482321"/>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432730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 id="2147484059" r:id="rId23"/>
    <p:sldLayoutId id="2147484060" r:id="rId24"/>
    <p:sldLayoutId id="2147484061" r:id="rId25"/>
    <p:sldLayoutId id="2147484062" r:id="rId26"/>
    <p:sldLayoutId id="2147484063" r:id="rId27"/>
    <p:sldLayoutId id="2147484064" r:id="rId28"/>
    <p:sldLayoutId id="2147484065" r:id="rId29"/>
    <p:sldLayoutId id="2147484066" r:id="rId30"/>
    <p:sldLayoutId id="2147484067" r:id="rId31"/>
    <p:sldLayoutId id="2147484068" r:id="rId32"/>
    <p:sldLayoutId id="2147484069" r:id="rId33"/>
    <p:sldLayoutId id="2147484070" r:id="rId34"/>
    <p:sldLayoutId id="2147484071" r:id="rId35"/>
    <p:sldLayoutId id="2147484072" r:id="rId36"/>
    <p:sldLayoutId id="2147484073" r:id="rId37"/>
    <p:sldLayoutId id="2147484074" r:id="rId38"/>
    <p:sldLayoutId id="2147484075" r:id="rId39"/>
    <p:sldLayoutId id="2147484076" r:id="rId40"/>
    <p:sldLayoutId id="2147484077" r:id="rId41"/>
    <p:sldLayoutId id="2147484078" r:id="rId42"/>
    <p:sldLayoutId id="2147484079" r:id="rId43"/>
    <p:sldLayoutId id="2147484080" r:id="rId44"/>
    <p:sldLayoutId id="2147484081" r:id="rId45"/>
    <p:sldLayoutId id="2147484082" r:id="rId46"/>
    <p:sldLayoutId id="2147484083" r:id="rId47"/>
    <p:sldLayoutId id="2147484084" r:id="rId48"/>
    <p:sldLayoutId id="2147484085" r:id="rId49"/>
    <p:sldLayoutId id="2147484086" r:id="rId50"/>
    <p:sldLayoutId id="2147484087" r:id="rId51"/>
    <p:sldLayoutId id="2147484088" r:id="rId52"/>
    <p:sldLayoutId id="2147484089" r:id="rId53"/>
    <p:sldLayoutId id="2147484090" r:id="rId54"/>
    <p:sldLayoutId id="2147484091" r:id="rId55"/>
    <p:sldLayoutId id="2147484092" r:id="rId56"/>
    <p:sldLayoutId id="2147484093" r:id="rId57"/>
    <p:sldLayoutId id="2147484094" r:id="rId58"/>
    <p:sldLayoutId id="2147484095" r:id="rId59"/>
    <p:sldLayoutId id="2147484096" r:id="rId60"/>
    <p:sldLayoutId id="2147484097" r:id="rId61"/>
    <p:sldLayoutId id="2147484098" r:id="rId62"/>
    <p:sldLayoutId id="2147484099" r:id="rId63"/>
    <p:sldLayoutId id="2147484100" r:id="rId64"/>
    <p:sldLayoutId id="2147484101" r:id="rId65"/>
    <p:sldLayoutId id="2147484102" r:id="rId66"/>
    <p:sldLayoutId id="2147484103" r:id="rId67"/>
    <p:sldLayoutId id="2147484104" r:id="rId68"/>
    <p:sldLayoutId id="2147484105" r:id="rId69"/>
    <p:sldLayoutId id="2147484106" r:id="rId70"/>
    <p:sldLayoutId id="2147484107" r:id="rId7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68">
          <p15:clr>
            <a:srgbClr val="F26B43"/>
          </p15:clr>
        </p15:guide>
        <p15:guide id="4" pos="5112">
          <p15:clr>
            <a:srgbClr val="F26B43"/>
          </p15:clr>
        </p15:guide>
        <p15:guide id="6" orient="horz" pos="2880">
          <p15:clr>
            <a:srgbClr val="F26B43"/>
          </p15:clr>
        </p15:guide>
        <p15:guide id="7" orient="horz" pos="14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4/21/2025</a:t>
            </a:fld>
            <a:endParaRPr 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a:p>
        </p:txBody>
      </p:sp>
      <p:sp>
        <p:nvSpPr>
          <p:cNvPr id="7" name="TextBox 6">
            <a:extLst>
              <a:ext uri="{FF2B5EF4-FFF2-40B4-BE49-F238E27FC236}">
                <a16:creationId xmlns:a16="http://schemas.microsoft.com/office/drawing/2014/main" id="{6510EC9C-7AA6-034B-8A74-39E46AF9908C}"/>
              </a:ext>
            </a:extLst>
          </p:cNvPr>
          <p:cNvSpPr txBox="1"/>
          <p:nvPr userDrawn="1"/>
        </p:nvSpPr>
        <p:spPr>
          <a:xfrm>
            <a:off x="11750218" y="305271"/>
            <a:ext cx="462518" cy="246203"/>
          </a:xfrm>
          <a:prstGeom prst="rect">
            <a:avLst/>
          </a:prstGeom>
          <a:noFill/>
        </p:spPr>
        <p:txBody>
          <a:bodyPr wrap="square" lIns="91422" tIns="45711" rIns="91422" bIns="45711" rtlCol="0">
            <a:spAutoFit/>
          </a:bodyPr>
          <a:lstStyle/>
          <a:p>
            <a:pPr algn="ctr"/>
            <a:fld id="{260E2A6B-A809-4840-BF14-8648BC0BDF87}" type="slidenum">
              <a:rPr lang="id-ID" sz="1000" b="0" i="0" smtClean="0">
                <a:solidFill>
                  <a:schemeClr val="bg1"/>
                </a:solidFill>
                <a:latin typeface="Roboto" panose="02000000000000000000" pitchFamily="2" charset="0"/>
                <a:ea typeface="Roboto" panose="02000000000000000000" pitchFamily="2" charset="0"/>
                <a:cs typeface="Montserrat" charset="0"/>
              </a:rPr>
              <a:pPr algn="ctr"/>
              <a:t>‹#›</a:t>
            </a:fld>
            <a:r>
              <a:rPr lang="id-ID" sz="1000" b="1" i="0">
                <a:solidFill>
                  <a:schemeClr val="bg1"/>
                </a:solidFill>
                <a:latin typeface="Montserrat" charset="0"/>
                <a:ea typeface="Montserrat" charset="0"/>
                <a:cs typeface="Montserrat" charset="0"/>
              </a:rPr>
              <a:t>  </a:t>
            </a:r>
          </a:p>
        </p:txBody>
      </p:sp>
    </p:spTree>
    <p:extLst>
      <p:ext uri="{BB962C8B-B14F-4D97-AF65-F5344CB8AC3E}">
        <p14:creationId xmlns:p14="http://schemas.microsoft.com/office/powerpoint/2010/main" val="5609383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 id="2147484125" r:id="rId17"/>
    <p:sldLayoutId id="2147484126" r:id="rId18"/>
  </p:sldLayoutIdLst>
  <p:transition/>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defRPr/>
            </a:pPr>
            <a:r>
              <a:rPr lang="en-US" sz="700" kern="1200">
                <a:solidFill>
                  <a:srgbClr val="A2A4A3"/>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7D48FBEF-8AE3-46D5-85A1-56BB87B49123}"/>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1688488460"/>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 id="2147484145" r:id="rId18"/>
    <p:sldLayoutId id="2147484146" r:id="rId19"/>
    <p:sldLayoutId id="2147484147" r:id="rId20"/>
    <p:sldLayoutId id="2147484148" r:id="rId21"/>
    <p:sldLayoutId id="2147484149" r:id="rId22"/>
    <p:sldLayoutId id="2147484150" r:id="rId23"/>
    <p:sldLayoutId id="2147484151" r:id="rId24"/>
    <p:sldLayoutId id="2147484152" r:id="rId25"/>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27.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10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8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0.xml"/><Relationship Id="rId1" Type="http://schemas.openxmlformats.org/officeDocument/2006/relationships/slideLayout" Target="../slideLayouts/slideLayout108.xml"/><Relationship Id="rId5" Type="http://schemas.openxmlformats.org/officeDocument/2006/relationships/image" Target="../media/image104.png"/><Relationship Id="rId4" Type="http://schemas.openxmlformats.org/officeDocument/2006/relationships/image" Target="../media/image103.gif"/></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01.sv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100.png"/><Relationship Id="rId2" Type="http://schemas.openxmlformats.org/officeDocument/2006/relationships/image" Target="../media/image106.png"/><Relationship Id="rId1" Type="http://schemas.openxmlformats.org/officeDocument/2006/relationships/slideLayout" Target="../slideLayouts/slideLayout88.xml"/><Relationship Id="rId6" Type="http://schemas.openxmlformats.org/officeDocument/2006/relationships/image" Target="../media/image110.png"/><Relationship Id="rId11" Type="http://schemas.openxmlformats.org/officeDocument/2006/relationships/image" Target="../media/image80.svg"/><Relationship Id="rId5" Type="http://schemas.openxmlformats.org/officeDocument/2006/relationships/image" Target="../media/image109.svg"/><Relationship Id="rId10" Type="http://schemas.openxmlformats.org/officeDocument/2006/relationships/image" Target="../media/image79.png"/><Relationship Id="rId4" Type="http://schemas.openxmlformats.org/officeDocument/2006/relationships/image" Target="../media/image108.png"/><Relationship Id="rId9" Type="http://schemas.openxmlformats.org/officeDocument/2006/relationships/image" Target="../media/image113.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3" Type="http://schemas.openxmlformats.org/officeDocument/2006/relationships/image" Target="../media/image114.jpg"/><Relationship Id="rId7" Type="http://schemas.openxmlformats.org/officeDocument/2006/relationships/image" Target="../media/image118.svg"/><Relationship Id="rId12"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120.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116.svg"/><Relationship Id="rId15" Type="http://schemas.openxmlformats.org/officeDocument/2006/relationships/image" Target="../media/image126.sv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s>
</file>

<file path=ppt/slides/_rels/slide2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4.xml"/><Relationship Id="rId1" Type="http://schemas.openxmlformats.org/officeDocument/2006/relationships/slideLayout" Target="../slideLayouts/slideLayout121.xml"/><Relationship Id="rId5" Type="http://schemas.openxmlformats.org/officeDocument/2006/relationships/image" Target="../media/image58.jpeg"/><Relationship Id="rId4" Type="http://schemas.openxmlformats.org/officeDocument/2006/relationships/hyperlink" Target="mailto:mwhite@bakerdonelson.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bakerdonelson.com/" TargetMode="External"/><Relationship Id="rId2" Type="http://schemas.openxmlformats.org/officeDocument/2006/relationships/notesSlide" Target="../notesSlides/notesSlide15.xml"/><Relationship Id="rId1" Type="http://schemas.openxmlformats.org/officeDocument/2006/relationships/slideLayout" Target="../slideLayouts/slideLayout122.xml"/><Relationship Id="rId6" Type="http://schemas.openxmlformats.org/officeDocument/2006/relationships/hyperlink" Target="https://www.linkedin.com/company/baker-donelson/" TargetMode="External"/><Relationship Id="rId5" Type="http://schemas.openxmlformats.org/officeDocument/2006/relationships/hyperlink" Target="https://www.facebook.com/BakerDonelson/" TargetMode="External"/><Relationship Id="rId4" Type="http://schemas.openxmlformats.org/officeDocument/2006/relationships/hyperlink" Target="https://twitter.com/Baker_Donelso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1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64.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18.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1B4FC0-7900-4DD7-B595-7223C430ED30}"/>
              </a:ext>
            </a:extLst>
          </p:cNvPr>
          <p:cNvSpPr>
            <a:spLocks noGrp="1"/>
          </p:cNvSpPr>
          <p:nvPr>
            <p:ph type="body" sz="quarter" idx="10"/>
          </p:nvPr>
        </p:nvSpPr>
        <p:spPr>
          <a:xfrm>
            <a:off x="381000" y="568511"/>
            <a:ext cx="11430000" cy="1430074"/>
          </a:xfrm>
        </p:spPr>
        <p:txBody>
          <a:bodyPr/>
          <a:lstStyle/>
          <a:p>
            <a:r>
              <a:rPr lang="en-US" sz="3600" dirty="0">
                <a:latin typeface="Open Sans" panose="020B0606030504020204" pitchFamily="34" charset="0"/>
                <a:ea typeface="Open Sans" panose="020B0606030504020204" pitchFamily="34" charset="0"/>
                <a:cs typeface="Open Sans" panose="020B0606030504020204" pitchFamily="34" charset="0"/>
              </a:rPr>
              <a:t>Cybersecurity: Top Trends, Tactics, and Threats</a:t>
            </a:r>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600" i="1" dirty="0" err="1">
                <a:latin typeface="Open Sans" panose="020B0606030504020204" pitchFamily="34" charset="0"/>
                <a:ea typeface="Open Sans" panose="020B0606030504020204" pitchFamily="34" charset="0"/>
                <a:cs typeface="Open Sans" panose="020B0606030504020204" pitchFamily="34" charset="0"/>
              </a:rPr>
              <a:t>FMA</a:t>
            </a:r>
            <a:r>
              <a:rPr lang="en-US" sz="1600" i="1" dirty="0">
                <a:latin typeface="Open Sans" panose="020B0606030504020204" pitchFamily="34" charset="0"/>
                <a:ea typeface="Open Sans" panose="020B0606030504020204" pitchFamily="34" charset="0"/>
                <a:cs typeface="Open Sans" panose="020B0606030504020204" pitchFamily="34" charset="0"/>
              </a:rPr>
              <a:t> Securities Compliance Seminar</a:t>
            </a:r>
          </a:p>
        </p:txBody>
      </p:sp>
      <p:sp>
        <p:nvSpPr>
          <p:cNvPr id="3" name="Text Placeholder 2">
            <a:extLst>
              <a:ext uri="{FF2B5EF4-FFF2-40B4-BE49-F238E27FC236}">
                <a16:creationId xmlns:a16="http://schemas.microsoft.com/office/drawing/2014/main" id="{FD21C025-08F2-4F10-AC28-28A4FD22BC20}"/>
              </a:ext>
            </a:extLst>
          </p:cNvPr>
          <p:cNvSpPr>
            <a:spLocks noGrp="1"/>
          </p:cNvSpPr>
          <p:nvPr>
            <p:ph type="body" sz="quarter" idx="11"/>
          </p:nvPr>
        </p:nvSpPr>
        <p:spPr/>
        <p:txBody>
          <a:bodyPr/>
          <a:lstStyle/>
          <a:p>
            <a:r>
              <a:rPr lang="en-US" sz="1800" dirty="0">
                <a:latin typeface="Poppins" panose="00000500000000000000" pitchFamily="2" charset="0"/>
                <a:cs typeface="Poppins" panose="00000500000000000000" pitchFamily="2" charset="0"/>
              </a:rPr>
              <a:t>April 23, 2025</a:t>
            </a:r>
          </a:p>
          <a:p>
            <a:endParaRPr lang="en-US" dirty="0"/>
          </a:p>
        </p:txBody>
      </p:sp>
      <p:sp>
        <p:nvSpPr>
          <p:cNvPr id="8" name="Text Placeholder 3">
            <a:extLst>
              <a:ext uri="{FF2B5EF4-FFF2-40B4-BE49-F238E27FC236}">
                <a16:creationId xmlns:a16="http://schemas.microsoft.com/office/drawing/2014/main" id="{72DC604C-2FA4-4AC9-8260-F6C423B364BF}"/>
              </a:ext>
            </a:extLst>
          </p:cNvPr>
          <p:cNvSpPr txBox="1">
            <a:spLocks/>
          </p:cNvSpPr>
          <p:nvPr/>
        </p:nvSpPr>
        <p:spPr>
          <a:xfrm>
            <a:off x="3243166" y="4775002"/>
            <a:ext cx="5705669" cy="1828800"/>
          </a:xfrm>
          <a:prstGeom prst="rect">
            <a:avLst/>
          </a:prstGeom>
        </p:spPr>
        <p:txBody>
          <a:bodyPr/>
          <a:lstStyle>
            <a:lvl1pPr marL="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all"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Matt White</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AIGP</a:t>
            </a: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CIPP</a:t>
            </a: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/US, CIPP/E, </a:t>
            </a: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CIPT</a:t>
            </a: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CIPM</a:t>
            </a: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PCIP</a:t>
            </a:r>
            <a:endPar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SHAREHOLDER, BAKER DONELSON</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MEMPHIS, TN</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901.577.8182</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mwhite@bakerdonelson.com</a:t>
            </a:r>
          </a:p>
        </p:txBody>
      </p:sp>
      <p:pic>
        <p:nvPicPr>
          <p:cNvPr id="4" name="Picture 3">
            <a:extLst>
              <a:ext uri="{FF2B5EF4-FFF2-40B4-BE49-F238E27FC236}">
                <a16:creationId xmlns:a16="http://schemas.microsoft.com/office/drawing/2014/main" id="{A73D6B0E-A05C-A7CD-EB19-CB8192D815BB}"/>
              </a:ext>
            </a:extLst>
          </p:cNvPr>
          <p:cNvPicPr>
            <a:picLocks noChangeAspect="1"/>
          </p:cNvPicPr>
          <p:nvPr/>
        </p:nvPicPr>
        <p:blipFill>
          <a:blip r:embed="rId3"/>
          <a:stretch>
            <a:fillRect/>
          </a:stretch>
        </p:blipFill>
        <p:spPr>
          <a:xfrm>
            <a:off x="5410200" y="3308633"/>
            <a:ext cx="1371600" cy="1371600"/>
          </a:xfrm>
          <a:prstGeom prst="ellipse">
            <a:avLst/>
          </a:prstGeom>
        </p:spPr>
      </p:pic>
    </p:spTree>
    <p:extLst>
      <p:ext uri="{BB962C8B-B14F-4D97-AF65-F5344CB8AC3E}">
        <p14:creationId xmlns:p14="http://schemas.microsoft.com/office/powerpoint/2010/main" val="273309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7FEE3E7-A81A-431C-B227-86207E787584}"/>
              </a:ext>
            </a:extLst>
          </p:cNvPr>
          <p:cNvSpPr>
            <a:spLocks noGrp="1"/>
          </p:cNvSpPr>
          <p:nvPr>
            <p:ph type="body" sz="quarter" idx="12"/>
          </p:nvPr>
        </p:nvSpPr>
        <p:spPr/>
        <p:txBody>
          <a:bodyPr/>
          <a:lstStyle/>
          <a:p>
            <a:r>
              <a:rPr lang="en-US" dirty="0">
                <a:latin typeface="Poppins" panose="00000500000000000000" pitchFamily="2" charset="0"/>
                <a:cs typeface="Poppins" panose="00000500000000000000" pitchFamily="2" charset="0"/>
              </a:rPr>
              <a:t>IN THE NEWS</a:t>
            </a:r>
          </a:p>
        </p:txBody>
      </p:sp>
      <p:sp>
        <p:nvSpPr>
          <p:cNvPr id="9" name="Text Placeholder 8">
            <a:extLst>
              <a:ext uri="{FF2B5EF4-FFF2-40B4-BE49-F238E27FC236}">
                <a16:creationId xmlns:a16="http://schemas.microsoft.com/office/drawing/2014/main" id="{5DE6BB4C-48B7-4F61-B98A-3FCF46E83B4F}"/>
              </a:ext>
            </a:extLst>
          </p:cNvPr>
          <p:cNvSpPr>
            <a:spLocks noGrp="1"/>
          </p:cNvSpPr>
          <p:nvPr>
            <p:ph type="body" sz="quarter" idx="13"/>
          </p:nvPr>
        </p:nvSpPr>
        <p:spPr/>
        <p:txBody>
          <a:bodyPr/>
          <a:lstStyle/>
          <a:p>
            <a:r>
              <a:rPr lang="en-US" sz="1600" dirty="0">
                <a:latin typeface="Poppins" panose="00000500000000000000" pitchFamily="2" charset="0"/>
                <a:cs typeface="Poppins" panose="00000500000000000000" pitchFamily="2" charset="0"/>
              </a:rPr>
              <a:t>Key takeaways from recent, high-profile cyberattacks</a:t>
            </a:r>
          </a:p>
        </p:txBody>
      </p:sp>
    </p:spTree>
    <p:extLst>
      <p:ext uri="{BB962C8B-B14F-4D97-AF65-F5344CB8AC3E}">
        <p14:creationId xmlns:p14="http://schemas.microsoft.com/office/powerpoint/2010/main" val="2257749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6CAFC1-3FB6-9C1A-337A-3F19AD486B2E}"/>
              </a:ext>
            </a:extLst>
          </p:cNvPr>
          <p:cNvPicPr>
            <a:picLocks noChangeAspect="1"/>
          </p:cNvPicPr>
          <p:nvPr/>
        </p:nvPicPr>
        <p:blipFill>
          <a:blip r:embed="rId2"/>
          <a:stretch>
            <a:fillRect/>
          </a:stretch>
        </p:blipFill>
        <p:spPr>
          <a:xfrm>
            <a:off x="6412317" y="102275"/>
            <a:ext cx="4128482" cy="1094970"/>
          </a:xfrm>
          <a:prstGeom prst="rect">
            <a:avLst/>
          </a:prstGeom>
        </p:spPr>
      </p:pic>
      <p:pic>
        <p:nvPicPr>
          <p:cNvPr id="5" name="Picture 4">
            <a:extLst>
              <a:ext uri="{FF2B5EF4-FFF2-40B4-BE49-F238E27FC236}">
                <a16:creationId xmlns:a16="http://schemas.microsoft.com/office/drawing/2014/main" id="{71A7FE76-9DE3-5541-9BFB-6D5818AC3220}"/>
              </a:ext>
            </a:extLst>
          </p:cNvPr>
          <p:cNvPicPr>
            <a:picLocks noChangeAspect="1"/>
          </p:cNvPicPr>
          <p:nvPr/>
        </p:nvPicPr>
        <p:blipFill>
          <a:blip r:embed="rId3"/>
          <a:stretch>
            <a:fillRect/>
          </a:stretch>
        </p:blipFill>
        <p:spPr>
          <a:xfrm>
            <a:off x="1920442" y="2469808"/>
            <a:ext cx="6184343" cy="737428"/>
          </a:xfrm>
          <a:prstGeom prst="rect">
            <a:avLst/>
          </a:prstGeom>
        </p:spPr>
      </p:pic>
      <p:pic>
        <p:nvPicPr>
          <p:cNvPr id="6" name="Picture 5">
            <a:extLst>
              <a:ext uri="{FF2B5EF4-FFF2-40B4-BE49-F238E27FC236}">
                <a16:creationId xmlns:a16="http://schemas.microsoft.com/office/drawing/2014/main" id="{5D4F93F5-EEE2-1D26-FFB1-F7E94305D74B}"/>
              </a:ext>
            </a:extLst>
          </p:cNvPr>
          <p:cNvPicPr>
            <a:picLocks noChangeAspect="1"/>
          </p:cNvPicPr>
          <p:nvPr/>
        </p:nvPicPr>
        <p:blipFill>
          <a:blip r:embed="rId4"/>
          <a:stretch>
            <a:fillRect/>
          </a:stretch>
        </p:blipFill>
        <p:spPr>
          <a:xfrm>
            <a:off x="678558" y="1673767"/>
            <a:ext cx="4446917" cy="608937"/>
          </a:xfrm>
          <a:prstGeom prst="rect">
            <a:avLst/>
          </a:prstGeom>
        </p:spPr>
      </p:pic>
      <p:pic>
        <p:nvPicPr>
          <p:cNvPr id="7" name="Picture 6">
            <a:extLst>
              <a:ext uri="{FF2B5EF4-FFF2-40B4-BE49-F238E27FC236}">
                <a16:creationId xmlns:a16="http://schemas.microsoft.com/office/drawing/2014/main" id="{C8792D68-9832-7288-5C82-F386AC7FE9CA}"/>
              </a:ext>
            </a:extLst>
          </p:cNvPr>
          <p:cNvPicPr>
            <a:picLocks noChangeAspect="1"/>
          </p:cNvPicPr>
          <p:nvPr/>
        </p:nvPicPr>
        <p:blipFill>
          <a:blip r:embed="rId5"/>
          <a:stretch>
            <a:fillRect/>
          </a:stretch>
        </p:blipFill>
        <p:spPr>
          <a:xfrm>
            <a:off x="8926434" y="1366359"/>
            <a:ext cx="2938541" cy="1379885"/>
          </a:xfrm>
          <a:prstGeom prst="rect">
            <a:avLst/>
          </a:prstGeom>
        </p:spPr>
      </p:pic>
      <p:pic>
        <p:nvPicPr>
          <p:cNvPr id="8" name="Picture 7">
            <a:extLst>
              <a:ext uri="{FF2B5EF4-FFF2-40B4-BE49-F238E27FC236}">
                <a16:creationId xmlns:a16="http://schemas.microsoft.com/office/drawing/2014/main" id="{EF3FAD70-A0BF-FA59-9C19-7E089E0CD5A8}"/>
              </a:ext>
            </a:extLst>
          </p:cNvPr>
          <p:cNvPicPr>
            <a:picLocks noChangeAspect="1"/>
          </p:cNvPicPr>
          <p:nvPr/>
        </p:nvPicPr>
        <p:blipFill>
          <a:blip r:embed="rId6"/>
          <a:stretch>
            <a:fillRect/>
          </a:stretch>
        </p:blipFill>
        <p:spPr>
          <a:xfrm>
            <a:off x="8476558" y="2988139"/>
            <a:ext cx="3608930" cy="1508376"/>
          </a:xfrm>
          <a:prstGeom prst="rect">
            <a:avLst/>
          </a:prstGeom>
        </p:spPr>
      </p:pic>
      <p:pic>
        <p:nvPicPr>
          <p:cNvPr id="9" name="Picture 8">
            <a:extLst>
              <a:ext uri="{FF2B5EF4-FFF2-40B4-BE49-F238E27FC236}">
                <a16:creationId xmlns:a16="http://schemas.microsoft.com/office/drawing/2014/main" id="{115739C6-1442-3B83-F380-9B18E69949CA}"/>
              </a:ext>
            </a:extLst>
          </p:cNvPr>
          <p:cNvPicPr>
            <a:picLocks noChangeAspect="1"/>
          </p:cNvPicPr>
          <p:nvPr/>
        </p:nvPicPr>
        <p:blipFill>
          <a:blip r:embed="rId7"/>
          <a:stretch>
            <a:fillRect/>
          </a:stretch>
        </p:blipFill>
        <p:spPr>
          <a:xfrm>
            <a:off x="450175" y="4495127"/>
            <a:ext cx="4530716" cy="910612"/>
          </a:xfrm>
          <a:prstGeom prst="rect">
            <a:avLst/>
          </a:prstGeom>
        </p:spPr>
      </p:pic>
      <p:pic>
        <p:nvPicPr>
          <p:cNvPr id="10" name="Picture 9">
            <a:extLst>
              <a:ext uri="{FF2B5EF4-FFF2-40B4-BE49-F238E27FC236}">
                <a16:creationId xmlns:a16="http://schemas.microsoft.com/office/drawing/2014/main" id="{4B25C79D-9C9E-4FD6-2FB6-5966AB97866A}"/>
              </a:ext>
            </a:extLst>
          </p:cNvPr>
          <p:cNvPicPr>
            <a:picLocks noChangeAspect="1"/>
          </p:cNvPicPr>
          <p:nvPr/>
        </p:nvPicPr>
        <p:blipFill>
          <a:blip r:embed="rId8"/>
          <a:stretch>
            <a:fillRect/>
          </a:stretch>
        </p:blipFill>
        <p:spPr>
          <a:xfrm>
            <a:off x="4359081" y="3473594"/>
            <a:ext cx="4011164" cy="927372"/>
          </a:xfrm>
          <a:prstGeom prst="rect">
            <a:avLst/>
          </a:prstGeom>
        </p:spPr>
      </p:pic>
      <p:pic>
        <p:nvPicPr>
          <p:cNvPr id="11" name="Picture 10">
            <a:extLst>
              <a:ext uri="{FF2B5EF4-FFF2-40B4-BE49-F238E27FC236}">
                <a16:creationId xmlns:a16="http://schemas.microsoft.com/office/drawing/2014/main" id="{44E6947E-A110-F6DF-2B50-2598D4DAB6EF}"/>
              </a:ext>
            </a:extLst>
          </p:cNvPr>
          <p:cNvPicPr>
            <a:picLocks noChangeAspect="1"/>
          </p:cNvPicPr>
          <p:nvPr/>
        </p:nvPicPr>
        <p:blipFill>
          <a:blip r:embed="rId9"/>
          <a:stretch>
            <a:fillRect/>
          </a:stretch>
        </p:blipFill>
        <p:spPr>
          <a:xfrm>
            <a:off x="5135958" y="4667324"/>
            <a:ext cx="6570396" cy="720732"/>
          </a:xfrm>
          <a:prstGeom prst="rect">
            <a:avLst/>
          </a:prstGeom>
        </p:spPr>
      </p:pic>
      <p:pic>
        <p:nvPicPr>
          <p:cNvPr id="12" name="Picture 11">
            <a:extLst>
              <a:ext uri="{FF2B5EF4-FFF2-40B4-BE49-F238E27FC236}">
                <a16:creationId xmlns:a16="http://schemas.microsoft.com/office/drawing/2014/main" id="{07B37881-D407-FAEF-5AF6-4226836B3ADE}"/>
              </a:ext>
            </a:extLst>
          </p:cNvPr>
          <p:cNvPicPr>
            <a:picLocks noChangeAspect="1"/>
          </p:cNvPicPr>
          <p:nvPr/>
        </p:nvPicPr>
        <p:blipFill>
          <a:blip r:embed="rId10"/>
          <a:stretch>
            <a:fillRect/>
          </a:stretch>
        </p:blipFill>
        <p:spPr>
          <a:xfrm>
            <a:off x="3689164" y="5565264"/>
            <a:ext cx="5078649" cy="913486"/>
          </a:xfrm>
          <a:prstGeom prst="rect">
            <a:avLst/>
          </a:prstGeom>
        </p:spPr>
      </p:pic>
      <p:pic>
        <p:nvPicPr>
          <p:cNvPr id="13" name="Picture 12">
            <a:extLst>
              <a:ext uri="{FF2B5EF4-FFF2-40B4-BE49-F238E27FC236}">
                <a16:creationId xmlns:a16="http://schemas.microsoft.com/office/drawing/2014/main" id="{C62C54B5-3999-6BC7-DE22-D53DE510C6DF}"/>
              </a:ext>
            </a:extLst>
          </p:cNvPr>
          <p:cNvPicPr>
            <a:picLocks noChangeAspect="1"/>
          </p:cNvPicPr>
          <p:nvPr/>
        </p:nvPicPr>
        <p:blipFill>
          <a:blip r:embed="rId11"/>
          <a:stretch>
            <a:fillRect/>
          </a:stretch>
        </p:blipFill>
        <p:spPr>
          <a:xfrm>
            <a:off x="215179" y="3384453"/>
            <a:ext cx="3952011" cy="529319"/>
          </a:xfrm>
          <a:prstGeom prst="rect">
            <a:avLst/>
          </a:prstGeom>
        </p:spPr>
      </p:pic>
      <p:pic>
        <p:nvPicPr>
          <p:cNvPr id="14" name="Picture 13">
            <a:extLst>
              <a:ext uri="{FF2B5EF4-FFF2-40B4-BE49-F238E27FC236}">
                <a16:creationId xmlns:a16="http://schemas.microsoft.com/office/drawing/2014/main" id="{4F7EB6E5-B2B1-AF27-3E75-4DA7A14004FA}"/>
              </a:ext>
            </a:extLst>
          </p:cNvPr>
          <p:cNvPicPr>
            <a:picLocks noChangeAspect="1"/>
          </p:cNvPicPr>
          <p:nvPr/>
        </p:nvPicPr>
        <p:blipFill>
          <a:blip r:embed="rId12"/>
          <a:stretch>
            <a:fillRect/>
          </a:stretch>
        </p:blipFill>
        <p:spPr>
          <a:xfrm>
            <a:off x="5347763" y="1724672"/>
            <a:ext cx="3356383" cy="478778"/>
          </a:xfrm>
          <a:prstGeom prst="rect">
            <a:avLst/>
          </a:prstGeom>
        </p:spPr>
      </p:pic>
      <p:sp>
        <p:nvSpPr>
          <p:cNvPr id="15" name="Text Placeholder 1">
            <a:extLst>
              <a:ext uri="{FF2B5EF4-FFF2-40B4-BE49-F238E27FC236}">
                <a16:creationId xmlns:a16="http://schemas.microsoft.com/office/drawing/2014/main" id="{8776C3E8-6E88-3232-41A5-8467B6BE8E79}"/>
              </a:ext>
            </a:extLst>
          </p:cNvPr>
          <p:cNvSpPr txBox="1">
            <a:spLocks/>
          </p:cNvSpPr>
          <p:nvPr/>
        </p:nvSpPr>
        <p:spPr>
          <a:xfrm>
            <a:off x="390331" y="376361"/>
            <a:ext cx="4957432" cy="502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srgbClr val="FFFFFF"/>
                </a:solidFill>
                <a:effectLst/>
                <a:uLnTx/>
                <a:uFillTx/>
                <a:latin typeface="Open Sans"/>
                <a:ea typeface="+mn-ea"/>
                <a:cs typeface="+mn-cs"/>
              </a:rPr>
              <a:t>HEADLINES AND RECENT ATTACKS</a:t>
            </a:r>
          </a:p>
        </p:txBody>
      </p:sp>
    </p:spTree>
    <p:extLst>
      <p:ext uri="{BB962C8B-B14F-4D97-AF65-F5344CB8AC3E}">
        <p14:creationId xmlns:p14="http://schemas.microsoft.com/office/powerpoint/2010/main" val="109096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3C19A-7D1B-196D-1A73-91FC61FEECB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26E365D-9A9E-2AF9-C7B0-E4702F6A31B8}"/>
              </a:ext>
            </a:extLst>
          </p:cNvPr>
          <p:cNvSpPr>
            <a:spLocks noGrp="1"/>
          </p:cNvSpPr>
          <p:nvPr>
            <p:ph type="body" sz="quarter" idx="18"/>
          </p:nvPr>
        </p:nvSpPr>
        <p:spPr>
          <a:xfrm>
            <a:off x="6096000" y="1382234"/>
            <a:ext cx="5724331" cy="4756630"/>
          </a:xfrm>
        </p:spPr>
        <p:txBody>
          <a:bodyPr/>
          <a:lstStyle/>
          <a:p>
            <a:pPr>
              <a:spcBef>
                <a:spcPts val="0"/>
              </a:spcBef>
            </a:pPr>
            <a:r>
              <a:rPr lang="en-US" dirty="0">
                <a:solidFill>
                  <a:srgbClr val="002060"/>
                </a:solidFill>
              </a:rPr>
              <a:t>In February, the </a:t>
            </a:r>
            <a:r>
              <a:rPr lang="en-US" dirty="0">
                <a:solidFill>
                  <a:srgbClr val="FF0000"/>
                </a:solidFill>
              </a:rPr>
              <a:t>OCC disclosed that an unauthorized user accessed “a number” of OCC user accounts</a:t>
            </a:r>
            <a:r>
              <a:rPr lang="en-US" dirty="0">
                <a:solidFill>
                  <a:srgbClr val="002060"/>
                </a:solidFill>
              </a:rPr>
              <a:t>, including emails and attachments.  </a:t>
            </a:r>
          </a:p>
          <a:p>
            <a:pPr>
              <a:spcBef>
                <a:spcPts val="0"/>
              </a:spcBef>
            </a:pPr>
            <a:endParaRPr lang="en-US" dirty="0">
              <a:solidFill>
                <a:srgbClr val="002060"/>
              </a:solidFill>
            </a:endParaRPr>
          </a:p>
          <a:p>
            <a:pPr>
              <a:spcBef>
                <a:spcPts val="0"/>
              </a:spcBef>
            </a:pPr>
            <a:r>
              <a:rPr lang="en-US" dirty="0">
                <a:solidFill>
                  <a:srgbClr val="002060"/>
                </a:solidFill>
              </a:rPr>
              <a:t>Over 100 email accounts were compromised  and included </a:t>
            </a:r>
            <a:r>
              <a:rPr lang="en-US" dirty="0">
                <a:solidFill>
                  <a:srgbClr val="FF0000"/>
                </a:solidFill>
              </a:rPr>
              <a:t>“highly sensitive information”</a:t>
            </a:r>
            <a:r>
              <a:rPr lang="en-US" dirty="0">
                <a:solidFill>
                  <a:srgbClr val="002060"/>
                </a:solidFill>
              </a:rPr>
              <a:t> relating to the financial condition of regulated institutions.</a:t>
            </a:r>
          </a:p>
          <a:p>
            <a:pPr>
              <a:spcBef>
                <a:spcPts val="0"/>
              </a:spcBef>
            </a:pPr>
            <a:endParaRPr lang="en-US" dirty="0">
              <a:solidFill>
                <a:srgbClr val="002060"/>
              </a:solidFill>
            </a:endParaRPr>
          </a:p>
          <a:p>
            <a:pPr>
              <a:spcBef>
                <a:spcPts val="0"/>
              </a:spcBef>
            </a:pPr>
            <a:r>
              <a:rPr lang="en-US" dirty="0">
                <a:solidFill>
                  <a:srgbClr val="002060"/>
                </a:solidFill>
              </a:rPr>
              <a:t>OCC recently stated that it plans to contact financial institutions and advise if their data was exposed.</a:t>
            </a:r>
          </a:p>
          <a:p>
            <a:pPr>
              <a:spcBef>
                <a:spcPts val="0"/>
              </a:spcBef>
            </a:pPr>
            <a:endParaRPr lang="en-US" dirty="0">
              <a:solidFill>
                <a:srgbClr val="002060"/>
              </a:solidFill>
            </a:endParaRPr>
          </a:p>
          <a:p>
            <a:pPr>
              <a:spcBef>
                <a:spcPts val="0"/>
              </a:spcBef>
            </a:pPr>
            <a:r>
              <a:rPr lang="en-US" dirty="0">
                <a:solidFill>
                  <a:srgbClr val="002060"/>
                </a:solidFill>
              </a:rPr>
              <a:t>Several large banks have </a:t>
            </a:r>
            <a:r>
              <a:rPr lang="en-US" dirty="0">
                <a:solidFill>
                  <a:srgbClr val="FF0000"/>
                </a:solidFill>
              </a:rPr>
              <a:t>paused electronic information sharing</a:t>
            </a:r>
            <a:r>
              <a:rPr lang="en-US" dirty="0">
                <a:solidFill>
                  <a:srgbClr val="002060"/>
                </a:solidFill>
              </a:rPr>
              <a:t> with the OCC. </a:t>
            </a:r>
          </a:p>
          <a:p>
            <a:pPr>
              <a:spcBef>
                <a:spcPts val="0"/>
              </a:spcBef>
            </a:pPr>
            <a:endParaRPr lang="en-US" dirty="0">
              <a:solidFill>
                <a:srgbClr val="002060"/>
              </a:solidFill>
            </a:endParaRPr>
          </a:p>
        </p:txBody>
      </p:sp>
      <p:sp>
        <p:nvSpPr>
          <p:cNvPr id="4" name="Text Placeholder 3">
            <a:extLst>
              <a:ext uri="{FF2B5EF4-FFF2-40B4-BE49-F238E27FC236}">
                <a16:creationId xmlns:a16="http://schemas.microsoft.com/office/drawing/2014/main" id="{EE6F402D-E113-ABBD-43D7-FFEC6B464C21}"/>
              </a:ext>
            </a:extLst>
          </p:cNvPr>
          <p:cNvSpPr>
            <a:spLocks noGrp="1"/>
          </p:cNvSpPr>
          <p:nvPr>
            <p:ph type="body" sz="quarter" idx="15"/>
          </p:nvPr>
        </p:nvSpPr>
        <p:spPr>
          <a:xfrm>
            <a:off x="381000" y="376361"/>
            <a:ext cx="11430000" cy="502920"/>
          </a:xfrm>
        </p:spPr>
        <p:txBody>
          <a:bodyPr/>
          <a:lstStyle/>
          <a:p>
            <a:r>
              <a:rPr lang="en-US" b="1" dirty="0">
                <a:solidFill>
                  <a:srgbClr val="002060"/>
                </a:solidFill>
              </a:rPr>
              <a:t>OFFICE OF THE COMPTROLLER OF THE CURRENCY</a:t>
            </a:r>
          </a:p>
        </p:txBody>
      </p:sp>
      <p:pic>
        <p:nvPicPr>
          <p:cNvPr id="2" name="Picture 1">
            <a:extLst>
              <a:ext uri="{FF2B5EF4-FFF2-40B4-BE49-F238E27FC236}">
                <a16:creationId xmlns:a16="http://schemas.microsoft.com/office/drawing/2014/main" id="{15EC6A95-C838-435E-62C4-EF2BCD2464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2789" y="2095500"/>
            <a:ext cx="3731809" cy="2667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0819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F422CB-DD7E-EEBA-70D5-4F12DD743CC5}"/>
              </a:ext>
            </a:extLst>
          </p:cNvPr>
          <p:cNvSpPr>
            <a:spLocks noGrp="1"/>
          </p:cNvSpPr>
          <p:nvPr>
            <p:ph type="body" sz="quarter" idx="18"/>
          </p:nvPr>
        </p:nvSpPr>
        <p:spPr>
          <a:xfrm>
            <a:off x="6096000" y="1382234"/>
            <a:ext cx="5724331" cy="4756630"/>
          </a:xfrm>
        </p:spPr>
        <p:txBody>
          <a:bodyPr/>
          <a:lstStyle/>
          <a:p>
            <a:pPr>
              <a:spcBef>
                <a:spcPts val="0"/>
              </a:spcBef>
            </a:pPr>
            <a:endParaRPr lang="en-US" dirty="0">
              <a:solidFill>
                <a:srgbClr val="002060"/>
              </a:solidFill>
            </a:endParaRPr>
          </a:p>
          <a:p>
            <a:pPr>
              <a:spcBef>
                <a:spcPts val="0"/>
              </a:spcBef>
            </a:pPr>
            <a:r>
              <a:rPr lang="en-US" dirty="0">
                <a:solidFill>
                  <a:srgbClr val="002060"/>
                </a:solidFill>
              </a:rPr>
              <a:t>In February 2025, TD Bank disclosed a breach upon discovering that </a:t>
            </a:r>
            <a:r>
              <a:rPr lang="en-US" dirty="0">
                <a:solidFill>
                  <a:srgbClr val="FF0000"/>
                </a:solidFill>
              </a:rPr>
              <a:t>a former employee improperly accessed and shared </a:t>
            </a:r>
            <a:r>
              <a:rPr lang="en-US" dirty="0">
                <a:solidFill>
                  <a:srgbClr val="002060"/>
                </a:solidFill>
              </a:rPr>
              <a:t>sensitive customer information. </a:t>
            </a:r>
          </a:p>
          <a:p>
            <a:pPr>
              <a:spcBef>
                <a:spcPts val="0"/>
              </a:spcBef>
            </a:pPr>
            <a:endParaRPr lang="en-US" dirty="0">
              <a:solidFill>
                <a:srgbClr val="002060"/>
              </a:solidFill>
            </a:endParaRPr>
          </a:p>
          <a:p>
            <a:pPr>
              <a:spcBef>
                <a:spcPts val="0"/>
              </a:spcBef>
            </a:pPr>
            <a:r>
              <a:rPr lang="en-US" dirty="0">
                <a:solidFill>
                  <a:srgbClr val="002060"/>
                </a:solidFill>
              </a:rPr>
              <a:t>Activity purportedly occurred between August-December 2024.</a:t>
            </a:r>
          </a:p>
          <a:p>
            <a:pPr>
              <a:spcBef>
                <a:spcPts val="0"/>
              </a:spcBef>
            </a:pPr>
            <a:endParaRPr lang="en-US" dirty="0">
              <a:solidFill>
                <a:srgbClr val="002060"/>
              </a:solidFill>
            </a:endParaRPr>
          </a:p>
          <a:p>
            <a:pPr>
              <a:spcBef>
                <a:spcPts val="0"/>
              </a:spcBef>
            </a:pPr>
            <a:r>
              <a:rPr lang="en-US" dirty="0">
                <a:solidFill>
                  <a:srgbClr val="002060"/>
                </a:solidFill>
              </a:rPr>
              <a:t>Impacted customers </a:t>
            </a:r>
            <a:r>
              <a:rPr lang="en-US" dirty="0">
                <a:solidFill>
                  <a:srgbClr val="FF0000"/>
                </a:solidFill>
              </a:rPr>
              <a:t>experienced fraudulent activity </a:t>
            </a:r>
            <a:r>
              <a:rPr lang="en-US" dirty="0">
                <a:solidFill>
                  <a:srgbClr val="002060"/>
                </a:solidFill>
              </a:rPr>
              <a:t>on their financial accounts.</a:t>
            </a:r>
          </a:p>
          <a:p>
            <a:pPr>
              <a:spcBef>
                <a:spcPts val="0"/>
              </a:spcBef>
            </a:pPr>
            <a:endParaRPr lang="en-US" dirty="0">
              <a:solidFill>
                <a:srgbClr val="002060"/>
              </a:solidFill>
            </a:endParaRPr>
          </a:p>
          <a:p>
            <a:pPr>
              <a:spcBef>
                <a:spcPts val="0"/>
              </a:spcBef>
            </a:pPr>
            <a:r>
              <a:rPr lang="en-US" dirty="0">
                <a:solidFill>
                  <a:srgbClr val="002060"/>
                </a:solidFill>
              </a:rPr>
              <a:t>At least once </a:t>
            </a:r>
            <a:r>
              <a:rPr lang="en-US" dirty="0">
                <a:solidFill>
                  <a:srgbClr val="FF0000"/>
                </a:solidFill>
              </a:rPr>
              <a:t>class action lawsuit </a:t>
            </a:r>
            <a:r>
              <a:rPr lang="en-US" dirty="0">
                <a:solidFill>
                  <a:srgbClr val="002060"/>
                </a:solidFill>
              </a:rPr>
              <a:t>has been filed as a result of the incident.</a:t>
            </a:r>
          </a:p>
          <a:p>
            <a:pPr>
              <a:spcBef>
                <a:spcPts val="0"/>
              </a:spcBef>
            </a:pPr>
            <a:endParaRPr lang="en-US" dirty="0">
              <a:solidFill>
                <a:srgbClr val="002060"/>
              </a:solidFill>
            </a:endParaRPr>
          </a:p>
        </p:txBody>
      </p:sp>
      <p:sp>
        <p:nvSpPr>
          <p:cNvPr id="4" name="Text Placeholder 3">
            <a:extLst>
              <a:ext uri="{FF2B5EF4-FFF2-40B4-BE49-F238E27FC236}">
                <a16:creationId xmlns:a16="http://schemas.microsoft.com/office/drawing/2014/main" id="{A4377528-2AD5-D926-E8E0-214B4AD1514F}"/>
              </a:ext>
            </a:extLst>
          </p:cNvPr>
          <p:cNvSpPr>
            <a:spLocks noGrp="1"/>
          </p:cNvSpPr>
          <p:nvPr>
            <p:ph type="body" sz="quarter" idx="15"/>
          </p:nvPr>
        </p:nvSpPr>
        <p:spPr>
          <a:xfrm>
            <a:off x="381000" y="376361"/>
            <a:ext cx="11430000" cy="502920"/>
          </a:xfrm>
        </p:spPr>
        <p:txBody>
          <a:bodyPr/>
          <a:lstStyle/>
          <a:p>
            <a:r>
              <a:rPr lang="en-US" b="1" dirty="0">
                <a:solidFill>
                  <a:srgbClr val="002060"/>
                </a:solidFill>
              </a:rPr>
              <a:t>TD BANK</a:t>
            </a:r>
          </a:p>
        </p:txBody>
      </p:sp>
      <p:pic>
        <p:nvPicPr>
          <p:cNvPr id="2" name="Picture 1">
            <a:extLst>
              <a:ext uri="{FF2B5EF4-FFF2-40B4-BE49-F238E27FC236}">
                <a16:creationId xmlns:a16="http://schemas.microsoft.com/office/drawing/2014/main" id="{520A479F-95FF-4D39-7D24-BAD260B6C3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7444" y="2095500"/>
            <a:ext cx="4762499" cy="2667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9160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288F51-667B-E0F9-8D6A-A9728971B4EE}"/>
              </a:ext>
            </a:extLst>
          </p:cNvPr>
          <p:cNvSpPr>
            <a:spLocks noGrp="1"/>
          </p:cNvSpPr>
          <p:nvPr>
            <p:ph sz="quarter" idx="18"/>
          </p:nvPr>
        </p:nvSpPr>
        <p:spPr>
          <a:xfrm>
            <a:off x="5637006" y="1600200"/>
            <a:ext cx="6173993" cy="4538663"/>
          </a:xfrm>
        </p:spPr>
        <p:txBody>
          <a:bodyPr/>
          <a:lstStyle/>
          <a:p>
            <a:pPr>
              <a:lnSpc>
                <a:spcPct val="100000"/>
              </a:lnSpc>
              <a:spcBef>
                <a:spcPts val="300"/>
              </a:spcBef>
            </a:pPr>
            <a:r>
              <a:rPr lang="en-US" dirty="0"/>
              <a:t>National Public Data (NPD) reported in August 2024 that </a:t>
            </a:r>
            <a:r>
              <a:rPr lang="en-US" dirty="0">
                <a:solidFill>
                  <a:schemeClr val="accent1"/>
                </a:solidFill>
              </a:rPr>
              <a:t>a threat actor compromised its network in December 2023 and leaked certain data </a:t>
            </a:r>
            <a:r>
              <a:rPr lang="en-US" dirty="0"/>
              <a:t>beginning in April 2024. </a:t>
            </a:r>
          </a:p>
          <a:p>
            <a:pPr>
              <a:lnSpc>
                <a:spcPct val="100000"/>
              </a:lnSpc>
              <a:spcBef>
                <a:spcPts val="300"/>
              </a:spcBef>
            </a:pPr>
            <a:r>
              <a:rPr lang="en-US" dirty="0"/>
              <a:t>NPD provides background checks which includes information from legitimate sources and data scraped from websites. </a:t>
            </a:r>
          </a:p>
          <a:p>
            <a:pPr>
              <a:lnSpc>
                <a:spcPct val="100000"/>
              </a:lnSpc>
              <a:spcBef>
                <a:spcPts val="300"/>
              </a:spcBef>
            </a:pPr>
            <a:r>
              <a:rPr lang="en-US" dirty="0"/>
              <a:t>NPD’s official </a:t>
            </a:r>
            <a:r>
              <a:rPr lang="en-US" dirty="0">
                <a:solidFill>
                  <a:schemeClr val="accent1"/>
                </a:solidFill>
              </a:rPr>
              <a:t>notice filed with the Maine Attorney General stated that 1.3 million records </a:t>
            </a:r>
            <a:r>
              <a:rPr lang="en-US" dirty="0"/>
              <a:t>may have been compromised.  </a:t>
            </a:r>
          </a:p>
          <a:p>
            <a:pPr>
              <a:lnSpc>
                <a:spcPct val="100000"/>
              </a:lnSpc>
              <a:spcBef>
                <a:spcPts val="300"/>
              </a:spcBef>
            </a:pPr>
            <a:r>
              <a:rPr lang="en-US" dirty="0"/>
              <a:t>However, a </a:t>
            </a:r>
            <a:r>
              <a:rPr lang="en-US" dirty="0">
                <a:solidFill>
                  <a:schemeClr val="accent1"/>
                </a:solidFill>
              </a:rPr>
              <a:t>class action lawsuit alleges that more than 2.9 billion personal records </a:t>
            </a:r>
            <a:r>
              <a:rPr lang="en-US" dirty="0"/>
              <a:t>may have been exposed. </a:t>
            </a:r>
          </a:p>
        </p:txBody>
      </p:sp>
      <p:sp>
        <p:nvSpPr>
          <p:cNvPr id="3" name="Text Placeholder 2">
            <a:extLst>
              <a:ext uri="{FF2B5EF4-FFF2-40B4-BE49-F238E27FC236}">
                <a16:creationId xmlns:a16="http://schemas.microsoft.com/office/drawing/2014/main" id="{DA61570E-0760-E205-ABE4-F7766EA11E83}"/>
              </a:ext>
            </a:extLst>
          </p:cNvPr>
          <p:cNvSpPr>
            <a:spLocks noGrp="1"/>
          </p:cNvSpPr>
          <p:nvPr>
            <p:ph type="body" sz="quarter" idx="15"/>
          </p:nvPr>
        </p:nvSpPr>
        <p:spPr/>
        <p:txBody>
          <a:bodyPr/>
          <a:lstStyle/>
          <a:p>
            <a:r>
              <a:rPr lang="en-US" b="1" dirty="0"/>
              <a:t>NATIONAL PUBLIC DATA</a:t>
            </a:r>
          </a:p>
        </p:txBody>
      </p:sp>
      <p:sp>
        <p:nvSpPr>
          <p:cNvPr id="4" name="Text Placeholder 3">
            <a:extLst>
              <a:ext uri="{FF2B5EF4-FFF2-40B4-BE49-F238E27FC236}">
                <a16:creationId xmlns:a16="http://schemas.microsoft.com/office/drawing/2014/main" id="{25E26AF1-ED14-186C-6110-6186015F8B81}"/>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BD8A0CC2-39F0-FE70-2AD7-9F52FFF68128}"/>
              </a:ext>
            </a:extLst>
          </p:cNvPr>
          <p:cNvPicPr>
            <a:picLocks noChangeAspect="1"/>
          </p:cNvPicPr>
          <p:nvPr/>
        </p:nvPicPr>
        <p:blipFill>
          <a:blip r:embed="rId2"/>
          <a:srcRect/>
          <a:stretch/>
        </p:blipFill>
        <p:spPr>
          <a:xfrm>
            <a:off x="390331" y="2755286"/>
            <a:ext cx="5015137" cy="1347428"/>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18912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F422CB-DD7E-EEBA-70D5-4F12DD743CC5}"/>
              </a:ext>
            </a:extLst>
          </p:cNvPr>
          <p:cNvSpPr>
            <a:spLocks noGrp="1"/>
          </p:cNvSpPr>
          <p:nvPr>
            <p:ph type="body" sz="quarter" idx="18"/>
          </p:nvPr>
        </p:nvSpPr>
        <p:spPr/>
        <p:txBody>
          <a:bodyPr/>
          <a:lstStyle/>
          <a:p>
            <a:pPr>
              <a:buClr>
                <a:srgbClr val="214B66"/>
              </a:buClr>
            </a:pPr>
            <a:r>
              <a:rPr lang="en-US" dirty="0">
                <a:solidFill>
                  <a:srgbClr val="002060"/>
                </a:solidFill>
              </a:rPr>
              <a:t>Pharmaceutical giant reported in May 2024 that it experienced a cyberattack resulting in </a:t>
            </a:r>
            <a:r>
              <a:rPr lang="en-US" dirty="0">
                <a:solidFill>
                  <a:srgbClr val="FF0000"/>
                </a:solidFill>
              </a:rPr>
              <a:t>“personal and highly sensitive information” being stolen</a:t>
            </a:r>
            <a:r>
              <a:rPr lang="en-US" dirty="0">
                <a:solidFill>
                  <a:srgbClr val="002060"/>
                </a:solidFill>
              </a:rPr>
              <a:t>.  </a:t>
            </a:r>
          </a:p>
          <a:p>
            <a:pPr>
              <a:buClr>
                <a:srgbClr val="214B66"/>
              </a:buClr>
            </a:pPr>
            <a:r>
              <a:rPr lang="en-US" dirty="0">
                <a:solidFill>
                  <a:srgbClr val="002060"/>
                </a:solidFill>
              </a:rPr>
              <a:t>Organization has provided few details about the incident which resulted in </a:t>
            </a:r>
            <a:r>
              <a:rPr lang="en-US" dirty="0">
                <a:solidFill>
                  <a:srgbClr val="FF0000"/>
                </a:solidFill>
              </a:rPr>
              <a:t>over 1.4 million individuals being notified</a:t>
            </a:r>
            <a:r>
              <a:rPr lang="en-US" dirty="0">
                <a:solidFill>
                  <a:srgbClr val="002060"/>
                </a:solidFill>
              </a:rPr>
              <a:t>.  </a:t>
            </a:r>
          </a:p>
          <a:p>
            <a:pPr>
              <a:buClr>
                <a:srgbClr val="214B66"/>
              </a:buClr>
            </a:pPr>
            <a:r>
              <a:rPr lang="en-US" dirty="0">
                <a:solidFill>
                  <a:srgbClr val="002060"/>
                </a:solidFill>
              </a:rPr>
              <a:t>Reported that initial ransom demand was $150 million. </a:t>
            </a:r>
          </a:p>
          <a:p>
            <a:pPr>
              <a:buClr>
                <a:srgbClr val="214B66"/>
              </a:buClr>
            </a:pPr>
            <a:r>
              <a:rPr lang="en-US" dirty="0" err="1">
                <a:solidFill>
                  <a:srgbClr val="002060"/>
                </a:solidFill>
              </a:rPr>
              <a:t>Cencora</a:t>
            </a:r>
            <a:r>
              <a:rPr lang="en-US" dirty="0">
                <a:solidFill>
                  <a:srgbClr val="002060"/>
                </a:solidFill>
              </a:rPr>
              <a:t> </a:t>
            </a:r>
            <a:r>
              <a:rPr lang="en-US" dirty="0">
                <a:solidFill>
                  <a:srgbClr val="FF0000"/>
                </a:solidFill>
              </a:rPr>
              <a:t>reportedly paid a $75 million ransom </a:t>
            </a:r>
            <a:r>
              <a:rPr lang="en-US" dirty="0">
                <a:solidFill>
                  <a:srgbClr val="002060"/>
                </a:solidFill>
              </a:rPr>
              <a:t>in three Bitcoin installments.  </a:t>
            </a:r>
          </a:p>
          <a:p>
            <a:pPr>
              <a:buClr>
                <a:srgbClr val="214B66"/>
              </a:buClr>
            </a:pPr>
            <a:r>
              <a:rPr lang="en-US" dirty="0">
                <a:solidFill>
                  <a:srgbClr val="002060"/>
                </a:solidFill>
              </a:rPr>
              <a:t>Amount is known to be the </a:t>
            </a:r>
            <a:r>
              <a:rPr lang="en-US" dirty="0">
                <a:solidFill>
                  <a:srgbClr val="FF0000"/>
                </a:solidFill>
              </a:rPr>
              <a:t>largest ransom ever paid</a:t>
            </a:r>
            <a:r>
              <a:rPr lang="en-US" dirty="0">
                <a:solidFill>
                  <a:srgbClr val="002060"/>
                </a:solidFill>
              </a:rPr>
              <a:t>. </a:t>
            </a:r>
          </a:p>
          <a:p>
            <a:endParaRPr lang="en-US" dirty="0">
              <a:solidFill>
                <a:srgbClr val="002060"/>
              </a:solidFill>
            </a:endParaRPr>
          </a:p>
        </p:txBody>
      </p:sp>
      <p:sp>
        <p:nvSpPr>
          <p:cNvPr id="4" name="Text Placeholder 3">
            <a:extLst>
              <a:ext uri="{FF2B5EF4-FFF2-40B4-BE49-F238E27FC236}">
                <a16:creationId xmlns:a16="http://schemas.microsoft.com/office/drawing/2014/main" id="{A4377528-2AD5-D926-E8E0-214B4AD1514F}"/>
              </a:ext>
            </a:extLst>
          </p:cNvPr>
          <p:cNvSpPr>
            <a:spLocks noGrp="1"/>
          </p:cNvSpPr>
          <p:nvPr>
            <p:ph type="body" sz="quarter" idx="15"/>
          </p:nvPr>
        </p:nvSpPr>
        <p:spPr/>
        <p:txBody>
          <a:bodyPr/>
          <a:lstStyle/>
          <a:p>
            <a:r>
              <a:rPr lang="en-US" b="1" dirty="0" err="1">
                <a:solidFill>
                  <a:srgbClr val="002060"/>
                </a:solidFill>
              </a:rPr>
              <a:t>CENCORA</a:t>
            </a:r>
            <a:r>
              <a:rPr lang="en-US" b="1" dirty="0">
                <a:solidFill>
                  <a:srgbClr val="002060"/>
                </a:solidFill>
              </a:rPr>
              <a:t> (f/k/a AmerisourceBergen)</a:t>
            </a:r>
          </a:p>
        </p:txBody>
      </p:sp>
      <p:pic>
        <p:nvPicPr>
          <p:cNvPr id="2" name="Picture 1">
            <a:extLst>
              <a:ext uri="{FF2B5EF4-FFF2-40B4-BE49-F238E27FC236}">
                <a16:creationId xmlns:a16="http://schemas.microsoft.com/office/drawing/2014/main" id="{520A479F-95FF-4D39-7D24-BAD260B6C3D2}"/>
              </a:ext>
            </a:extLst>
          </p:cNvPr>
          <p:cNvPicPr>
            <a:picLocks noChangeAspect="1"/>
          </p:cNvPicPr>
          <p:nvPr/>
        </p:nvPicPr>
        <p:blipFill>
          <a:blip r:embed="rId2"/>
          <a:srcRect/>
          <a:stretch/>
        </p:blipFill>
        <p:spPr>
          <a:xfrm>
            <a:off x="916492" y="2309326"/>
            <a:ext cx="4184463" cy="223934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1945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EEF82B-0BD4-4DA7-D3E1-E378AF3732CC}"/>
              </a:ext>
            </a:extLst>
          </p:cNvPr>
          <p:cNvSpPr>
            <a:spLocks noGrp="1"/>
          </p:cNvSpPr>
          <p:nvPr>
            <p:ph sz="quarter" idx="18"/>
          </p:nvPr>
        </p:nvSpPr>
        <p:spPr>
          <a:xfrm>
            <a:off x="5561704" y="1600200"/>
            <a:ext cx="6249296" cy="4538663"/>
          </a:xfrm>
        </p:spPr>
        <p:txBody>
          <a:bodyPr/>
          <a:lstStyle/>
          <a:p>
            <a:pPr>
              <a:lnSpc>
                <a:spcPct val="100000"/>
              </a:lnSpc>
              <a:spcBef>
                <a:spcPts val="300"/>
              </a:spcBef>
            </a:pPr>
            <a:r>
              <a:rPr lang="en-US" dirty="0"/>
              <a:t>Multinational company’s Hong Kong office recently fell victim to a deepfake scam which </a:t>
            </a:r>
            <a:r>
              <a:rPr lang="en-US" b="1" dirty="0">
                <a:solidFill>
                  <a:schemeClr val="accent1"/>
                </a:solidFill>
              </a:rPr>
              <a:t>resulted in a $25 million loss</a:t>
            </a:r>
            <a:r>
              <a:rPr lang="en-US" dirty="0"/>
              <a:t>.</a:t>
            </a:r>
          </a:p>
          <a:p>
            <a:pPr>
              <a:lnSpc>
                <a:spcPct val="100000"/>
              </a:lnSpc>
              <a:spcBef>
                <a:spcPts val="300"/>
              </a:spcBef>
            </a:pPr>
            <a:r>
              <a:rPr lang="en-US" dirty="0"/>
              <a:t>Scam </a:t>
            </a:r>
            <a:r>
              <a:rPr lang="en-US" b="1" dirty="0">
                <a:solidFill>
                  <a:schemeClr val="accent1"/>
                </a:solidFill>
              </a:rPr>
              <a:t>recreated company’s CFO and other employees in a video conference call </a:t>
            </a:r>
            <a:r>
              <a:rPr lang="en-US" dirty="0"/>
              <a:t>and instructed an employee to transfer funds.</a:t>
            </a:r>
          </a:p>
          <a:p>
            <a:pPr>
              <a:lnSpc>
                <a:spcPct val="100000"/>
              </a:lnSpc>
              <a:spcBef>
                <a:spcPts val="300"/>
              </a:spcBef>
            </a:pPr>
            <a:r>
              <a:rPr lang="en-US" dirty="0"/>
              <a:t>All participants on the call were</a:t>
            </a:r>
            <a:r>
              <a:rPr lang="en-US" b="1" dirty="0">
                <a:solidFill>
                  <a:schemeClr val="accent1"/>
                </a:solidFill>
              </a:rPr>
              <a:t> fabricated individuals</a:t>
            </a:r>
            <a:r>
              <a:rPr lang="en-US" dirty="0"/>
              <a:t> – except the victim that transferred the funds.  </a:t>
            </a:r>
          </a:p>
          <a:p>
            <a:pPr>
              <a:lnSpc>
                <a:spcPct val="100000"/>
              </a:lnSpc>
              <a:spcBef>
                <a:spcPts val="300"/>
              </a:spcBef>
            </a:pPr>
            <a:r>
              <a:rPr lang="en-US" dirty="0"/>
              <a:t>The fraud was initially uncovered following a phishing attempt where </a:t>
            </a:r>
            <a:r>
              <a:rPr lang="en-US" b="1" dirty="0">
                <a:solidFill>
                  <a:schemeClr val="accent1"/>
                </a:solidFill>
              </a:rPr>
              <a:t>employee in finance department received an email from the CFO instructing</a:t>
            </a:r>
            <a:r>
              <a:rPr lang="en-US" dirty="0"/>
              <a:t> a secret transaction.  </a:t>
            </a:r>
          </a:p>
          <a:p>
            <a:pPr>
              <a:lnSpc>
                <a:spcPct val="100000"/>
              </a:lnSpc>
              <a:spcBef>
                <a:spcPts val="300"/>
              </a:spcBef>
            </a:pPr>
            <a:r>
              <a:rPr lang="en-US" dirty="0"/>
              <a:t>Employee then completed </a:t>
            </a:r>
            <a:r>
              <a:rPr lang="en-US" b="1" dirty="0">
                <a:solidFill>
                  <a:schemeClr val="accent1"/>
                </a:solidFill>
              </a:rPr>
              <a:t>15 transfers </a:t>
            </a:r>
            <a:r>
              <a:rPr lang="en-US" dirty="0"/>
              <a:t>to 5 different bank accounts. </a:t>
            </a:r>
          </a:p>
        </p:txBody>
      </p:sp>
      <p:sp>
        <p:nvSpPr>
          <p:cNvPr id="3" name="Text Placeholder 2">
            <a:extLst>
              <a:ext uri="{FF2B5EF4-FFF2-40B4-BE49-F238E27FC236}">
                <a16:creationId xmlns:a16="http://schemas.microsoft.com/office/drawing/2014/main" id="{717EC3C0-0C2F-9308-3AFB-A50215AB08BD}"/>
              </a:ext>
            </a:extLst>
          </p:cNvPr>
          <p:cNvSpPr>
            <a:spLocks noGrp="1"/>
          </p:cNvSpPr>
          <p:nvPr>
            <p:ph type="body" sz="quarter" idx="15"/>
          </p:nvPr>
        </p:nvSpPr>
        <p:spPr/>
        <p:txBody>
          <a:bodyPr/>
          <a:lstStyle/>
          <a:p>
            <a:r>
              <a:rPr lang="en-US" b="1" dirty="0"/>
              <a:t>$25 MILLION DEEPFAKE SCAM</a:t>
            </a:r>
          </a:p>
        </p:txBody>
      </p:sp>
      <p:sp>
        <p:nvSpPr>
          <p:cNvPr id="4" name="Text Placeholder 3">
            <a:extLst>
              <a:ext uri="{FF2B5EF4-FFF2-40B4-BE49-F238E27FC236}">
                <a16:creationId xmlns:a16="http://schemas.microsoft.com/office/drawing/2014/main" id="{0842B581-E0ED-5FEC-EC76-AA78E01B1D3F}"/>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BA5DA5A3-8FC8-F73A-7C71-154CA462F60C}"/>
              </a:ext>
            </a:extLst>
          </p:cNvPr>
          <p:cNvPicPr>
            <a:picLocks noChangeAspect="1"/>
          </p:cNvPicPr>
          <p:nvPr/>
        </p:nvPicPr>
        <p:blipFill>
          <a:blip r:embed="rId2"/>
          <a:stretch>
            <a:fillRect/>
          </a:stretch>
        </p:blipFill>
        <p:spPr>
          <a:xfrm>
            <a:off x="390331" y="2597003"/>
            <a:ext cx="4845540" cy="2157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237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607FA7-B5D4-0F22-CC3E-148C238449D7}"/>
              </a:ext>
            </a:extLst>
          </p:cNvPr>
          <p:cNvSpPr>
            <a:spLocks noGrp="1"/>
          </p:cNvSpPr>
          <p:nvPr>
            <p:ph type="body" sz="quarter" idx="12"/>
          </p:nvPr>
        </p:nvSpPr>
        <p:spPr>
          <a:xfrm>
            <a:off x="276354" y="1519238"/>
            <a:ext cx="11430000" cy="1828800"/>
          </a:xfrm>
        </p:spPr>
        <p:txBody>
          <a:bodyPr/>
          <a:lstStyle/>
          <a:p>
            <a:r>
              <a:rPr lang="en-US" dirty="0"/>
              <a:t>REGULATORY UPDATES</a:t>
            </a:r>
          </a:p>
        </p:txBody>
      </p:sp>
      <p:sp>
        <p:nvSpPr>
          <p:cNvPr id="5" name="Text Placeholder 4">
            <a:extLst>
              <a:ext uri="{FF2B5EF4-FFF2-40B4-BE49-F238E27FC236}">
                <a16:creationId xmlns:a16="http://schemas.microsoft.com/office/drawing/2014/main" id="{43AC9E9C-F133-E4ED-F635-C13A1E6D65C5}"/>
              </a:ext>
            </a:extLst>
          </p:cNvPr>
          <p:cNvSpPr>
            <a:spLocks noGrp="1"/>
          </p:cNvSpPr>
          <p:nvPr>
            <p:ph type="body" sz="quarter" idx="13"/>
          </p:nvPr>
        </p:nvSpPr>
        <p:spPr/>
        <p:txBody>
          <a:bodyPr/>
          <a:lstStyle/>
          <a:p>
            <a:r>
              <a:rPr lang="en-US" dirty="0"/>
              <a:t>OVERVIEW OF NEW REGULATIONS IN 2025</a:t>
            </a:r>
          </a:p>
        </p:txBody>
      </p:sp>
    </p:spTree>
    <p:extLst>
      <p:ext uri="{BB962C8B-B14F-4D97-AF65-F5344CB8AC3E}">
        <p14:creationId xmlns:p14="http://schemas.microsoft.com/office/powerpoint/2010/main" val="1891858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9646B213-2FBC-7D48-B0CB-11EF1C1CA107}"/>
              </a:ext>
            </a:extLst>
          </p:cNvPr>
          <p:cNvSpPr>
            <a:spLocks noChangeArrowheads="1"/>
          </p:cNvSpPr>
          <p:nvPr/>
        </p:nvSpPr>
        <p:spPr bwMode="auto">
          <a:xfrm>
            <a:off x="1265340" y="2254094"/>
            <a:ext cx="32328" cy="677833"/>
          </a:xfrm>
          <a:custGeom>
            <a:avLst/>
            <a:gdLst>
              <a:gd name="connsiteX0" fmla="*/ 31694 w 64655"/>
              <a:gd name="connsiteY0" fmla="*/ 1214095 h 1355665"/>
              <a:gd name="connsiteX1" fmla="*/ 64655 w 64655"/>
              <a:gd name="connsiteY1" fmla="*/ 1245696 h 1355665"/>
              <a:gd name="connsiteX2" fmla="*/ 64655 w 64655"/>
              <a:gd name="connsiteY2" fmla="*/ 1322801 h 1355665"/>
              <a:gd name="connsiteX3" fmla="*/ 31694 w 64655"/>
              <a:gd name="connsiteY3" fmla="*/ 1355665 h 1355665"/>
              <a:gd name="connsiteX4" fmla="*/ 0 w 64655"/>
              <a:gd name="connsiteY4" fmla="*/ 1322801 h 1355665"/>
              <a:gd name="connsiteX5" fmla="*/ 0 w 64655"/>
              <a:gd name="connsiteY5" fmla="*/ 1245696 h 1355665"/>
              <a:gd name="connsiteX6" fmla="*/ 31694 w 64655"/>
              <a:gd name="connsiteY6" fmla="*/ 1214095 h 1355665"/>
              <a:gd name="connsiteX7" fmla="*/ 31694 w 64655"/>
              <a:gd name="connsiteY7" fmla="*/ 888615 h 1355665"/>
              <a:gd name="connsiteX8" fmla="*/ 64655 w 64655"/>
              <a:gd name="connsiteY8" fmla="*/ 919740 h 1355665"/>
              <a:gd name="connsiteX9" fmla="*/ 64655 w 64655"/>
              <a:gd name="connsiteY9" fmla="*/ 1081592 h 1355665"/>
              <a:gd name="connsiteX10" fmla="*/ 31694 w 64655"/>
              <a:gd name="connsiteY10" fmla="*/ 1113962 h 1355665"/>
              <a:gd name="connsiteX11" fmla="*/ 0 w 64655"/>
              <a:gd name="connsiteY11" fmla="*/ 1081592 h 1355665"/>
              <a:gd name="connsiteX12" fmla="*/ 0 w 64655"/>
              <a:gd name="connsiteY12" fmla="*/ 919740 h 1355665"/>
              <a:gd name="connsiteX13" fmla="*/ 31694 w 64655"/>
              <a:gd name="connsiteY13" fmla="*/ 888615 h 1355665"/>
              <a:gd name="connsiteX14" fmla="*/ 31694 w 64655"/>
              <a:gd name="connsiteY14" fmla="*/ 561177 h 1355665"/>
              <a:gd name="connsiteX15" fmla="*/ 64655 w 64655"/>
              <a:gd name="connsiteY15" fmla="*/ 593547 h 1355665"/>
              <a:gd name="connsiteX16" fmla="*/ 64655 w 64655"/>
              <a:gd name="connsiteY16" fmla="*/ 756644 h 1355665"/>
              <a:gd name="connsiteX17" fmla="*/ 31694 w 64655"/>
              <a:gd name="connsiteY17" fmla="*/ 787769 h 1355665"/>
              <a:gd name="connsiteX18" fmla="*/ 0 w 64655"/>
              <a:gd name="connsiteY18" fmla="*/ 756644 h 1355665"/>
              <a:gd name="connsiteX19" fmla="*/ 0 w 64655"/>
              <a:gd name="connsiteY19" fmla="*/ 593547 h 1355665"/>
              <a:gd name="connsiteX20" fmla="*/ 31694 w 64655"/>
              <a:gd name="connsiteY20" fmla="*/ 561177 h 1355665"/>
              <a:gd name="connsiteX21" fmla="*/ 31694 w 64655"/>
              <a:gd name="connsiteY21" fmla="*/ 236228 h 1355665"/>
              <a:gd name="connsiteX22" fmla="*/ 64655 w 64655"/>
              <a:gd name="connsiteY22" fmla="*/ 267354 h 1355665"/>
              <a:gd name="connsiteX23" fmla="*/ 64655 w 64655"/>
              <a:gd name="connsiteY23" fmla="*/ 430450 h 1355665"/>
              <a:gd name="connsiteX24" fmla="*/ 31694 w 64655"/>
              <a:gd name="connsiteY24" fmla="*/ 462821 h 1355665"/>
              <a:gd name="connsiteX25" fmla="*/ 0 w 64655"/>
              <a:gd name="connsiteY25" fmla="*/ 430450 h 1355665"/>
              <a:gd name="connsiteX26" fmla="*/ 0 w 64655"/>
              <a:gd name="connsiteY26" fmla="*/ 267354 h 1355665"/>
              <a:gd name="connsiteX27" fmla="*/ 31694 w 64655"/>
              <a:gd name="connsiteY27" fmla="*/ 236228 h 1355665"/>
              <a:gd name="connsiteX28" fmla="*/ 31694 w 64655"/>
              <a:gd name="connsiteY28" fmla="*/ 0 h 1355665"/>
              <a:gd name="connsiteX29" fmla="*/ 64655 w 64655"/>
              <a:gd name="connsiteY29" fmla="*/ 30657 h 1355665"/>
              <a:gd name="connsiteX30" fmla="*/ 64655 w 64655"/>
              <a:gd name="connsiteY30" fmla="*/ 105459 h 1355665"/>
              <a:gd name="connsiteX31" fmla="*/ 31694 w 64655"/>
              <a:gd name="connsiteY31" fmla="*/ 136116 h 1355665"/>
              <a:gd name="connsiteX32" fmla="*/ 0 w 64655"/>
              <a:gd name="connsiteY32" fmla="*/ 105459 h 1355665"/>
              <a:gd name="connsiteX33" fmla="*/ 0 w 64655"/>
              <a:gd name="connsiteY33" fmla="*/ 30657 h 1355665"/>
              <a:gd name="connsiteX34" fmla="*/ 31694 w 64655"/>
              <a:gd name="connsiteY34" fmla="*/ 0 h 13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5" h="1355665">
                <a:moveTo>
                  <a:pt x="31694" y="1214095"/>
                </a:moveTo>
                <a:cubicBezTo>
                  <a:pt x="49442" y="1214095"/>
                  <a:pt x="64655" y="1227999"/>
                  <a:pt x="64655" y="1245696"/>
                </a:cubicBezTo>
                <a:lnTo>
                  <a:pt x="64655" y="1322801"/>
                </a:lnTo>
                <a:cubicBezTo>
                  <a:pt x="64655" y="1340497"/>
                  <a:pt x="49442" y="1355665"/>
                  <a:pt x="31694" y="1355665"/>
                </a:cubicBezTo>
                <a:cubicBezTo>
                  <a:pt x="13945" y="1355665"/>
                  <a:pt x="0" y="1340497"/>
                  <a:pt x="0" y="1322801"/>
                </a:cubicBezTo>
                <a:lnTo>
                  <a:pt x="0" y="1245696"/>
                </a:lnTo>
                <a:cubicBezTo>
                  <a:pt x="0" y="1227999"/>
                  <a:pt x="13945" y="1214095"/>
                  <a:pt x="31694" y="1214095"/>
                </a:cubicBezTo>
                <a:close/>
                <a:moveTo>
                  <a:pt x="31694" y="888615"/>
                </a:moveTo>
                <a:cubicBezTo>
                  <a:pt x="49442" y="888615"/>
                  <a:pt x="64655" y="902310"/>
                  <a:pt x="64655" y="919740"/>
                </a:cubicBezTo>
                <a:lnTo>
                  <a:pt x="64655" y="1081592"/>
                </a:lnTo>
                <a:cubicBezTo>
                  <a:pt x="64655" y="1099022"/>
                  <a:pt x="49442" y="1113962"/>
                  <a:pt x="31694" y="1113962"/>
                </a:cubicBezTo>
                <a:cubicBezTo>
                  <a:pt x="13945" y="1113962"/>
                  <a:pt x="0" y="1099022"/>
                  <a:pt x="0" y="1081592"/>
                </a:cubicBezTo>
                <a:lnTo>
                  <a:pt x="0" y="919740"/>
                </a:lnTo>
                <a:cubicBezTo>
                  <a:pt x="0" y="902310"/>
                  <a:pt x="13945" y="888615"/>
                  <a:pt x="31694" y="888615"/>
                </a:cubicBezTo>
                <a:close/>
                <a:moveTo>
                  <a:pt x="31694" y="561177"/>
                </a:moveTo>
                <a:cubicBezTo>
                  <a:pt x="49442" y="561177"/>
                  <a:pt x="64655" y="576117"/>
                  <a:pt x="64655" y="593547"/>
                </a:cubicBezTo>
                <a:lnTo>
                  <a:pt x="64655" y="756644"/>
                </a:lnTo>
                <a:cubicBezTo>
                  <a:pt x="64655" y="774074"/>
                  <a:pt x="49442" y="787769"/>
                  <a:pt x="31694" y="787769"/>
                </a:cubicBezTo>
                <a:cubicBezTo>
                  <a:pt x="13945" y="787769"/>
                  <a:pt x="0" y="774074"/>
                  <a:pt x="0" y="756644"/>
                </a:cubicBezTo>
                <a:lnTo>
                  <a:pt x="0" y="593547"/>
                </a:lnTo>
                <a:cubicBezTo>
                  <a:pt x="0" y="576117"/>
                  <a:pt x="13945" y="561177"/>
                  <a:pt x="31694" y="561177"/>
                </a:cubicBezTo>
                <a:close/>
                <a:moveTo>
                  <a:pt x="31694" y="236228"/>
                </a:moveTo>
                <a:cubicBezTo>
                  <a:pt x="49442" y="236228"/>
                  <a:pt x="64655" y="249923"/>
                  <a:pt x="64655" y="267354"/>
                </a:cubicBezTo>
                <a:lnTo>
                  <a:pt x="64655" y="430450"/>
                </a:lnTo>
                <a:cubicBezTo>
                  <a:pt x="64655" y="447880"/>
                  <a:pt x="49442" y="462821"/>
                  <a:pt x="31694" y="462821"/>
                </a:cubicBezTo>
                <a:cubicBezTo>
                  <a:pt x="13945" y="462821"/>
                  <a:pt x="0" y="447880"/>
                  <a:pt x="0" y="430450"/>
                </a:cubicBezTo>
                <a:lnTo>
                  <a:pt x="0" y="267354"/>
                </a:lnTo>
                <a:cubicBezTo>
                  <a:pt x="0" y="249923"/>
                  <a:pt x="13945" y="236228"/>
                  <a:pt x="31694" y="236228"/>
                </a:cubicBezTo>
                <a:close/>
                <a:moveTo>
                  <a:pt x="31694" y="0"/>
                </a:moveTo>
                <a:cubicBezTo>
                  <a:pt x="49442" y="0"/>
                  <a:pt x="64655" y="13489"/>
                  <a:pt x="64655" y="30657"/>
                </a:cubicBezTo>
                <a:lnTo>
                  <a:pt x="64655" y="105459"/>
                </a:lnTo>
                <a:cubicBezTo>
                  <a:pt x="64655" y="122627"/>
                  <a:pt x="49442" y="136116"/>
                  <a:pt x="31694" y="136116"/>
                </a:cubicBezTo>
                <a:cubicBezTo>
                  <a:pt x="13945" y="136116"/>
                  <a:pt x="0" y="122627"/>
                  <a:pt x="0" y="105459"/>
                </a:cubicBezTo>
                <a:lnTo>
                  <a:pt x="0" y="30657"/>
                </a:lnTo>
                <a:cubicBezTo>
                  <a:pt x="0" y="13489"/>
                  <a:pt x="13945" y="0"/>
                  <a:pt x="31694" y="0"/>
                </a:cubicBezTo>
                <a:close/>
              </a:path>
            </a:pathLst>
          </a:custGeom>
          <a:solidFill>
            <a:schemeClr val="accent1"/>
          </a:solidFill>
          <a:ln>
            <a:noFill/>
          </a:ln>
          <a:effec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Freeform 27">
            <a:extLst>
              <a:ext uri="{FF2B5EF4-FFF2-40B4-BE49-F238E27FC236}">
                <a16:creationId xmlns:a16="http://schemas.microsoft.com/office/drawing/2014/main" id="{861EED83-1FAE-644B-AEBE-6C08688E4388}"/>
              </a:ext>
            </a:extLst>
          </p:cNvPr>
          <p:cNvSpPr>
            <a:spLocks noChangeArrowheads="1"/>
          </p:cNvSpPr>
          <p:nvPr/>
        </p:nvSpPr>
        <p:spPr bwMode="auto">
          <a:xfrm>
            <a:off x="2852996" y="3762095"/>
            <a:ext cx="32328" cy="680582"/>
          </a:xfrm>
          <a:custGeom>
            <a:avLst/>
            <a:gdLst>
              <a:gd name="connsiteX0" fmla="*/ 32962 w 64655"/>
              <a:gd name="connsiteY0" fmla="*/ 1219583 h 1361164"/>
              <a:gd name="connsiteX1" fmla="*/ 64655 w 64655"/>
              <a:gd name="connsiteY1" fmla="*/ 1252159 h 1361164"/>
              <a:gd name="connsiteX2" fmla="*/ 64655 w 64655"/>
              <a:gd name="connsiteY2" fmla="*/ 1328588 h 1361164"/>
              <a:gd name="connsiteX3" fmla="*/ 32962 w 64655"/>
              <a:gd name="connsiteY3" fmla="*/ 1361164 h 1361164"/>
              <a:gd name="connsiteX4" fmla="*/ 0 w 64655"/>
              <a:gd name="connsiteY4" fmla="*/ 1328588 h 1361164"/>
              <a:gd name="connsiteX5" fmla="*/ 0 w 64655"/>
              <a:gd name="connsiteY5" fmla="*/ 1252159 h 1361164"/>
              <a:gd name="connsiteX6" fmla="*/ 32962 w 64655"/>
              <a:gd name="connsiteY6" fmla="*/ 1219583 h 1361164"/>
              <a:gd name="connsiteX7" fmla="*/ 32962 w 64655"/>
              <a:gd name="connsiteY7" fmla="*/ 894102 h 1361164"/>
              <a:gd name="connsiteX8" fmla="*/ 64655 w 64655"/>
              <a:gd name="connsiteY8" fmla="*/ 925227 h 1361164"/>
              <a:gd name="connsiteX9" fmla="*/ 64655 w 64655"/>
              <a:gd name="connsiteY9" fmla="*/ 1088324 h 1361164"/>
              <a:gd name="connsiteX10" fmla="*/ 32962 w 64655"/>
              <a:gd name="connsiteY10" fmla="*/ 1119449 h 1361164"/>
              <a:gd name="connsiteX11" fmla="*/ 0 w 64655"/>
              <a:gd name="connsiteY11" fmla="*/ 1088324 h 1361164"/>
              <a:gd name="connsiteX12" fmla="*/ 0 w 64655"/>
              <a:gd name="connsiteY12" fmla="*/ 925227 h 1361164"/>
              <a:gd name="connsiteX13" fmla="*/ 32962 w 64655"/>
              <a:gd name="connsiteY13" fmla="*/ 894102 h 1361164"/>
              <a:gd name="connsiteX14" fmla="*/ 32962 w 64655"/>
              <a:gd name="connsiteY14" fmla="*/ 566663 h 1361164"/>
              <a:gd name="connsiteX15" fmla="*/ 64655 w 64655"/>
              <a:gd name="connsiteY15" fmla="*/ 599034 h 1361164"/>
              <a:gd name="connsiteX16" fmla="*/ 64655 w 64655"/>
              <a:gd name="connsiteY16" fmla="*/ 762130 h 1361164"/>
              <a:gd name="connsiteX17" fmla="*/ 32962 w 64655"/>
              <a:gd name="connsiteY17" fmla="*/ 794501 h 1361164"/>
              <a:gd name="connsiteX18" fmla="*/ 0 w 64655"/>
              <a:gd name="connsiteY18" fmla="*/ 762130 h 1361164"/>
              <a:gd name="connsiteX19" fmla="*/ 0 w 64655"/>
              <a:gd name="connsiteY19" fmla="*/ 599034 h 1361164"/>
              <a:gd name="connsiteX20" fmla="*/ 32962 w 64655"/>
              <a:gd name="connsiteY20" fmla="*/ 566663 h 1361164"/>
              <a:gd name="connsiteX21" fmla="*/ 32962 w 64655"/>
              <a:gd name="connsiteY21" fmla="*/ 241715 h 1361164"/>
              <a:gd name="connsiteX22" fmla="*/ 64655 w 64655"/>
              <a:gd name="connsiteY22" fmla="*/ 272840 h 1361164"/>
              <a:gd name="connsiteX23" fmla="*/ 64655 w 64655"/>
              <a:gd name="connsiteY23" fmla="*/ 435937 h 1361164"/>
              <a:gd name="connsiteX24" fmla="*/ 32962 w 64655"/>
              <a:gd name="connsiteY24" fmla="*/ 467062 h 1361164"/>
              <a:gd name="connsiteX25" fmla="*/ 0 w 64655"/>
              <a:gd name="connsiteY25" fmla="*/ 435937 h 1361164"/>
              <a:gd name="connsiteX26" fmla="*/ 0 w 64655"/>
              <a:gd name="connsiteY26" fmla="*/ 272840 h 1361164"/>
              <a:gd name="connsiteX27" fmla="*/ 32962 w 64655"/>
              <a:gd name="connsiteY27" fmla="*/ 241715 h 1361164"/>
              <a:gd name="connsiteX28" fmla="*/ 32962 w 64655"/>
              <a:gd name="connsiteY28" fmla="*/ 0 h 1361164"/>
              <a:gd name="connsiteX29" fmla="*/ 64655 w 64655"/>
              <a:gd name="connsiteY29" fmla="*/ 32864 h 1361164"/>
              <a:gd name="connsiteX30" fmla="*/ 64655 w 64655"/>
              <a:gd name="connsiteY30" fmla="*/ 109970 h 1361164"/>
              <a:gd name="connsiteX31" fmla="*/ 32962 w 64655"/>
              <a:gd name="connsiteY31" fmla="*/ 141570 h 1361164"/>
              <a:gd name="connsiteX32" fmla="*/ 0 w 64655"/>
              <a:gd name="connsiteY32" fmla="*/ 109970 h 1361164"/>
              <a:gd name="connsiteX33" fmla="*/ 0 w 64655"/>
              <a:gd name="connsiteY33" fmla="*/ 32864 h 1361164"/>
              <a:gd name="connsiteX34" fmla="*/ 32962 w 64655"/>
              <a:gd name="connsiteY34" fmla="*/ 0 h 13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5" h="1361164">
                <a:moveTo>
                  <a:pt x="32962" y="1219583"/>
                </a:moveTo>
                <a:cubicBezTo>
                  <a:pt x="50710" y="1219583"/>
                  <a:pt x="64655" y="1234618"/>
                  <a:pt x="64655" y="1252159"/>
                </a:cubicBezTo>
                <a:lnTo>
                  <a:pt x="64655" y="1328588"/>
                </a:lnTo>
                <a:cubicBezTo>
                  <a:pt x="64655" y="1347382"/>
                  <a:pt x="50710" y="1361164"/>
                  <a:pt x="32962" y="1361164"/>
                </a:cubicBezTo>
                <a:cubicBezTo>
                  <a:pt x="15213" y="1361164"/>
                  <a:pt x="0" y="1347382"/>
                  <a:pt x="0" y="1328588"/>
                </a:cubicBezTo>
                <a:lnTo>
                  <a:pt x="0" y="1252159"/>
                </a:lnTo>
                <a:cubicBezTo>
                  <a:pt x="0" y="1234618"/>
                  <a:pt x="15213" y="1219583"/>
                  <a:pt x="32962" y="1219583"/>
                </a:cubicBezTo>
                <a:close/>
                <a:moveTo>
                  <a:pt x="32962" y="894102"/>
                </a:moveTo>
                <a:cubicBezTo>
                  <a:pt x="50710" y="894102"/>
                  <a:pt x="64655" y="907797"/>
                  <a:pt x="64655" y="925227"/>
                </a:cubicBezTo>
                <a:lnTo>
                  <a:pt x="64655" y="1088324"/>
                </a:lnTo>
                <a:cubicBezTo>
                  <a:pt x="64655" y="1105754"/>
                  <a:pt x="50710" y="1119449"/>
                  <a:pt x="32962" y="1119449"/>
                </a:cubicBezTo>
                <a:cubicBezTo>
                  <a:pt x="15213" y="1119449"/>
                  <a:pt x="0" y="1105754"/>
                  <a:pt x="0" y="1088324"/>
                </a:cubicBezTo>
                <a:lnTo>
                  <a:pt x="0" y="925227"/>
                </a:lnTo>
                <a:cubicBezTo>
                  <a:pt x="0" y="907797"/>
                  <a:pt x="15213" y="894102"/>
                  <a:pt x="32962" y="894102"/>
                </a:cubicBezTo>
                <a:close/>
                <a:moveTo>
                  <a:pt x="32962" y="566663"/>
                </a:moveTo>
                <a:cubicBezTo>
                  <a:pt x="50710" y="566663"/>
                  <a:pt x="64655" y="581603"/>
                  <a:pt x="64655" y="599034"/>
                </a:cubicBezTo>
                <a:lnTo>
                  <a:pt x="64655" y="762130"/>
                </a:lnTo>
                <a:cubicBezTo>
                  <a:pt x="64655" y="779560"/>
                  <a:pt x="50710" y="794501"/>
                  <a:pt x="32962" y="794501"/>
                </a:cubicBezTo>
                <a:cubicBezTo>
                  <a:pt x="15213" y="794501"/>
                  <a:pt x="0" y="779560"/>
                  <a:pt x="0" y="762130"/>
                </a:cubicBezTo>
                <a:lnTo>
                  <a:pt x="0" y="599034"/>
                </a:lnTo>
                <a:cubicBezTo>
                  <a:pt x="0" y="581603"/>
                  <a:pt x="15213" y="566663"/>
                  <a:pt x="32962" y="566663"/>
                </a:cubicBezTo>
                <a:close/>
                <a:moveTo>
                  <a:pt x="32962" y="241715"/>
                </a:moveTo>
                <a:cubicBezTo>
                  <a:pt x="50710" y="241715"/>
                  <a:pt x="64655" y="255410"/>
                  <a:pt x="64655" y="272840"/>
                </a:cubicBezTo>
                <a:lnTo>
                  <a:pt x="64655" y="435937"/>
                </a:lnTo>
                <a:cubicBezTo>
                  <a:pt x="64655" y="453367"/>
                  <a:pt x="50710" y="467062"/>
                  <a:pt x="32962" y="467062"/>
                </a:cubicBezTo>
                <a:cubicBezTo>
                  <a:pt x="15213" y="467062"/>
                  <a:pt x="0" y="453367"/>
                  <a:pt x="0" y="435937"/>
                </a:cubicBezTo>
                <a:lnTo>
                  <a:pt x="0" y="272840"/>
                </a:lnTo>
                <a:cubicBezTo>
                  <a:pt x="0" y="255410"/>
                  <a:pt x="15213" y="241715"/>
                  <a:pt x="32962" y="241715"/>
                </a:cubicBezTo>
                <a:close/>
                <a:moveTo>
                  <a:pt x="32962" y="0"/>
                </a:moveTo>
                <a:cubicBezTo>
                  <a:pt x="50710" y="0"/>
                  <a:pt x="64655" y="15168"/>
                  <a:pt x="64655" y="32864"/>
                </a:cubicBezTo>
                <a:lnTo>
                  <a:pt x="64655" y="109970"/>
                </a:lnTo>
                <a:cubicBezTo>
                  <a:pt x="64655" y="127666"/>
                  <a:pt x="50710" y="141570"/>
                  <a:pt x="32962" y="141570"/>
                </a:cubicBezTo>
                <a:cubicBezTo>
                  <a:pt x="15213" y="141570"/>
                  <a:pt x="0" y="127666"/>
                  <a:pt x="0" y="109970"/>
                </a:cubicBezTo>
                <a:lnTo>
                  <a:pt x="0" y="32864"/>
                </a:lnTo>
                <a:cubicBezTo>
                  <a:pt x="0" y="15168"/>
                  <a:pt x="15213" y="0"/>
                  <a:pt x="32962" y="0"/>
                </a:cubicBezTo>
                <a:close/>
              </a:path>
            </a:pathLst>
          </a:custGeom>
          <a:solidFill>
            <a:schemeClr val="accent2"/>
          </a:solidFill>
          <a:ln>
            <a:noFill/>
          </a:ln>
          <a:effec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28">
            <a:extLst>
              <a:ext uri="{FF2B5EF4-FFF2-40B4-BE49-F238E27FC236}">
                <a16:creationId xmlns:a16="http://schemas.microsoft.com/office/drawing/2014/main" id="{E3A3ABDA-2A48-5A40-8EE0-9C9F86CDF6DB}"/>
              </a:ext>
            </a:extLst>
          </p:cNvPr>
          <p:cNvSpPr>
            <a:spLocks noChangeArrowheads="1"/>
          </p:cNvSpPr>
          <p:nvPr/>
        </p:nvSpPr>
        <p:spPr bwMode="auto">
          <a:xfrm>
            <a:off x="4456513" y="2254094"/>
            <a:ext cx="32328" cy="677833"/>
          </a:xfrm>
          <a:custGeom>
            <a:avLst/>
            <a:gdLst>
              <a:gd name="connsiteX0" fmla="*/ 32962 w 64655"/>
              <a:gd name="connsiteY0" fmla="*/ 1214095 h 1355665"/>
              <a:gd name="connsiteX1" fmla="*/ 64655 w 64655"/>
              <a:gd name="connsiteY1" fmla="*/ 1245696 h 1355665"/>
              <a:gd name="connsiteX2" fmla="*/ 64655 w 64655"/>
              <a:gd name="connsiteY2" fmla="*/ 1322801 h 1355665"/>
              <a:gd name="connsiteX3" fmla="*/ 32962 w 64655"/>
              <a:gd name="connsiteY3" fmla="*/ 1355665 h 1355665"/>
              <a:gd name="connsiteX4" fmla="*/ 0 w 64655"/>
              <a:gd name="connsiteY4" fmla="*/ 1322801 h 1355665"/>
              <a:gd name="connsiteX5" fmla="*/ 0 w 64655"/>
              <a:gd name="connsiteY5" fmla="*/ 1245696 h 1355665"/>
              <a:gd name="connsiteX6" fmla="*/ 32962 w 64655"/>
              <a:gd name="connsiteY6" fmla="*/ 1214095 h 1355665"/>
              <a:gd name="connsiteX7" fmla="*/ 32962 w 64655"/>
              <a:gd name="connsiteY7" fmla="*/ 888615 h 1355665"/>
              <a:gd name="connsiteX8" fmla="*/ 64655 w 64655"/>
              <a:gd name="connsiteY8" fmla="*/ 919740 h 1355665"/>
              <a:gd name="connsiteX9" fmla="*/ 64655 w 64655"/>
              <a:gd name="connsiteY9" fmla="*/ 1081592 h 1355665"/>
              <a:gd name="connsiteX10" fmla="*/ 32962 w 64655"/>
              <a:gd name="connsiteY10" fmla="*/ 1113962 h 1355665"/>
              <a:gd name="connsiteX11" fmla="*/ 0 w 64655"/>
              <a:gd name="connsiteY11" fmla="*/ 1081592 h 1355665"/>
              <a:gd name="connsiteX12" fmla="*/ 0 w 64655"/>
              <a:gd name="connsiteY12" fmla="*/ 919740 h 1355665"/>
              <a:gd name="connsiteX13" fmla="*/ 32962 w 64655"/>
              <a:gd name="connsiteY13" fmla="*/ 888615 h 1355665"/>
              <a:gd name="connsiteX14" fmla="*/ 32962 w 64655"/>
              <a:gd name="connsiteY14" fmla="*/ 561177 h 1355665"/>
              <a:gd name="connsiteX15" fmla="*/ 64655 w 64655"/>
              <a:gd name="connsiteY15" fmla="*/ 593547 h 1355665"/>
              <a:gd name="connsiteX16" fmla="*/ 64655 w 64655"/>
              <a:gd name="connsiteY16" fmla="*/ 756644 h 1355665"/>
              <a:gd name="connsiteX17" fmla="*/ 32962 w 64655"/>
              <a:gd name="connsiteY17" fmla="*/ 787769 h 1355665"/>
              <a:gd name="connsiteX18" fmla="*/ 0 w 64655"/>
              <a:gd name="connsiteY18" fmla="*/ 756644 h 1355665"/>
              <a:gd name="connsiteX19" fmla="*/ 0 w 64655"/>
              <a:gd name="connsiteY19" fmla="*/ 593547 h 1355665"/>
              <a:gd name="connsiteX20" fmla="*/ 32962 w 64655"/>
              <a:gd name="connsiteY20" fmla="*/ 561177 h 1355665"/>
              <a:gd name="connsiteX21" fmla="*/ 32962 w 64655"/>
              <a:gd name="connsiteY21" fmla="*/ 236228 h 1355665"/>
              <a:gd name="connsiteX22" fmla="*/ 64655 w 64655"/>
              <a:gd name="connsiteY22" fmla="*/ 267354 h 1355665"/>
              <a:gd name="connsiteX23" fmla="*/ 64655 w 64655"/>
              <a:gd name="connsiteY23" fmla="*/ 430450 h 1355665"/>
              <a:gd name="connsiteX24" fmla="*/ 32962 w 64655"/>
              <a:gd name="connsiteY24" fmla="*/ 462821 h 1355665"/>
              <a:gd name="connsiteX25" fmla="*/ 0 w 64655"/>
              <a:gd name="connsiteY25" fmla="*/ 430450 h 1355665"/>
              <a:gd name="connsiteX26" fmla="*/ 0 w 64655"/>
              <a:gd name="connsiteY26" fmla="*/ 267354 h 1355665"/>
              <a:gd name="connsiteX27" fmla="*/ 32962 w 64655"/>
              <a:gd name="connsiteY27" fmla="*/ 236228 h 1355665"/>
              <a:gd name="connsiteX28" fmla="*/ 32962 w 64655"/>
              <a:gd name="connsiteY28" fmla="*/ 0 h 1355665"/>
              <a:gd name="connsiteX29" fmla="*/ 64655 w 64655"/>
              <a:gd name="connsiteY29" fmla="*/ 30657 h 1355665"/>
              <a:gd name="connsiteX30" fmla="*/ 64655 w 64655"/>
              <a:gd name="connsiteY30" fmla="*/ 105459 h 1355665"/>
              <a:gd name="connsiteX31" fmla="*/ 32962 w 64655"/>
              <a:gd name="connsiteY31" fmla="*/ 136116 h 1355665"/>
              <a:gd name="connsiteX32" fmla="*/ 0 w 64655"/>
              <a:gd name="connsiteY32" fmla="*/ 105459 h 1355665"/>
              <a:gd name="connsiteX33" fmla="*/ 0 w 64655"/>
              <a:gd name="connsiteY33" fmla="*/ 30657 h 1355665"/>
              <a:gd name="connsiteX34" fmla="*/ 32962 w 64655"/>
              <a:gd name="connsiteY34" fmla="*/ 0 h 13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5" h="1355665">
                <a:moveTo>
                  <a:pt x="32962" y="1214095"/>
                </a:moveTo>
                <a:cubicBezTo>
                  <a:pt x="49442" y="1214095"/>
                  <a:pt x="64655" y="1227999"/>
                  <a:pt x="64655" y="1245696"/>
                </a:cubicBezTo>
                <a:lnTo>
                  <a:pt x="64655" y="1322801"/>
                </a:lnTo>
                <a:cubicBezTo>
                  <a:pt x="64655" y="1340497"/>
                  <a:pt x="49442" y="1355665"/>
                  <a:pt x="32962" y="1355665"/>
                </a:cubicBezTo>
                <a:cubicBezTo>
                  <a:pt x="15213" y="1355665"/>
                  <a:pt x="0" y="1340497"/>
                  <a:pt x="0" y="1322801"/>
                </a:cubicBezTo>
                <a:lnTo>
                  <a:pt x="0" y="1245696"/>
                </a:lnTo>
                <a:cubicBezTo>
                  <a:pt x="0" y="1227999"/>
                  <a:pt x="15213" y="1214095"/>
                  <a:pt x="32962" y="1214095"/>
                </a:cubicBezTo>
                <a:close/>
                <a:moveTo>
                  <a:pt x="32962" y="888615"/>
                </a:moveTo>
                <a:cubicBezTo>
                  <a:pt x="49442" y="888615"/>
                  <a:pt x="64655" y="902310"/>
                  <a:pt x="64655" y="919740"/>
                </a:cubicBezTo>
                <a:lnTo>
                  <a:pt x="64655" y="1081592"/>
                </a:lnTo>
                <a:cubicBezTo>
                  <a:pt x="64655" y="1099022"/>
                  <a:pt x="49442" y="1113962"/>
                  <a:pt x="32962" y="1113962"/>
                </a:cubicBezTo>
                <a:cubicBezTo>
                  <a:pt x="15213" y="1113962"/>
                  <a:pt x="0" y="1099022"/>
                  <a:pt x="0" y="1081592"/>
                </a:cubicBezTo>
                <a:lnTo>
                  <a:pt x="0" y="919740"/>
                </a:lnTo>
                <a:cubicBezTo>
                  <a:pt x="0" y="902310"/>
                  <a:pt x="15213" y="888615"/>
                  <a:pt x="32962" y="888615"/>
                </a:cubicBezTo>
                <a:close/>
                <a:moveTo>
                  <a:pt x="32962" y="561177"/>
                </a:moveTo>
                <a:cubicBezTo>
                  <a:pt x="49442" y="561177"/>
                  <a:pt x="64655" y="576117"/>
                  <a:pt x="64655" y="593547"/>
                </a:cubicBezTo>
                <a:lnTo>
                  <a:pt x="64655" y="756644"/>
                </a:lnTo>
                <a:cubicBezTo>
                  <a:pt x="64655" y="774074"/>
                  <a:pt x="49442" y="787769"/>
                  <a:pt x="32962" y="787769"/>
                </a:cubicBezTo>
                <a:cubicBezTo>
                  <a:pt x="15213" y="787769"/>
                  <a:pt x="0" y="774074"/>
                  <a:pt x="0" y="756644"/>
                </a:cubicBezTo>
                <a:lnTo>
                  <a:pt x="0" y="593547"/>
                </a:lnTo>
                <a:cubicBezTo>
                  <a:pt x="0" y="576117"/>
                  <a:pt x="15213" y="561177"/>
                  <a:pt x="32962" y="561177"/>
                </a:cubicBezTo>
                <a:close/>
                <a:moveTo>
                  <a:pt x="32962" y="236228"/>
                </a:moveTo>
                <a:cubicBezTo>
                  <a:pt x="49442" y="236228"/>
                  <a:pt x="64655" y="249923"/>
                  <a:pt x="64655" y="267354"/>
                </a:cubicBezTo>
                <a:lnTo>
                  <a:pt x="64655" y="430450"/>
                </a:lnTo>
                <a:cubicBezTo>
                  <a:pt x="64655" y="447880"/>
                  <a:pt x="49442" y="462821"/>
                  <a:pt x="32962" y="462821"/>
                </a:cubicBezTo>
                <a:cubicBezTo>
                  <a:pt x="15213" y="462821"/>
                  <a:pt x="0" y="447880"/>
                  <a:pt x="0" y="430450"/>
                </a:cubicBezTo>
                <a:lnTo>
                  <a:pt x="0" y="267354"/>
                </a:lnTo>
                <a:cubicBezTo>
                  <a:pt x="0" y="249923"/>
                  <a:pt x="15213" y="236228"/>
                  <a:pt x="32962" y="236228"/>
                </a:cubicBezTo>
                <a:close/>
                <a:moveTo>
                  <a:pt x="32962" y="0"/>
                </a:moveTo>
                <a:cubicBezTo>
                  <a:pt x="49442" y="0"/>
                  <a:pt x="64655" y="13489"/>
                  <a:pt x="64655" y="30657"/>
                </a:cubicBezTo>
                <a:lnTo>
                  <a:pt x="64655" y="105459"/>
                </a:lnTo>
                <a:cubicBezTo>
                  <a:pt x="64655" y="122627"/>
                  <a:pt x="49442" y="136116"/>
                  <a:pt x="32962" y="136116"/>
                </a:cubicBezTo>
                <a:cubicBezTo>
                  <a:pt x="15213" y="136116"/>
                  <a:pt x="0" y="122627"/>
                  <a:pt x="0" y="105459"/>
                </a:cubicBezTo>
                <a:lnTo>
                  <a:pt x="0" y="30657"/>
                </a:lnTo>
                <a:cubicBezTo>
                  <a:pt x="0" y="13489"/>
                  <a:pt x="15213" y="0"/>
                  <a:pt x="32962" y="0"/>
                </a:cubicBezTo>
                <a:close/>
              </a:path>
            </a:pathLst>
          </a:custGeom>
          <a:solidFill>
            <a:schemeClr val="accent3"/>
          </a:solidFill>
          <a:ln>
            <a:noFill/>
          </a:ln>
          <a:effec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29">
            <a:extLst>
              <a:ext uri="{FF2B5EF4-FFF2-40B4-BE49-F238E27FC236}">
                <a16:creationId xmlns:a16="http://schemas.microsoft.com/office/drawing/2014/main" id="{D2E0CADA-4A1A-BB48-BABB-C0E7CE0D9BBB}"/>
              </a:ext>
            </a:extLst>
          </p:cNvPr>
          <p:cNvSpPr>
            <a:spLocks noChangeArrowheads="1"/>
          </p:cNvSpPr>
          <p:nvPr/>
        </p:nvSpPr>
        <p:spPr bwMode="auto">
          <a:xfrm>
            <a:off x="6424736" y="1638053"/>
            <a:ext cx="32340" cy="680582"/>
          </a:xfrm>
          <a:custGeom>
            <a:avLst/>
            <a:gdLst>
              <a:gd name="connsiteX0" fmla="*/ 32340 w 64679"/>
              <a:gd name="connsiteY0" fmla="*/ 1219583 h 1361164"/>
              <a:gd name="connsiteX1" fmla="*/ 64679 w 64679"/>
              <a:gd name="connsiteY1" fmla="*/ 1252159 h 1361164"/>
              <a:gd name="connsiteX2" fmla="*/ 64679 w 64679"/>
              <a:gd name="connsiteY2" fmla="*/ 1328588 h 1361164"/>
              <a:gd name="connsiteX3" fmla="*/ 32340 w 64679"/>
              <a:gd name="connsiteY3" fmla="*/ 1361164 h 1361164"/>
              <a:gd name="connsiteX4" fmla="*/ 0 w 64679"/>
              <a:gd name="connsiteY4" fmla="*/ 1328588 h 1361164"/>
              <a:gd name="connsiteX5" fmla="*/ 0 w 64679"/>
              <a:gd name="connsiteY5" fmla="*/ 1252159 h 1361164"/>
              <a:gd name="connsiteX6" fmla="*/ 32340 w 64679"/>
              <a:gd name="connsiteY6" fmla="*/ 1219583 h 1361164"/>
              <a:gd name="connsiteX7" fmla="*/ 32340 w 64679"/>
              <a:gd name="connsiteY7" fmla="*/ 894102 h 1361164"/>
              <a:gd name="connsiteX8" fmla="*/ 64679 w 64679"/>
              <a:gd name="connsiteY8" fmla="*/ 925227 h 1361164"/>
              <a:gd name="connsiteX9" fmla="*/ 64679 w 64679"/>
              <a:gd name="connsiteY9" fmla="*/ 1088324 h 1361164"/>
              <a:gd name="connsiteX10" fmla="*/ 32340 w 64679"/>
              <a:gd name="connsiteY10" fmla="*/ 1119449 h 1361164"/>
              <a:gd name="connsiteX11" fmla="*/ 0 w 64679"/>
              <a:gd name="connsiteY11" fmla="*/ 1088324 h 1361164"/>
              <a:gd name="connsiteX12" fmla="*/ 0 w 64679"/>
              <a:gd name="connsiteY12" fmla="*/ 925227 h 1361164"/>
              <a:gd name="connsiteX13" fmla="*/ 32340 w 64679"/>
              <a:gd name="connsiteY13" fmla="*/ 894102 h 1361164"/>
              <a:gd name="connsiteX14" fmla="*/ 32340 w 64679"/>
              <a:gd name="connsiteY14" fmla="*/ 566663 h 1361164"/>
              <a:gd name="connsiteX15" fmla="*/ 64679 w 64679"/>
              <a:gd name="connsiteY15" fmla="*/ 599034 h 1361164"/>
              <a:gd name="connsiteX16" fmla="*/ 64679 w 64679"/>
              <a:gd name="connsiteY16" fmla="*/ 762130 h 1361164"/>
              <a:gd name="connsiteX17" fmla="*/ 32340 w 64679"/>
              <a:gd name="connsiteY17" fmla="*/ 794501 h 1361164"/>
              <a:gd name="connsiteX18" fmla="*/ 0 w 64679"/>
              <a:gd name="connsiteY18" fmla="*/ 762130 h 1361164"/>
              <a:gd name="connsiteX19" fmla="*/ 0 w 64679"/>
              <a:gd name="connsiteY19" fmla="*/ 599034 h 1361164"/>
              <a:gd name="connsiteX20" fmla="*/ 32340 w 64679"/>
              <a:gd name="connsiteY20" fmla="*/ 566663 h 1361164"/>
              <a:gd name="connsiteX21" fmla="*/ 32340 w 64679"/>
              <a:gd name="connsiteY21" fmla="*/ 241715 h 1361164"/>
              <a:gd name="connsiteX22" fmla="*/ 64679 w 64679"/>
              <a:gd name="connsiteY22" fmla="*/ 272840 h 1361164"/>
              <a:gd name="connsiteX23" fmla="*/ 64679 w 64679"/>
              <a:gd name="connsiteY23" fmla="*/ 435937 h 1361164"/>
              <a:gd name="connsiteX24" fmla="*/ 32340 w 64679"/>
              <a:gd name="connsiteY24" fmla="*/ 467062 h 1361164"/>
              <a:gd name="connsiteX25" fmla="*/ 0 w 64679"/>
              <a:gd name="connsiteY25" fmla="*/ 435937 h 1361164"/>
              <a:gd name="connsiteX26" fmla="*/ 0 w 64679"/>
              <a:gd name="connsiteY26" fmla="*/ 272840 h 1361164"/>
              <a:gd name="connsiteX27" fmla="*/ 32340 w 64679"/>
              <a:gd name="connsiteY27" fmla="*/ 241715 h 1361164"/>
              <a:gd name="connsiteX28" fmla="*/ 32340 w 64679"/>
              <a:gd name="connsiteY28" fmla="*/ 0 h 1361164"/>
              <a:gd name="connsiteX29" fmla="*/ 64679 w 64679"/>
              <a:gd name="connsiteY29" fmla="*/ 32864 h 1361164"/>
              <a:gd name="connsiteX30" fmla="*/ 64679 w 64679"/>
              <a:gd name="connsiteY30" fmla="*/ 109970 h 1361164"/>
              <a:gd name="connsiteX31" fmla="*/ 32340 w 64679"/>
              <a:gd name="connsiteY31" fmla="*/ 141570 h 1361164"/>
              <a:gd name="connsiteX32" fmla="*/ 0 w 64679"/>
              <a:gd name="connsiteY32" fmla="*/ 109970 h 1361164"/>
              <a:gd name="connsiteX33" fmla="*/ 0 w 64679"/>
              <a:gd name="connsiteY33" fmla="*/ 32864 h 1361164"/>
              <a:gd name="connsiteX34" fmla="*/ 32340 w 64679"/>
              <a:gd name="connsiteY34" fmla="*/ 0 h 13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79" h="1361164">
                <a:moveTo>
                  <a:pt x="32340" y="1219583"/>
                </a:moveTo>
                <a:cubicBezTo>
                  <a:pt x="49753" y="1219583"/>
                  <a:pt x="64679" y="1234618"/>
                  <a:pt x="64679" y="1252159"/>
                </a:cubicBezTo>
                <a:lnTo>
                  <a:pt x="64679" y="1328588"/>
                </a:lnTo>
                <a:cubicBezTo>
                  <a:pt x="64679" y="1347382"/>
                  <a:pt x="49753" y="1361164"/>
                  <a:pt x="32340" y="1361164"/>
                </a:cubicBezTo>
                <a:cubicBezTo>
                  <a:pt x="14926" y="1361164"/>
                  <a:pt x="0" y="1347382"/>
                  <a:pt x="0" y="1328588"/>
                </a:cubicBezTo>
                <a:lnTo>
                  <a:pt x="0" y="1252159"/>
                </a:lnTo>
                <a:cubicBezTo>
                  <a:pt x="0" y="1234618"/>
                  <a:pt x="14926" y="1219583"/>
                  <a:pt x="32340" y="1219583"/>
                </a:cubicBezTo>
                <a:close/>
                <a:moveTo>
                  <a:pt x="32340" y="894102"/>
                </a:moveTo>
                <a:cubicBezTo>
                  <a:pt x="49753" y="894102"/>
                  <a:pt x="64679" y="907797"/>
                  <a:pt x="64679" y="925227"/>
                </a:cubicBezTo>
                <a:lnTo>
                  <a:pt x="64679" y="1088324"/>
                </a:lnTo>
                <a:cubicBezTo>
                  <a:pt x="64679" y="1105754"/>
                  <a:pt x="49753" y="1119449"/>
                  <a:pt x="32340" y="1119449"/>
                </a:cubicBezTo>
                <a:cubicBezTo>
                  <a:pt x="14926" y="1119449"/>
                  <a:pt x="0" y="1105754"/>
                  <a:pt x="0" y="1088324"/>
                </a:cubicBezTo>
                <a:lnTo>
                  <a:pt x="0" y="925227"/>
                </a:lnTo>
                <a:cubicBezTo>
                  <a:pt x="0" y="907797"/>
                  <a:pt x="14926" y="894102"/>
                  <a:pt x="32340" y="894102"/>
                </a:cubicBezTo>
                <a:close/>
                <a:moveTo>
                  <a:pt x="32340" y="566663"/>
                </a:moveTo>
                <a:cubicBezTo>
                  <a:pt x="49753" y="566663"/>
                  <a:pt x="64679" y="581603"/>
                  <a:pt x="64679" y="599034"/>
                </a:cubicBezTo>
                <a:lnTo>
                  <a:pt x="64679" y="762130"/>
                </a:lnTo>
                <a:cubicBezTo>
                  <a:pt x="64679" y="779560"/>
                  <a:pt x="49753" y="794501"/>
                  <a:pt x="32340" y="794501"/>
                </a:cubicBezTo>
                <a:cubicBezTo>
                  <a:pt x="14926" y="794501"/>
                  <a:pt x="0" y="779560"/>
                  <a:pt x="0" y="762130"/>
                </a:cubicBezTo>
                <a:lnTo>
                  <a:pt x="0" y="599034"/>
                </a:lnTo>
                <a:cubicBezTo>
                  <a:pt x="0" y="581603"/>
                  <a:pt x="14926" y="566663"/>
                  <a:pt x="32340" y="566663"/>
                </a:cubicBezTo>
                <a:close/>
                <a:moveTo>
                  <a:pt x="32340" y="241715"/>
                </a:moveTo>
                <a:cubicBezTo>
                  <a:pt x="49753" y="241715"/>
                  <a:pt x="64679" y="255410"/>
                  <a:pt x="64679" y="272840"/>
                </a:cubicBezTo>
                <a:lnTo>
                  <a:pt x="64679" y="435937"/>
                </a:lnTo>
                <a:cubicBezTo>
                  <a:pt x="64679" y="453367"/>
                  <a:pt x="49753" y="467062"/>
                  <a:pt x="32340" y="467062"/>
                </a:cubicBezTo>
                <a:cubicBezTo>
                  <a:pt x="14926" y="467062"/>
                  <a:pt x="0" y="453367"/>
                  <a:pt x="0" y="435937"/>
                </a:cubicBezTo>
                <a:lnTo>
                  <a:pt x="0" y="272840"/>
                </a:lnTo>
                <a:cubicBezTo>
                  <a:pt x="0" y="255410"/>
                  <a:pt x="14926" y="241715"/>
                  <a:pt x="32340" y="241715"/>
                </a:cubicBezTo>
                <a:close/>
                <a:moveTo>
                  <a:pt x="32340" y="0"/>
                </a:moveTo>
                <a:cubicBezTo>
                  <a:pt x="49753" y="0"/>
                  <a:pt x="64679" y="15168"/>
                  <a:pt x="64679" y="32864"/>
                </a:cubicBezTo>
                <a:lnTo>
                  <a:pt x="64679" y="109970"/>
                </a:lnTo>
                <a:cubicBezTo>
                  <a:pt x="64679" y="127666"/>
                  <a:pt x="49753" y="141570"/>
                  <a:pt x="32340" y="141570"/>
                </a:cubicBezTo>
                <a:cubicBezTo>
                  <a:pt x="14926" y="141570"/>
                  <a:pt x="0" y="127666"/>
                  <a:pt x="0" y="109970"/>
                </a:cubicBezTo>
                <a:lnTo>
                  <a:pt x="0" y="32864"/>
                </a:lnTo>
                <a:cubicBezTo>
                  <a:pt x="0" y="15168"/>
                  <a:pt x="14926" y="0"/>
                  <a:pt x="32340" y="0"/>
                </a:cubicBezTo>
                <a:close/>
              </a:path>
            </a:pathLst>
          </a:custGeom>
          <a:solidFill>
            <a:schemeClr val="accent4"/>
          </a:solidFill>
          <a:ln>
            <a:noFill/>
          </a:ln>
          <a:effec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Freeform 30">
            <a:extLst>
              <a:ext uri="{FF2B5EF4-FFF2-40B4-BE49-F238E27FC236}">
                <a16:creationId xmlns:a16="http://schemas.microsoft.com/office/drawing/2014/main" id="{17B94009-E54E-184A-A8B1-D95EFE95A0D3}"/>
              </a:ext>
            </a:extLst>
          </p:cNvPr>
          <p:cNvSpPr>
            <a:spLocks noChangeArrowheads="1"/>
          </p:cNvSpPr>
          <p:nvPr/>
        </p:nvSpPr>
        <p:spPr bwMode="auto">
          <a:xfrm>
            <a:off x="7484386" y="4524914"/>
            <a:ext cx="32328" cy="677833"/>
          </a:xfrm>
          <a:custGeom>
            <a:avLst/>
            <a:gdLst>
              <a:gd name="connsiteX0" fmla="*/ 32962 w 64656"/>
              <a:gd name="connsiteY0" fmla="*/ 1214095 h 1355665"/>
              <a:gd name="connsiteX1" fmla="*/ 64656 w 64656"/>
              <a:gd name="connsiteY1" fmla="*/ 1245696 h 1355665"/>
              <a:gd name="connsiteX2" fmla="*/ 64656 w 64656"/>
              <a:gd name="connsiteY2" fmla="*/ 1322801 h 1355665"/>
              <a:gd name="connsiteX3" fmla="*/ 32962 w 64656"/>
              <a:gd name="connsiteY3" fmla="*/ 1355665 h 1355665"/>
              <a:gd name="connsiteX4" fmla="*/ 0 w 64656"/>
              <a:gd name="connsiteY4" fmla="*/ 1322801 h 1355665"/>
              <a:gd name="connsiteX5" fmla="*/ 0 w 64656"/>
              <a:gd name="connsiteY5" fmla="*/ 1245696 h 1355665"/>
              <a:gd name="connsiteX6" fmla="*/ 32962 w 64656"/>
              <a:gd name="connsiteY6" fmla="*/ 1214095 h 1355665"/>
              <a:gd name="connsiteX7" fmla="*/ 32962 w 64656"/>
              <a:gd name="connsiteY7" fmla="*/ 888615 h 1355665"/>
              <a:gd name="connsiteX8" fmla="*/ 64656 w 64656"/>
              <a:gd name="connsiteY8" fmla="*/ 919740 h 1355665"/>
              <a:gd name="connsiteX9" fmla="*/ 64656 w 64656"/>
              <a:gd name="connsiteY9" fmla="*/ 1081592 h 1355665"/>
              <a:gd name="connsiteX10" fmla="*/ 32962 w 64656"/>
              <a:gd name="connsiteY10" fmla="*/ 1113962 h 1355665"/>
              <a:gd name="connsiteX11" fmla="*/ 0 w 64656"/>
              <a:gd name="connsiteY11" fmla="*/ 1081592 h 1355665"/>
              <a:gd name="connsiteX12" fmla="*/ 0 w 64656"/>
              <a:gd name="connsiteY12" fmla="*/ 919740 h 1355665"/>
              <a:gd name="connsiteX13" fmla="*/ 32962 w 64656"/>
              <a:gd name="connsiteY13" fmla="*/ 888615 h 1355665"/>
              <a:gd name="connsiteX14" fmla="*/ 32962 w 64656"/>
              <a:gd name="connsiteY14" fmla="*/ 561177 h 1355665"/>
              <a:gd name="connsiteX15" fmla="*/ 64656 w 64656"/>
              <a:gd name="connsiteY15" fmla="*/ 593547 h 1355665"/>
              <a:gd name="connsiteX16" fmla="*/ 64656 w 64656"/>
              <a:gd name="connsiteY16" fmla="*/ 756644 h 1355665"/>
              <a:gd name="connsiteX17" fmla="*/ 32962 w 64656"/>
              <a:gd name="connsiteY17" fmla="*/ 787769 h 1355665"/>
              <a:gd name="connsiteX18" fmla="*/ 0 w 64656"/>
              <a:gd name="connsiteY18" fmla="*/ 756644 h 1355665"/>
              <a:gd name="connsiteX19" fmla="*/ 0 w 64656"/>
              <a:gd name="connsiteY19" fmla="*/ 593547 h 1355665"/>
              <a:gd name="connsiteX20" fmla="*/ 32962 w 64656"/>
              <a:gd name="connsiteY20" fmla="*/ 561177 h 1355665"/>
              <a:gd name="connsiteX21" fmla="*/ 32962 w 64656"/>
              <a:gd name="connsiteY21" fmla="*/ 236228 h 1355665"/>
              <a:gd name="connsiteX22" fmla="*/ 64656 w 64656"/>
              <a:gd name="connsiteY22" fmla="*/ 267354 h 1355665"/>
              <a:gd name="connsiteX23" fmla="*/ 64656 w 64656"/>
              <a:gd name="connsiteY23" fmla="*/ 430450 h 1355665"/>
              <a:gd name="connsiteX24" fmla="*/ 32962 w 64656"/>
              <a:gd name="connsiteY24" fmla="*/ 462821 h 1355665"/>
              <a:gd name="connsiteX25" fmla="*/ 0 w 64656"/>
              <a:gd name="connsiteY25" fmla="*/ 430450 h 1355665"/>
              <a:gd name="connsiteX26" fmla="*/ 0 w 64656"/>
              <a:gd name="connsiteY26" fmla="*/ 267354 h 1355665"/>
              <a:gd name="connsiteX27" fmla="*/ 32962 w 64656"/>
              <a:gd name="connsiteY27" fmla="*/ 236228 h 1355665"/>
              <a:gd name="connsiteX28" fmla="*/ 32962 w 64656"/>
              <a:gd name="connsiteY28" fmla="*/ 0 h 1355665"/>
              <a:gd name="connsiteX29" fmla="*/ 64656 w 64656"/>
              <a:gd name="connsiteY29" fmla="*/ 30657 h 1355665"/>
              <a:gd name="connsiteX30" fmla="*/ 64656 w 64656"/>
              <a:gd name="connsiteY30" fmla="*/ 105459 h 1355665"/>
              <a:gd name="connsiteX31" fmla="*/ 32962 w 64656"/>
              <a:gd name="connsiteY31" fmla="*/ 136116 h 1355665"/>
              <a:gd name="connsiteX32" fmla="*/ 0 w 64656"/>
              <a:gd name="connsiteY32" fmla="*/ 105459 h 1355665"/>
              <a:gd name="connsiteX33" fmla="*/ 0 w 64656"/>
              <a:gd name="connsiteY33" fmla="*/ 30657 h 1355665"/>
              <a:gd name="connsiteX34" fmla="*/ 32962 w 64656"/>
              <a:gd name="connsiteY34" fmla="*/ 0 h 13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6" h="1355665">
                <a:moveTo>
                  <a:pt x="32962" y="1214095"/>
                </a:moveTo>
                <a:cubicBezTo>
                  <a:pt x="50710" y="1214095"/>
                  <a:pt x="64656" y="1227999"/>
                  <a:pt x="64656" y="1245696"/>
                </a:cubicBezTo>
                <a:lnTo>
                  <a:pt x="64656" y="1322801"/>
                </a:lnTo>
                <a:cubicBezTo>
                  <a:pt x="64656" y="1340497"/>
                  <a:pt x="50710" y="1355665"/>
                  <a:pt x="32962" y="1355665"/>
                </a:cubicBezTo>
                <a:cubicBezTo>
                  <a:pt x="15212" y="1355665"/>
                  <a:pt x="0" y="1340497"/>
                  <a:pt x="0" y="1322801"/>
                </a:cubicBezTo>
                <a:lnTo>
                  <a:pt x="0" y="1245696"/>
                </a:lnTo>
                <a:cubicBezTo>
                  <a:pt x="0" y="1227999"/>
                  <a:pt x="15212" y="1214095"/>
                  <a:pt x="32962" y="1214095"/>
                </a:cubicBezTo>
                <a:close/>
                <a:moveTo>
                  <a:pt x="32962" y="888615"/>
                </a:moveTo>
                <a:cubicBezTo>
                  <a:pt x="50710" y="888615"/>
                  <a:pt x="64656" y="902310"/>
                  <a:pt x="64656" y="919740"/>
                </a:cubicBezTo>
                <a:lnTo>
                  <a:pt x="64656" y="1081592"/>
                </a:lnTo>
                <a:cubicBezTo>
                  <a:pt x="64656" y="1099022"/>
                  <a:pt x="50710" y="1113962"/>
                  <a:pt x="32962" y="1113962"/>
                </a:cubicBezTo>
                <a:cubicBezTo>
                  <a:pt x="15212" y="1113962"/>
                  <a:pt x="0" y="1099022"/>
                  <a:pt x="0" y="1081592"/>
                </a:cubicBezTo>
                <a:lnTo>
                  <a:pt x="0" y="919740"/>
                </a:lnTo>
                <a:cubicBezTo>
                  <a:pt x="0" y="902310"/>
                  <a:pt x="15212" y="888615"/>
                  <a:pt x="32962" y="888615"/>
                </a:cubicBezTo>
                <a:close/>
                <a:moveTo>
                  <a:pt x="32962" y="561177"/>
                </a:moveTo>
                <a:cubicBezTo>
                  <a:pt x="50710" y="561177"/>
                  <a:pt x="64656" y="576117"/>
                  <a:pt x="64656" y="593547"/>
                </a:cubicBezTo>
                <a:lnTo>
                  <a:pt x="64656" y="756644"/>
                </a:lnTo>
                <a:cubicBezTo>
                  <a:pt x="64656" y="774074"/>
                  <a:pt x="50710" y="787769"/>
                  <a:pt x="32962" y="787769"/>
                </a:cubicBezTo>
                <a:cubicBezTo>
                  <a:pt x="15212" y="787769"/>
                  <a:pt x="0" y="774074"/>
                  <a:pt x="0" y="756644"/>
                </a:cubicBezTo>
                <a:lnTo>
                  <a:pt x="0" y="593547"/>
                </a:lnTo>
                <a:cubicBezTo>
                  <a:pt x="0" y="576117"/>
                  <a:pt x="15212" y="561177"/>
                  <a:pt x="32962" y="561177"/>
                </a:cubicBezTo>
                <a:close/>
                <a:moveTo>
                  <a:pt x="32962" y="236228"/>
                </a:moveTo>
                <a:cubicBezTo>
                  <a:pt x="50710" y="236228"/>
                  <a:pt x="64656" y="249923"/>
                  <a:pt x="64656" y="267354"/>
                </a:cubicBezTo>
                <a:lnTo>
                  <a:pt x="64656" y="430450"/>
                </a:lnTo>
                <a:cubicBezTo>
                  <a:pt x="64656" y="447880"/>
                  <a:pt x="50710" y="462821"/>
                  <a:pt x="32962" y="462821"/>
                </a:cubicBezTo>
                <a:cubicBezTo>
                  <a:pt x="15212" y="462821"/>
                  <a:pt x="0" y="447880"/>
                  <a:pt x="0" y="430450"/>
                </a:cubicBezTo>
                <a:lnTo>
                  <a:pt x="0" y="267354"/>
                </a:lnTo>
                <a:cubicBezTo>
                  <a:pt x="0" y="249923"/>
                  <a:pt x="15212" y="236228"/>
                  <a:pt x="32962" y="236228"/>
                </a:cubicBezTo>
                <a:close/>
                <a:moveTo>
                  <a:pt x="32962" y="0"/>
                </a:moveTo>
                <a:cubicBezTo>
                  <a:pt x="50710" y="0"/>
                  <a:pt x="64656" y="13489"/>
                  <a:pt x="64656" y="30657"/>
                </a:cubicBezTo>
                <a:lnTo>
                  <a:pt x="64656" y="105459"/>
                </a:lnTo>
                <a:cubicBezTo>
                  <a:pt x="64656" y="122627"/>
                  <a:pt x="50710" y="136116"/>
                  <a:pt x="32962" y="136116"/>
                </a:cubicBezTo>
                <a:cubicBezTo>
                  <a:pt x="15212" y="136116"/>
                  <a:pt x="0" y="122627"/>
                  <a:pt x="0" y="105459"/>
                </a:cubicBezTo>
                <a:lnTo>
                  <a:pt x="0" y="30657"/>
                </a:lnTo>
                <a:cubicBezTo>
                  <a:pt x="0" y="13489"/>
                  <a:pt x="15212" y="0"/>
                  <a:pt x="32962" y="0"/>
                </a:cubicBezTo>
                <a:close/>
              </a:path>
            </a:pathLst>
          </a:custGeom>
          <a:solidFill>
            <a:schemeClr val="accent6"/>
          </a:solidFill>
          <a:ln>
            <a:noFill/>
          </a:ln>
          <a:effec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29D46E10-6EC2-AF4A-B43D-F4E978BA3091}"/>
              </a:ext>
            </a:extLst>
          </p:cNvPr>
          <p:cNvSpPr txBox="1"/>
          <p:nvPr/>
        </p:nvSpPr>
        <p:spPr>
          <a:xfrm>
            <a:off x="176940" y="1180249"/>
            <a:ext cx="2062327" cy="1004314"/>
          </a:xfrm>
          <a:prstGeom prst="rect">
            <a:avLst/>
          </a:prstGeom>
          <a:noFill/>
        </p:spPr>
        <p:txBody>
          <a:bodyPr wrap="square" rtlCol="0" anchor="t">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Form 8-K must be filed within </a:t>
            </a:r>
            <a:r>
              <a:rPr kumimoji="0" lang="en-US" sz="1400" b="0" i="0" u="none" strike="noStrike" kern="1200" cap="none" spc="-15"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4 business days </a:t>
            </a: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of determining that an incident is “material”</a:t>
            </a:r>
          </a:p>
        </p:txBody>
      </p:sp>
      <p:sp>
        <p:nvSpPr>
          <p:cNvPr id="7" name="TextBox 6">
            <a:extLst>
              <a:ext uri="{FF2B5EF4-FFF2-40B4-BE49-F238E27FC236}">
                <a16:creationId xmlns:a16="http://schemas.microsoft.com/office/drawing/2014/main" id="{B2B6D017-FF22-5049-8122-48C02B156308}"/>
              </a:ext>
            </a:extLst>
          </p:cNvPr>
          <p:cNvSpPr txBox="1"/>
          <p:nvPr/>
        </p:nvSpPr>
        <p:spPr>
          <a:xfrm>
            <a:off x="172916" y="847563"/>
            <a:ext cx="2298065" cy="363561"/>
          </a:xfrm>
          <a:prstGeom prst="rect">
            <a:avLst/>
          </a:prstGeom>
          <a:noFill/>
        </p:spPr>
        <p:txBody>
          <a:bodyPr wrap="none" rtlCol="0" anchor="b">
            <a:spAutoFit/>
          </a:bodyPr>
          <a:lstStyle/>
          <a:p>
            <a:pPr marL="0" marR="0" lvl="0" indent="0" algn="ctr" defTabSz="457200" rtl="0" eaLnBrk="1" fontAlgn="auto" latinLnBrk="0" hangingPunct="1">
              <a:lnSpc>
                <a:spcPts val="2160"/>
              </a:lnSpc>
              <a:spcBef>
                <a:spcPts val="0"/>
              </a:spcBef>
              <a:spcAft>
                <a:spcPts val="0"/>
              </a:spcAft>
              <a:buClrTx/>
              <a:buSzTx/>
              <a:buFontTx/>
              <a:buNone/>
              <a:tabLst/>
              <a:defRPr/>
            </a:pPr>
            <a:r>
              <a:rPr kumimoji="0" lang="en-US" sz="1800" b="1" i="0" u="none" strike="noStrike" kern="1200" cap="none" spc="-15" normalizeH="0" baseline="0" noProof="0" dirty="0">
                <a:ln>
                  <a:noFill/>
                </a:ln>
                <a:solidFill>
                  <a:srgbClr val="D52B1E"/>
                </a:solidFill>
                <a:effectLst/>
                <a:uLnTx/>
                <a:uFillTx/>
                <a:latin typeface="Open Sans" panose="020B0606030504020204" pitchFamily="34" charset="0"/>
                <a:ea typeface="Open Sans" panose="020B0606030504020204" pitchFamily="34" charset="0"/>
                <a:cs typeface="Open Sans" panose="020B0606030504020204" pitchFamily="34" charset="0"/>
              </a:rPr>
              <a:t>Incident Reporting</a:t>
            </a:r>
          </a:p>
        </p:txBody>
      </p:sp>
      <p:sp>
        <p:nvSpPr>
          <p:cNvPr id="8" name="TextBox 7">
            <a:extLst>
              <a:ext uri="{FF2B5EF4-FFF2-40B4-BE49-F238E27FC236}">
                <a16:creationId xmlns:a16="http://schemas.microsoft.com/office/drawing/2014/main" id="{0296A7BB-32C1-594E-BF41-303AF94C5BAF}"/>
              </a:ext>
            </a:extLst>
          </p:cNvPr>
          <p:cNvSpPr txBox="1"/>
          <p:nvPr/>
        </p:nvSpPr>
        <p:spPr>
          <a:xfrm>
            <a:off x="1698256" y="4801452"/>
            <a:ext cx="2303986" cy="1235146"/>
          </a:xfrm>
          <a:prstGeom prst="rect">
            <a:avLst/>
          </a:prstGeom>
          <a:noFill/>
        </p:spPr>
        <p:txBody>
          <a:bodyPr wrap="square" rtlCol="0" anchor="t">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Forms 10-K and 20-F must describe </a:t>
            </a:r>
            <a:r>
              <a:rPr kumimoji="0" lang="en-US" sz="1400" b="0" i="0" u="none" strike="noStrike" kern="1200" cap="none" spc="-15" normalizeH="0" baseline="0" noProof="0" dirty="0">
                <a:ln>
                  <a:noFill/>
                </a:ln>
                <a:solidFill>
                  <a:srgbClr val="FF9900"/>
                </a:solidFill>
                <a:effectLst/>
                <a:uLnTx/>
                <a:uFillTx/>
                <a:latin typeface="Open Sans" panose="020B0606030504020204" pitchFamily="34" charset="0"/>
                <a:ea typeface="Open Sans" panose="020B0606030504020204" pitchFamily="34" charset="0"/>
                <a:cs typeface="Open Sans" panose="020B0606030504020204" pitchFamily="34" charset="0"/>
              </a:rPr>
              <a:t>processes for assessing, identifying, and managing </a:t>
            </a: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material risks from cyber threats</a:t>
            </a:r>
          </a:p>
        </p:txBody>
      </p:sp>
      <p:sp>
        <p:nvSpPr>
          <p:cNvPr id="9" name="TextBox 8">
            <a:extLst>
              <a:ext uri="{FF2B5EF4-FFF2-40B4-BE49-F238E27FC236}">
                <a16:creationId xmlns:a16="http://schemas.microsoft.com/office/drawing/2014/main" id="{484F9B02-8D5B-124F-A372-25127717CE90}"/>
              </a:ext>
            </a:extLst>
          </p:cNvPr>
          <p:cNvSpPr txBox="1"/>
          <p:nvPr/>
        </p:nvSpPr>
        <p:spPr>
          <a:xfrm>
            <a:off x="1956559" y="4441225"/>
            <a:ext cx="2109872" cy="360227"/>
          </a:xfrm>
          <a:prstGeom prst="rect">
            <a:avLst/>
          </a:prstGeom>
          <a:noFill/>
        </p:spPr>
        <p:txBody>
          <a:bodyPr wrap="none" rtlCol="0" anchor="b">
            <a:spAutoFit/>
          </a:bodyPr>
          <a:lstStyle/>
          <a:p>
            <a:pPr marL="0" marR="0" lvl="0" indent="0" algn="ctr" defTabSz="457200" rtl="0" eaLnBrk="1" fontAlgn="auto" latinLnBrk="0" hangingPunct="1">
              <a:lnSpc>
                <a:spcPts val="2160"/>
              </a:lnSpc>
              <a:spcBef>
                <a:spcPts val="0"/>
              </a:spcBef>
              <a:spcAft>
                <a:spcPts val="0"/>
              </a:spcAft>
              <a:buClrTx/>
              <a:buSzTx/>
              <a:buFontTx/>
              <a:buNone/>
              <a:tabLst/>
              <a:defRPr/>
            </a:pPr>
            <a:r>
              <a:rPr kumimoji="0" lang="en-US" sz="1650" b="1" i="0" u="none" strike="noStrike" kern="1200" cap="none" spc="-15" normalizeH="0" baseline="0" noProof="0" dirty="0">
                <a:ln>
                  <a:noFill/>
                </a:ln>
                <a:solidFill>
                  <a:srgbClr val="FF9900"/>
                </a:solidFill>
                <a:effectLst/>
                <a:uLnTx/>
                <a:uFillTx/>
                <a:latin typeface="Open Sans" panose="020B0606030504020204" pitchFamily="34" charset="0"/>
                <a:ea typeface="Open Sans" panose="020B0606030504020204" pitchFamily="34" charset="0"/>
                <a:cs typeface="Open Sans" panose="020B0606030504020204" pitchFamily="34" charset="0"/>
              </a:rPr>
              <a:t>Risk Management</a:t>
            </a:r>
          </a:p>
        </p:txBody>
      </p:sp>
      <p:sp>
        <p:nvSpPr>
          <p:cNvPr id="10" name="TextBox 9">
            <a:extLst>
              <a:ext uri="{FF2B5EF4-FFF2-40B4-BE49-F238E27FC236}">
                <a16:creationId xmlns:a16="http://schemas.microsoft.com/office/drawing/2014/main" id="{D5D954D3-C2F4-F74B-AE14-1B9106F6F9DC}"/>
              </a:ext>
            </a:extLst>
          </p:cNvPr>
          <p:cNvSpPr txBox="1"/>
          <p:nvPr/>
        </p:nvSpPr>
        <p:spPr>
          <a:xfrm>
            <a:off x="3136632" y="1182946"/>
            <a:ext cx="2541365" cy="773481"/>
          </a:xfrm>
          <a:prstGeom prst="rect">
            <a:avLst/>
          </a:prstGeom>
          <a:noFill/>
        </p:spPr>
        <p:txBody>
          <a:bodyPr wrap="square" rtlCol="0" anchor="t">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Describe the </a:t>
            </a:r>
            <a:r>
              <a:rPr kumimoji="0" lang="en-US" sz="1400" b="0" i="0" u="none" strike="noStrike" kern="1200" cap="none" spc="-15" normalizeH="0" baseline="0" noProof="0" dirty="0">
                <a:ln>
                  <a:noFill/>
                </a:ln>
                <a:solidFill>
                  <a:srgbClr val="359B4C">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role of the board of directors </a:t>
            </a: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 overseeing cyber risk </a:t>
            </a:r>
          </a:p>
        </p:txBody>
      </p:sp>
      <p:sp>
        <p:nvSpPr>
          <p:cNvPr id="11" name="TextBox 10">
            <a:extLst>
              <a:ext uri="{FF2B5EF4-FFF2-40B4-BE49-F238E27FC236}">
                <a16:creationId xmlns:a16="http://schemas.microsoft.com/office/drawing/2014/main" id="{254AE842-C272-2D46-A2D6-DC3431DD9A01}"/>
              </a:ext>
            </a:extLst>
          </p:cNvPr>
          <p:cNvSpPr txBox="1"/>
          <p:nvPr/>
        </p:nvSpPr>
        <p:spPr>
          <a:xfrm>
            <a:off x="3395568" y="847563"/>
            <a:ext cx="2023503" cy="363561"/>
          </a:xfrm>
          <a:prstGeom prst="rect">
            <a:avLst/>
          </a:prstGeom>
          <a:noFill/>
        </p:spPr>
        <p:txBody>
          <a:bodyPr wrap="none" rtlCol="0" anchor="b">
            <a:spAutoFit/>
          </a:bodyPr>
          <a:lstStyle/>
          <a:p>
            <a:pPr marL="0" marR="0" lvl="0" indent="0" algn="ctr" defTabSz="457200" rtl="0" eaLnBrk="1" fontAlgn="auto" latinLnBrk="0" hangingPunct="1">
              <a:lnSpc>
                <a:spcPts val="2160"/>
              </a:lnSpc>
              <a:spcBef>
                <a:spcPts val="0"/>
              </a:spcBef>
              <a:spcAft>
                <a:spcPts val="0"/>
              </a:spcAft>
              <a:buClrTx/>
              <a:buSzTx/>
              <a:buFontTx/>
              <a:buNone/>
              <a:tabLst/>
              <a:defRPr/>
            </a:pPr>
            <a:r>
              <a:rPr kumimoji="0" lang="en-US" sz="1800" b="1" i="0" u="none" strike="noStrike" kern="1200" cap="none" spc="-15" normalizeH="0" baseline="0" noProof="0" dirty="0">
                <a:ln>
                  <a:noFill/>
                </a:ln>
                <a:solidFill>
                  <a:srgbClr val="359B4C"/>
                </a:solidFill>
                <a:effectLst/>
                <a:uLnTx/>
                <a:uFillTx/>
                <a:latin typeface="Open Sans" panose="020B0606030504020204" pitchFamily="34" charset="0"/>
                <a:ea typeface="Open Sans" panose="020B0606030504020204" pitchFamily="34" charset="0"/>
                <a:cs typeface="Open Sans" panose="020B0606030504020204" pitchFamily="34" charset="0"/>
              </a:rPr>
              <a:t>Board Oversight</a:t>
            </a:r>
          </a:p>
        </p:txBody>
      </p:sp>
      <p:sp>
        <p:nvSpPr>
          <p:cNvPr id="13" name="TextBox 12">
            <a:extLst>
              <a:ext uri="{FF2B5EF4-FFF2-40B4-BE49-F238E27FC236}">
                <a16:creationId xmlns:a16="http://schemas.microsoft.com/office/drawing/2014/main" id="{C9D7FE62-7267-C841-BB31-34B89D2AC80F}"/>
              </a:ext>
            </a:extLst>
          </p:cNvPr>
          <p:cNvSpPr txBox="1"/>
          <p:nvPr/>
        </p:nvSpPr>
        <p:spPr>
          <a:xfrm>
            <a:off x="6273697" y="1182796"/>
            <a:ext cx="2303986" cy="1004314"/>
          </a:xfrm>
          <a:prstGeom prst="rect">
            <a:avLst/>
          </a:prstGeom>
          <a:noFill/>
        </p:spPr>
        <p:txBody>
          <a:bodyPr wrap="square" rtlCol="0" anchor="t">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Detail </a:t>
            </a:r>
            <a:r>
              <a:rPr kumimoji="0" lang="en-US" sz="1400" b="0" i="0" u="none" strike="noStrike" kern="1200" cap="none" spc="-15" normalizeH="0" baseline="0" noProof="0" dirty="0">
                <a:ln>
                  <a:noFill/>
                </a:ln>
                <a:solidFill>
                  <a:srgbClr val="00BBEE"/>
                </a:solidFill>
                <a:effectLst/>
                <a:uLnTx/>
                <a:uFillTx/>
                <a:latin typeface="Open Sans" panose="020B0606030504020204" pitchFamily="34" charset="0"/>
                <a:ea typeface="Open Sans" panose="020B0606030504020204" pitchFamily="34" charset="0"/>
                <a:cs typeface="Open Sans" panose="020B0606030504020204" pitchFamily="34" charset="0"/>
              </a:rPr>
              <a:t>responsible positions + processes </a:t>
            </a: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to monitor and manage material risks</a:t>
            </a:r>
          </a:p>
        </p:txBody>
      </p:sp>
      <p:sp>
        <p:nvSpPr>
          <p:cNvPr id="14" name="TextBox 13">
            <a:extLst>
              <a:ext uri="{FF2B5EF4-FFF2-40B4-BE49-F238E27FC236}">
                <a16:creationId xmlns:a16="http://schemas.microsoft.com/office/drawing/2014/main" id="{B4729B02-83CA-7A4D-ABF2-AEB723B730D9}"/>
              </a:ext>
            </a:extLst>
          </p:cNvPr>
          <p:cNvSpPr txBox="1"/>
          <p:nvPr/>
        </p:nvSpPr>
        <p:spPr>
          <a:xfrm>
            <a:off x="6103239" y="847563"/>
            <a:ext cx="2533707" cy="363561"/>
          </a:xfrm>
          <a:prstGeom prst="rect">
            <a:avLst/>
          </a:prstGeom>
          <a:noFill/>
        </p:spPr>
        <p:txBody>
          <a:bodyPr wrap="none" rtlCol="0" anchor="b">
            <a:spAutoFit/>
          </a:bodyPr>
          <a:lstStyle/>
          <a:p>
            <a:pPr marL="0" marR="0" lvl="0" indent="0" algn="ctr" defTabSz="457200" rtl="0" eaLnBrk="1" fontAlgn="auto" latinLnBrk="0" hangingPunct="1">
              <a:lnSpc>
                <a:spcPts val="2160"/>
              </a:lnSpc>
              <a:spcBef>
                <a:spcPts val="0"/>
              </a:spcBef>
              <a:spcAft>
                <a:spcPts val="0"/>
              </a:spcAft>
              <a:buClrTx/>
              <a:buSzTx/>
              <a:buFontTx/>
              <a:buNone/>
              <a:tabLst/>
              <a:defRPr/>
            </a:pPr>
            <a:r>
              <a:rPr kumimoji="0" lang="en-US" sz="1800" b="1" i="0" u="none" strike="noStrike" kern="1200" cap="none" spc="-15" normalizeH="0" baseline="0" noProof="0" dirty="0">
                <a:ln>
                  <a:noFill/>
                </a:ln>
                <a:solidFill>
                  <a:srgbClr val="00BBEE"/>
                </a:solidFill>
                <a:effectLst/>
                <a:uLnTx/>
                <a:uFillTx/>
                <a:latin typeface="Open Sans" panose="020B0606030504020204" pitchFamily="34" charset="0"/>
                <a:ea typeface="Open Sans" panose="020B0606030504020204" pitchFamily="34" charset="0"/>
                <a:cs typeface="Open Sans" panose="020B0606030504020204" pitchFamily="34" charset="0"/>
              </a:rPr>
              <a:t>Role of Management</a:t>
            </a:r>
          </a:p>
        </p:txBody>
      </p:sp>
      <p:sp>
        <p:nvSpPr>
          <p:cNvPr id="15" name="TextBox 14">
            <a:extLst>
              <a:ext uri="{FF2B5EF4-FFF2-40B4-BE49-F238E27FC236}">
                <a16:creationId xmlns:a16="http://schemas.microsoft.com/office/drawing/2014/main" id="{A29B5E1F-159E-D54D-85EF-2F2DAA5505F4}"/>
              </a:ext>
            </a:extLst>
          </p:cNvPr>
          <p:cNvSpPr txBox="1"/>
          <p:nvPr/>
        </p:nvSpPr>
        <p:spPr>
          <a:xfrm>
            <a:off x="5419071" y="5523449"/>
            <a:ext cx="2833097" cy="1004314"/>
          </a:xfrm>
          <a:prstGeom prst="rect">
            <a:avLst/>
          </a:prstGeom>
          <a:noFill/>
        </p:spPr>
        <p:txBody>
          <a:bodyPr wrap="square" rtlCol="0" anchor="t">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Identify whether </a:t>
            </a:r>
            <a:r>
              <a:rPr kumimoji="0" lang="en-US" sz="1400" b="0" i="0" u="none" strike="noStrike" kern="1200" cap="none" spc="-15" normalizeH="0" baseline="0" noProof="0" dirty="0">
                <a:ln>
                  <a:noFill/>
                </a:ln>
                <a:solidFill>
                  <a:srgbClr val="993399"/>
                </a:solidFill>
                <a:effectLst/>
                <a:uLnTx/>
                <a:uFillTx/>
                <a:latin typeface="Open Sans" panose="020B0606030504020204" pitchFamily="34" charset="0"/>
                <a:ea typeface="Open Sans" panose="020B0606030504020204" pitchFamily="34" charset="0"/>
                <a:cs typeface="Open Sans" panose="020B0606030504020204" pitchFamily="34" charset="0"/>
              </a:rPr>
              <a:t>any third-parties are engaged </a:t>
            </a:r>
            <a:r>
              <a:rPr kumimoji="0" lang="en-US" sz="1400" b="0" i="0" u="none" strike="noStrike" kern="1200" cap="none" spc="-15"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to assist with cyber risk management processes</a:t>
            </a:r>
          </a:p>
        </p:txBody>
      </p:sp>
      <p:sp>
        <p:nvSpPr>
          <p:cNvPr id="16" name="TextBox 15">
            <a:extLst>
              <a:ext uri="{FF2B5EF4-FFF2-40B4-BE49-F238E27FC236}">
                <a16:creationId xmlns:a16="http://schemas.microsoft.com/office/drawing/2014/main" id="{99D892D6-F3A2-B543-9EBF-AC9CFA35EA32}"/>
              </a:ext>
            </a:extLst>
          </p:cNvPr>
          <p:cNvSpPr txBox="1"/>
          <p:nvPr/>
        </p:nvSpPr>
        <p:spPr>
          <a:xfrm>
            <a:off x="5649949" y="5186297"/>
            <a:ext cx="2718116" cy="356957"/>
          </a:xfrm>
          <a:prstGeom prst="rect">
            <a:avLst/>
          </a:prstGeom>
          <a:noFill/>
        </p:spPr>
        <p:txBody>
          <a:bodyPr wrap="none" rtlCol="0" anchor="b">
            <a:spAutoFit/>
          </a:bodyPr>
          <a:lstStyle/>
          <a:p>
            <a:pPr marL="0" marR="0" lvl="0" indent="0" algn="ctr" defTabSz="457200" rtl="0" eaLnBrk="1" fontAlgn="auto" latinLnBrk="0" hangingPunct="1">
              <a:lnSpc>
                <a:spcPts val="2160"/>
              </a:lnSpc>
              <a:spcBef>
                <a:spcPts val="0"/>
              </a:spcBef>
              <a:spcAft>
                <a:spcPts val="0"/>
              </a:spcAft>
              <a:buClrTx/>
              <a:buSzTx/>
              <a:buFontTx/>
              <a:buNone/>
              <a:tabLst/>
              <a:defRPr/>
            </a:pPr>
            <a:r>
              <a:rPr kumimoji="0" lang="en-US" sz="1600" b="1" i="0" u="none" strike="noStrike" kern="1200" cap="none" spc="-15" normalizeH="0" baseline="0" noProof="0" dirty="0">
                <a:ln>
                  <a:noFill/>
                </a:ln>
                <a:solidFill>
                  <a:srgbClr val="993399"/>
                </a:solidFill>
                <a:effectLst/>
                <a:uLnTx/>
                <a:uFillTx/>
                <a:latin typeface="Open Sans" panose="020B0606030504020204" pitchFamily="34" charset="0"/>
                <a:ea typeface="Open Sans" panose="020B0606030504020204" pitchFamily="34" charset="0"/>
                <a:cs typeface="Open Sans" panose="020B0606030504020204" pitchFamily="34" charset="0"/>
              </a:rPr>
              <a:t>Third Party Relationships</a:t>
            </a:r>
          </a:p>
        </p:txBody>
      </p:sp>
      <p:grpSp>
        <p:nvGrpSpPr>
          <p:cNvPr id="36" name="Group 35">
            <a:extLst>
              <a:ext uri="{FF2B5EF4-FFF2-40B4-BE49-F238E27FC236}">
                <a16:creationId xmlns:a16="http://schemas.microsoft.com/office/drawing/2014/main" id="{EBCAAB09-F479-F3E9-9E19-E70F477DD223}"/>
              </a:ext>
            </a:extLst>
          </p:cNvPr>
          <p:cNvGrpSpPr/>
          <p:nvPr/>
        </p:nvGrpSpPr>
        <p:grpSpPr>
          <a:xfrm>
            <a:off x="546428" y="2051957"/>
            <a:ext cx="7995641" cy="2589138"/>
            <a:chOff x="287122" y="1998644"/>
            <a:chExt cx="8372274" cy="2711099"/>
          </a:xfrm>
        </p:grpSpPr>
        <p:sp>
          <p:nvSpPr>
            <p:cNvPr id="22" name="Freeform 2">
              <a:extLst>
                <a:ext uri="{FF2B5EF4-FFF2-40B4-BE49-F238E27FC236}">
                  <a16:creationId xmlns:a16="http://schemas.microsoft.com/office/drawing/2014/main" id="{70D8B89C-6A8D-7A49-9C5E-5B655B3C1167}"/>
                </a:ext>
              </a:extLst>
            </p:cNvPr>
            <p:cNvSpPr>
              <a:spLocks noChangeArrowheads="1"/>
            </p:cNvSpPr>
            <p:nvPr/>
          </p:nvSpPr>
          <p:spPr bwMode="auto">
            <a:xfrm>
              <a:off x="287122" y="2907837"/>
              <a:ext cx="2101309" cy="1796413"/>
            </a:xfrm>
            <a:custGeom>
              <a:avLst/>
              <a:gdLst>
                <a:gd name="T0" fmla="*/ 3009 w 3372"/>
                <a:gd name="T1" fmla="*/ 894 h 2885"/>
                <a:gd name="T2" fmla="*/ 3018 w 3372"/>
                <a:gd name="T3" fmla="*/ 832 h 2885"/>
                <a:gd name="T4" fmla="*/ 3020 w 3372"/>
                <a:gd name="T5" fmla="*/ 827 h 2885"/>
                <a:gd name="T6" fmla="*/ 3103 w 3372"/>
                <a:gd name="T7" fmla="*/ 774 h 2885"/>
                <a:gd name="T8" fmla="*/ 3206 w 3372"/>
                <a:gd name="T9" fmla="*/ 761 h 2885"/>
                <a:gd name="T10" fmla="*/ 3284 w 3372"/>
                <a:gd name="T11" fmla="*/ 732 h 2885"/>
                <a:gd name="T12" fmla="*/ 3292 w 3372"/>
                <a:gd name="T13" fmla="*/ 726 h 2885"/>
                <a:gd name="T14" fmla="*/ 3346 w 3372"/>
                <a:gd name="T15" fmla="*/ 671 h 2885"/>
                <a:gd name="T16" fmla="*/ 3349 w 3372"/>
                <a:gd name="T17" fmla="*/ 665 h 2885"/>
                <a:gd name="T18" fmla="*/ 3352 w 3372"/>
                <a:gd name="T19" fmla="*/ 659 h 2885"/>
                <a:gd name="T20" fmla="*/ 3354 w 3372"/>
                <a:gd name="T21" fmla="*/ 655 h 2885"/>
                <a:gd name="T22" fmla="*/ 3355 w 3372"/>
                <a:gd name="T23" fmla="*/ 653 h 2885"/>
                <a:gd name="T24" fmla="*/ 3364 w 3372"/>
                <a:gd name="T25" fmla="*/ 622 h 2885"/>
                <a:gd name="T26" fmla="*/ 3331 w 3372"/>
                <a:gd name="T27" fmla="*/ 477 h 2885"/>
                <a:gd name="T28" fmla="*/ 3211 w 3372"/>
                <a:gd name="T29" fmla="*/ 373 h 2885"/>
                <a:gd name="T30" fmla="*/ 3138 w 3372"/>
                <a:gd name="T31" fmla="*/ 370 h 2885"/>
                <a:gd name="T32" fmla="*/ 3088 w 3372"/>
                <a:gd name="T33" fmla="*/ 390 h 2885"/>
                <a:gd name="T34" fmla="*/ 2960 w 3372"/>
                <a:gd name="T35" fmla="*/ 527 h 2885"/>
                <a:gd name="T36" fmla="*/ 2873 w 3372"/>
                <a:gd name="T37" fmla="*/ 572 h 2885"/>
                <a:gd name="T38" fmla="*/ 2867 w 3372"/>
                <a:gd name="T39" fmla="*/ 571 h 2885"/>
                <a:gd name="T40" fmla="*/ 2818 w 3372"/>
                <a:gd name="T41" fmla="*/ 554 h 2885"/>
                <a:gd name="T42" fmla="*/ 2813 w 3372"/>
                <a:gd name="T43" fmla="*/ 549 h 2885"/>
                <a:gd name="T44" fmla="*/ 2812 w 3372"/>
                <a:gd name="T45" fmla="*/ 546 h 2885"/>
                <a:gd name="T46" fmla="*/ 2805 w 3372"/>
                <a:gd name="T47" fmla="*/ 541 h 2885"/>
                <a:gd name="T48" fmla="*/ 2492 w 3372"/>
                <a:gd name="T49" fmla="*/ 0 h 2885"/>
                <a:gd name="T50" fmla="*/ 521 w 3372"/>
                <a:gd name="T51" fmla="*/ 541 h 2885"/>
                <a:gd name="T52" fmla="*/ 527 w 3372"/>
                <a:gd name="T53" fmla="*/ 581 h 2885"/>
                <a:gd name="T54" fmla="*/ 528 w 3372"/>
                <a:gd name="T55" fmla="*/ 582 h 2885"/>
                <a:gd name="T56" fmla="*/ 529 w 3372"/>
                <a:gd name="T57" fmla="*/ 585 h 2885"/>
                <a:gd name="T58" fmla="*/ 587 w 3372"/>
                <a:gd name="T59" fmla="*/ 622 h 2885"/>
                <a:gd name="T60" fmla="*/ 786 w 3372"/>
                <a:gd name="T61" fmla="*/ 668 h 2885"/>
                <a:gd name="T62" fmla="*/ 836 w 3372"/>
                <a:gd name="T63" fmla="*/ 708 h 2885"/>
                <a:gd name="T64" fmla="*/ 878 w 3372"/>
                <a:gd name="T65" fmla="*/ 787 h 2885"/>
                <a:gd name="T66" fmla="*/ 845 w 3372"/>
                <a:gd name="T67" fmla="*/ 968 h 2885"/>
                <a:gd name="T68" fmla="*/ 719 w 3372"/>
                <a:gd name="T69" fmla="*/ 1084 h 2885"/>
                <a:gd name="T70" fmla="*/ 677 w 3372"/>
                <a:gd name="T71" fmla="*/ 1095 h 2885"/>
                <a:gd name="T72" fmla="*/ 672 w 3372"/>
                <a:gd name="T73" fmla="*/ 1095 h 2885"/>
                <a:gd name="T74" fmla="*/ 671 w 3372"/>
                <a:gd name="T75" fmla="*/ 1095 h 2885"/>
                <a:gd name="T76" fmla="*/ 663 w 3372"/>
                <a:gd name="T77" fmla="*/ 1096 h 2885"/>
                <a:gd name="T78" fmla="*/ 656 w 3372"/>
                <a:gd name="T79" fmla="*/ 1096 h 2885"/>
                <a:gd name="T80" fmla="*/ 565 w 3372"/>
                <a:gd name="T81" fmla="*/ 1073 h 2885"/>
                <a:gd name="T82" fmla="*/ 556 w 3372"/>
                <a:gd name="T83" fmla="*/ 1068 h 2885"/>
                <a:gd name="T84" fmla="*/ 414 w 3372"/>
                <a:gd name="T85" fmla="*/ 922 h 2885"/>
                <a:gd name="T86" fmla="*/ 351 w 3372"/>
                <a:gd name="T87" fmla="*/ 891 h 2885"/>
                <a:gd name="T88" fmla="*/ 309 w 3372"/>
                <a:gd name="T89" fmla="*/ 907 h 2885"/>
                <a:gd name="T90" fmla="*/ 833 w 3372"/>
                <a:gd name="T91" fmla="*/ 2884 h 2885"/>
                <a:gd name="T92" fmla="*/ 3326 w 3372"/>
                <a:gd name="T93" fmla="*/ 1446 h 2885"/>
                <a:gd name="T94" fmla="*/ 3010 w 3372"/>
                <a:gd name="T95" fmla="*/ 899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72" h="2885">
                  <a:moveTo>
                    <a:pt x="3009" y="894"/>
                  </a:moveTo>
                  <a:lnTo>
                    <a:pt x="3009" y="894"/>
                  </a:lnTo>
                  <a:cubicBezTo>
                    <a:pt x="3005" y="873"/>
                    <a:pt x="3008" y="852"/>
                    <a:pt x="3017" y="833"/>
                  </a:cubicBezTo>
                  <a:lnTo>
                    <a:pt x="3018" y="832"/>
                  </a:lnTo>
                  <a:lnTo>
                    <a:pt x="3018" y="832"/>
                  </a:lnTo>
                  <a:cubicBezTo>
                    <a:pt x="3018" y="830"/>
                    <a:pt x="3019" y="828"/>
                    <a:pt x="3020" y="827"/>
                  </a:cubicBezTo>
                  <a:lnTo>
                    <a:pt x="3020" y="827"/>
                  </a:lnTo>
                  <a:cubicBezTo>
                    <a:pt x="3037" y="796"/>
                    <a:pt x="3068" y="776"/>
                    <a:pt x="3103" y="774"/>
                  </a:cubicBezTo>
                  <a:lnTo>
                    <a:pt x="3103" y="774"/>
                  </a:lnTo>
                  <a:cubicBezTo>
                    <a:pt x="3140" y="772"/>
                    <a:pt x="3175" y="768"/>
                    <a:pt x="3206" y="761"/>
                  </a:cubicBezTo>
                  <a:lnTo>
                    <a:pt x="3206" y="761"/>
                  </a:lnTo>
                  <a:cubicBezTo>
                    <a:pt x="3237" y="753"/>
                    <a:pt x="3264" y="743"/>
                    <a:pt x="3284" y="732"/>
                  </a:cubicBezTo>
                  <a:lnTo>
                    <a:pt x="3284" y="732"/>
                  </a:lnTo>
                  <a:cubicBezTo>
                    <a:pt x="3287" y="730"/>
                    <a:pt x="3290" y="728"/>
                    <a:pt x="3292" y="726"/>
                  </a:cubicBezTo>
                  <a:lnTo>
                    <a:pt x="3292" y="726"/>
                  </a:lnTo>
                  <a:cubicBezTo>
                    <a:pt x="3316" y="711"/>
                    <a:pt x="3334" y="693"/>
                    <a:pt x="3346" y="671"/>
                  </a:cubicBezTo>
                  <a:lnTo>
                    <a:pt x="3346" y="671"/>
                  </a:lnTo>
                  <a:cubicBezTo>
                    <a:pt x="3347" y="669"/>
                    <a:pt x="3348" y="668"/>
                    <a:pt x="3349" y="665"/>
                  </a:cubicBezTo>
                  <a:lnTo>
                    <a:pt x="3352" y="659"/>
                  </a:lnTo>
                  <a:lnTo>
                    <a:pt x="3352" y="659"/>
                  </a:lnTo>
                  <a:cubicBezTo>
                    <a:pt x="3353" y="658"/>
                    <a:pt x="3353" y="657"/>
                    <a:pt x="3354" y="655"/>
                  </a:cubicBezTo>
                  <a:lnTo>
                    <a:pt x="3354" y="655"/>
                  </a:lnTo>
                  <a:lnTo>
                    <a:pt x="3355" y="653"/>
                  </a:lnTo>
                  <a:lnTo>
                    <a:pt x="3355" y="653"/>
                  </a:lnTo>
                  <a:cubicBezTo>
                    <a:pt x="3359" y="644"/>
                    <a:pt x="3362" y="633"/>
                    <a:pt x="3364" y="622"/>
                  </a:cubicBezTo>
                  <a:lnTo>
                    <a:pt x="3364" y="622"/>
                  </a:lnTo>
                  <a:cubicBezTo>
                    <a:pt x="3371" y="578"/>
                    <a:pt x="3359" y="526"/>
                    <a:pt x="3331" y="477"/>
                  </a:cubicBezTo>
                  <a:lnTo>
                    <a:pt x="3331" y="477"/>
                  </a:lnTo>
                  <a:cubicBezTo>
                    <a:pt x="3299" y="422"/>
                    <a:pt x="3257" y="386"/>
                    <a:pt x="3211" y="373"/>
                  </a:cubicBezTo>
                  <a:lnTo>
                    <a:pt x="3211" y="373"/>
                  </a:lnTo>
                  <a:cubicBezTo>
                    <a:pt x="3187" y="365"/>
                    <a:pt x="3162" y="365"/>
                    <a:pt x="3138" y="370"/>
                  </a:cubicBezTo>
                  <a:lnTo>
                    <a:pt x="3138" y="370"/>
                  </a:lnTo>
                  <a:cubicBezTo>
                    <a:pt x="3120" y="374"/>
                    <a:pt x="3104" y="381"/>
                    <a:pt x="3088" y="390"/>
                  </a:cubicBezTo>
                  <a:lnTo>
                    <a:pt x="3088" y="390"/>
                  </a:lnTo>
                  <a:cubicBezTo>
                    <a:pt x="3048" y="412"/>
                    <a:pt x="3001" y="464"/>
                    <a:pt x="2960" y="527"/>
                  </a:cubicBezTo>
                  <a:lnTo>
                    <a:pt x="2960" y="527"/>
                  </a:lnTo>
                  <a:cubicBezTo>
                    <a:pt x="2941" y="556"/>
                    <a:pt x="2908" y="573"/>
                    <a:pt x="2873" y="572"/>
                  </a:cubicBezTo>
                  <a:lnTo>
                    <a:pt x="2873" y="572"/>
                  </a:lnTo>
                  <a:cubicBezTo>
                    <a:pt x="2872" y="572"/>
                    <a:pt x="2870" y="572"/>
                    <a:pt x="2868" y="572"/>
                  </a:cubicBezTo>
                  <a:lnTo>
                    <a:pt x="2867" y="571"/>
                  </a:lnTo>
                  <a:lnTo>
                    <a:pt x="2867" y="571"/>
                  </a:lnTo>
                  <a:cubicBezTo>
                    <a:pt x="2849" y="570"/>
                    <a:pt x="2832" y="564"/>
                    <a:pt x="2818" y="554"/>
                  </a:cubicBezTo>
                  <a:lnTo>
                    <a:pt x="2818" y="554"/>
                  </a:lnTo>
                  <a:cubicBezTo>
                    <a:pt x="2816" y="553"/>
                    <a:pt x="2814" y="551"/>
                    <a:pt x="2813" y="549"/>
                  </a:cubicBezTo>
                  <a:lnTo>
                    <a:pt x="2812" y="546"/>
                  </a:lnTo>
                  <a:lnTo>
                    <a:pt x="2812" y="546"/>
                  </a:lnTo>
                  <a:cubicBezTo>
                    <a:pt x="2809" y="544"/>
                    <a:pt x="2807" y="543"/>
                    <a:pt x="2805" y="541"/>
                  </a:cubicBezTo>
                  <a:lnTo>
                    <a:pt x="2805" y="541"/>
                  </a:lnTo>
                  <a:cubicBezTo>
                    <a:pt x="2804" y="540"/>
                    <a:pt x="2803" y="538"/>
                    <a:pt x="2802" y="537"/>
                  </a:cubicBezTo>
                  <a:lnTo>
                    <a:pt x="2492" y="0"/>
                  </a:lnTo>
                  <a:lnTo>
                    <a:pt x="832" y="1"/>
                  </a:lnTo>
                  <a:lnTo>
                    <a:pt x="521" y="541"/>
                  </a:lnTo>
                  <a:lnTo>
                    <a:pt x="521" y="541"/>
                  </a:lnTo>
                  <a:cubicBezTo>
                    <a:pt x="519" y="554"/>
                    <a:pt x="521" y="568"/>
                    <a:pt x="527" y="581"/>
                  </a:cubicBezTo>
                  <a:lnTo>
                    <a:pt x="528" y="582"/>
                  </a:lnTo>
                  <a:lnTo>
                    <a:pt x="528" y="582"/>
                  </a:lnTo>
                  <a:cubicBezTo>
                    <a:pt x="528" y="584"/>
                    <a:pt x="529" y="584"/>
                    <a:pt x="529" y="585"/>
                  </a:cubicBezTo>
                  <a:lnTo>
                    <a:pt x="529" y="585"/>
                  </a:lnTo>
                  <a:cubicBezTo>
                    <a:pt x="541" y="607"/>
                    <a:pt x="562" y="620"/>
                    <a:pt x="587" y="622"/>
                  </a:cubicBezTo>
                  <a:lnTo>
                    <a:pt x="587" y="622"/>
                  </a:lnTo>
                  <a:cubicBezTo>
                    <a:pt x="668" y="626"/>
                    <a:pt x="743" y="644"/>
                    <a:pt x="786" y="668"/>
                  </a:cubicBezTo>
                  <a:lnTo>
                    <a:pt x="786" y="668"/>
                  </a:lnTo>
                  <a:cubicBezTo>
                    <a:pt x="805" y="680"/>
                    <a:pt x="822" y="693"/>
                    <a:pt x="836" y="708"/>
                  </a:cubicBezTo>
                  <a:lnTo>
                    <a:pt x="836" y="708"/>
                  </a:lnTo>
                  <a:cubicBezTo>
                    <a:pt x="857" y="731"/>
                    <a:pt x="871" y="757"/>
                    <a:pt x="878" y="787"/>
                  </a:cubicBezTo>
                  <a:lnTo>
                    <a:pt x="878" y="787"/>
                  </a:lnTo>
                  <a:cubicBezTo>
                    <a:pt x="892" y="843"/>
                    <a:pt x="881" y="906"/>
                    <a:pt x="845" y="968"/>
                  </a:cubicBezTo>
                  <a:lnTo>
                    <a:pt x="845" y="968"/>
                  </a:lnTo>
                  <a:cubicBezTo>
                    <a:pt x="813" y="1024"/>
                    <a:pt x="768" y="1066"/>
                    <a:pt x="719" y="1084"/>
                  </a:cubicBezTo>
                  <a:lnTo>
                    <a:pt x="719" y="1084"/>
                  </a:lnTo>
                  <a:cubicBezTo>
                    <a:pt x="706" y="1089"/>
                    <a:pt x="693" y="1093"/>
                    <a:pt x="680" y="1094"/>
                  </a:cubicBezTo>
                  <a:lnTo>
                    <a:pt x="677" y="1095"/>
                  </a:lnTo>
                  <a:lnTo>
                    <a:pt x="677" y="1095"/>
                  </a:lnTo>
                  <a:cubicBezTo>
                    <a:pt x="676" y="1095"/>
                    <a:pt x="674" y="1095"/>
                    <a:pt x="672" y="1095"/>
                  </a:cubicBezTo>
                  <a:lnTo>
                    <a:pt x="671" y="1095"/>
                  </a:lnTo>
                  <a:lnTo>
                    <a:pt x="671" y="1095"/>
                  </a:lnTo>
                  <a:cubicBezTo>
                    <a:pt x="669" y="1095"/>
                    <a:pt x="668" y="1095"/>
                    <a:pt x="667" y="1095"/>
                  </a:cubicBezTo>
                  <a:lnTo>
                    <a:pt x="663" y="1096"/>
                  </a:lnTo>
                  <a:lnTo>
                    <a:pt x="663" y="1096"/>
                  </a:lnTo>
                  <a:cubicBezTo>
                    <a:pt x="661" y="1096"/>
                    <a:pt x="658" y="1096"/>
                    <a:pt x="656" y="1096"/>
                  </a:cubicBezTo>
                  <a:lnTo>
                    <a:pt x="656" y="1096"/>
                  </a:lnTo>
                  <a:cubicBezTo>
                    <a:pt x="625" y="1096"/>
                    <a:pt x="595" y="1089"/>
                    <a:pt x="565" y="1073"/>
                  </a:cubicBezTo>
                  <a:lnTo>
                    <a:pt x="565" y="1073"/>
                  </a:lnTo>
                  <a:cubicBezTo>
                    <a:pt x="562" y="1072"/>
                    <a:pt x="559" y="1071"/>
                    <a:pt x="556" y="1068"/>
                  </a:cubicBezTo>
                  <a:lnTo>
                    <a:pt x="556" y="1068"/>
                  </a:lnTo>
                  <a:cubicBezTo>
                    <a:pt x="512" y="1043"/>
                    <a:pt x="458" y="989"/>
                    <a:pt x="414" y="922"/>
                  </a:cubicBezTo>
                  <a:lnTo>
                    <a:pt x="414" y="922"/>
                  </a:lnTo>
                  <a:cubicBezTo>
                    <a:pt x="400" y="902"/>
                    <a:pt x="376" y="890"/>
                    <a:pt x="351" y="891"/>
                  </a:cubicBezTo>
                  <a:lnTo>
                    <a:pt x="351" y="891"/>
                  </a:lnTo>
                  <a:cubicBezTo>
                    <a:pt x="336" y="891"/>
                    <a:pt x="321" y="897"/>
                    <a:pt x="309" y="907"/>
                  </a:cubicBezTo>
                  <a:lnTo>
                    <a:pt x="0" y="1443"/>
                  </a:lnTo>
                  <a:lnTo>
                    <a:pt x="833" y="2884"/>
                  </a:lnTo>
                  <a:lnTo>
                    <a:pt x="2497" y="2883"/>
                  </a:lnTo>
                  <a:lnTo>
                    <a:pt x="3326" y="1446"/>
                  </a:lnTo>
                  <a:lnTo>
                    <a:pt x="3010" y="899"/>
                  </a:lnTo>
                  <a:lnTo>
                    <a:pt x="3010" y="899"/>
                  </a:lnTo>
                  <a:cubicBezTo>
                    <a:pt x="3010" y="898"/>
                    <a:pt x="3009" y="895"/>
                    <a:pt x="3009" y="894"/>
                  </a:cubicBezTo>
                </a:path>
              </a:pathLst>
            </a:custGeom>
            <a:solidFill>
              <a:schemeClr val="accent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Freeform 3">
              <a:extLst>
                <a:ext uri="{FF2B5EF4-FFF2-40B4-BE49-F238E27FC236}">
                  <a16:creationId xmlns:a16="http://schemas.microsoft.com/office/drawing/2014/main" id="{0239DBE7-1466-F040-9A10-D112669D9F0F}"/>
                </a:ext>
              </a:extLst>
            </p:cNvPr>
            <p:cNvSpPr>
              <a:spLocks noChangeArrowheads="1"/>
            </p:cNvSpPr>
            <p:nvPr/>
          </p:nvSpPr>
          <p:spPr bwMode="auto">
            <a:xfrm>
              <a:off x="3426723" y="2907837"/>
              <a:ext cx="2098563" cy="1796413"/>
            </a:xfrm>
            <a:custGeom>
              <a:avLst/>
              <a:gdLst>
                <a:gd name="T0" fmla="*/ 520 w 3368"/>
                <a:gd name="T1" fmla="*/ 547 h 2885"/>
                <a:gd name="T2" fmla="*/ 527 w 3368"/>
                <a:gd name="T3" fmla="*/ 582 h 2885"/>
                <a:gd name="T4" fmla="*/ 585 w 3368"/>
                <a:gd name="T5" fmla="*/ 620 h 2885"/>
                <a:gd name="T6" fmla="*/ 698 w 3368"/>
                <a:gd name="T7" fmla="*/ 637 h 2885"/>
                <a:gd name="T8" fmla="*/ 783 w 3368"/>
                <a:gd name="T9" fmla="*/ 668 h 2885"/>
                <a:gd name="T10" fmla="*/ 833 w 3368"/>
                <a:gd name="T11" fmla="*/ 708 h 2885"/>
                <a:gd name="T12" fmla="*/ 876 w 3368"/>
                <a:gd name="T13" fmla="*/ 787 h 2885"/>
                <a:gd name="T14" fmla="*/ 842 w 3368"/>
                <a:gd name="T15" fmla="*/ 968 h 2885"/>
                <a:gd name="T16" fmla="*/ 716 w 3368"/>
                <a:gd name="T17" fmla="*/ 1084 h 2885"/>
                <a:gd name="T18" fmla="*/ 674 w 3368"/>
                <a:gd name="T19" fmla="*/ 1095 h 2885"/>
                <a:gd name="T20" fmla="*/ 669 w 3368"/>
                <a:gd name="T21" fmla="*/ 1095 h 2885"/>
                <a:gd name="T22" fmla="*/ 668 w 3368"/>
                <a:gd name="T23" fmla="*/ 1095 h 2885"/>
                <a:gd name="T24" fmla="*/ 660 w 3368"/>
                <a:gd name="T25" fmla="*/ 1096 h 2885"/>
                <a:gd name="T26" fmla="*/ 653 w 3368"/>
                <a:gd name="T27" fmla="*/ 1096 h 2885"/>
                <a:gd name="T28" fmla="*/ 562 w 3368"/>
                <a:gd name="T29" fmla="*/ 1073 h 2885"/>
                <a:gd name="T30" fmla="*/ 553 w 3368"/>
                <a:gd name="T31" fmla="*/ 1068 h 2885"/>
                <a:gd name="T32" fmla="*/ 411 w 3368"/>
                <a:gd name="T33" fmla="*/ 922 h 2885"/>
                <a:gd name="T34" fmla="*/ 348 w 3368"/>
                <a:gd name="T35" fmla="*/ 891 h 2885"/>
                <a:gd name="T36" fmla="*/ 315 w 3368"/>
                <a:gd name="T37" fmla="*/ 901 h 2885"/>
                <a:gd name="T38" fmla="*/ 830 w 3368"/>
                <a:gd name="T39" fmla="*/ 2884 h 2885"/>
                <a:gd name="T40" fmla="*/ 3321 w 3368"/>
                <a:gd name="T41" fmla="*/ 1448 h 2885"/>
                <a:gd name="T42" fmla="*/ 3006 w 3368"/>
                <a:gd name="T43" fmla="*/ 904 h 2885"/>
                <a:gd name="T44" fmla="*/ 3005 w 3368"/>
                <a:gd name="T45" fmla="*/ 899 h 2885"/>
                <a:gd name="T46" fmla="*/ 3014 w 3368"/>
                <a:gd name="T47" fmla="*/ 837 h 2885"/>
                <a:gd name="T48" fmla="*/ 3015 w 3368"/>
                <a:gd name="T49" fmla="*/ 833 h 2885"/>
                <a:gd name="T50" fmla="*/ 3017 w 3368"/>
                <a:gd name="T51" fmla="*/ 830 h 2885"/>
                <a:gd name="T52" fmla="*/ 3099 w 3368"/>
                <a:gd name="T53" fmla="*/ 776 h 2885"/>
                <a:gd name="T54" fmla="*/ 3280 w 3368"/>
                <a:gd name="T55" fmla="*/ 732 h 2885"/>
                <a:gd name="T56" fmla="*/ 3288 w 3368"/>
                <a:gd name="T57" fmla="*/ 726 h 2885"/>
                <a:gd name="T58" fmla="*/ 3342 w 3368"/>
                <a:gd name="T59" fmla="*/ 671 h 2885"/>
                <a:gd name="T60" fmla="*/ 3345 w 3368"/>
                <a:gd name="T61" fmla="*/ 665 h 2885"/>
                <a:gd name="T62" fmla="*/ 3346 w 3368"/>
                <a:gd name="T63" fmla="*/ 664 h 2885"/>
                <a:gd name="T64" fmla="*/ 3348 w 3368"/>
                <a:gd name="T65" fmla="*/ 659 h 2885"/>
                <a:gd name="T66" fmla="*/ 3350 w 3368"/>
                <a:gd name="T67" fmla="*/ 655 h 2885"/>
                <a:gd name="T68" fmla="*/ 3351 w 3368"/>
                <a:gd name="T69" fmla="*/ 653 h 2885"/>
                <a:gd name="T70" fmla="*/ 3360 w 3368"/>
                <a:gd name="T71" fmla="*/ 622 h 2885"/>
                <a:gd name="T72" fmla="*/ 3327 w 3368"/>
                <a:gd name="T73" fmla="*/ 477 h 2885"/>
                <a:gd name="T74" fmla="*/ 3207 w 3368"/>
                <a:gd name="T75" fmla="*/ 373 h 2885"/>
                <a:gd name="T76" fmla="*/ 3134 w 3368"/>
                <a:gd name="T77" fmla="*/ 370 h 2885"/>
                <a:gd name="T78" fmla="*/ 3133 w 3368"/>
                <a:gd name="T79" fmla="*/ 370 h 2885"/>
                <a:gd name="T80" fmla="*/ 3126 w 3368"/>
                <a:gd name="T81" fmla="*/ 372 h 2885"/>
                <a:gd name="T82" fmla="*/ 3093 w 3368"/>
                <a:gd name="T83" fmla="*/ 385 h 2885"/>
                <a:gd name="T84" fmla="*/ 3085 w 3368"/>
                <a:gd name="T85" fmla="*/ 390 h 2885"/>
                <a:gd name="T86" fmla="*/ 3041 w 3368"/>
                <a:gd name="T87" fmla="*/ 422 h 2885"/>
                <a:gd name="T88" fmla="*/ 2956 w 3368"/>
                <a:gd name="T89" fmla="*/ 527 h 2885"/>
                <a:gd name="T90" fmla="*/ 2869 w 3368"/>
                <a:gd name="T91" fmla="*/ 572 h 2885"/>
                <a:gd name="T92" fmla="*/ 2863 w 3368"/>
                <a:gd name="T93" fmla="*/ 571 h 2885"/>
                <a:gd name="T94" fmla="*/ 2849 w 3368"/>
                <a:gd name="T95" fmla="*/ 570 h 2885"/>
                <a:gd name="T96" fmla="*/ 2801 w 3368"/>
                <a:gd name="T97" fmla="*/ 546 h 2885"/>
                <a:gd name="T98" fmla="*/ 2798 w 3368"/>
                <a:gd name="T99" fmla="*/ 542 h 2885"/>
                <a:gd name="T100" fmla="*/ 835 w 3368"/>
                <a:gd name="T101" fmla="*/ 1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68" h="2885">
                  <a:moveTo>
                    <a:pt x="520" y="547"/>
                  </a:moveTo>
                  <a:lnTo>
                    <a:pt x="520" y="547"/>
                  </a:lnTo>
                  <a:cubicBezTo>
                    <a:pt x="519" y="559"/>
                    <a:pt x="522" y="571"/>
                    <a:pt x="527" y="582"/>
                  </a:cubicBezTo>
                  <a:lnTo>
                    <a:pt x="527" y="582"/>
                  </a:lnTo>
                  <a:cubicBezTo>
                    <a:pt x="539" y="604"/>
                    <a:pt x="560" y="618"/>
                    <a:pt x="585" y="620"/>
                  </a:cubicBezTo>
                  <a:lnTo>
                    <a:pt x="585" y="620"/>
                  </a:lnTo>
                  <a:cubicBezTo>
                    <a:pt x="625" y="622"/>
                    <a:pt x="664" y="629"/>
                    <a:pt x="698" y="637"/>
                  </a:cubicBezTo>
                  <a:lnTo>
                    <a:pt x="698" y="637"/>
                  </a:lnTo>
                  <a:cubicBezTo>
                    <a:pt x="732" y="645"/>
                    <a:pt x="761" y="656"/>
                    <a:pt x="783" y="668"/>
                  </a:cubicBezTo>
                  <a:lnTo>
                    <a:pt x="783" y="668"/>
                  </a:lnTo>
                  <a:cubicBezTo>
                    <a:pt x="802" y="680"/>
                    <a:pt x="819" y="693"/>
                    <a:pt x="833" y="708"/>
                  </a:cubicBezTo>
                  <a:lnTo>
                    <a:pt x="833" y="708"/>
                  </a:lnTo>
                  <a:cubicBezTo>
                    <a:pt x="854" y="731"/>
                    <a:pt x="868" y="757"/>
                    <a:pt x="876" y="787"/>
                  </a:cubicBezTo>
                  <a:lnTo>
                    <a:pt x="876" y="787"/>
                  </a:lnTo>
                  <a:cubicBezTo>
                    <a:pt x="890" y="843"/>
                    <a:pt x="878" y="906"/>
                    <a:pt x="842" y="968"/>
                  </a:cubicBezTo>
                  <a:lnTo>
                    <a:pt x="842" y="968"/>
                  </a:lnTo>
                  <a:cubicBezTo>
                    <a:pt x="809" y="1024"/>
                    <a:pt x="765" y="1066"/>
                    <a:pt x="716" y="1084"/>
                  </a:cubicBezTo>
                  <a:lnTo>
                    <a:pt x="716" y="1084"/>
                  </a:lnTo>
                  <a:cubicBezTo>
                    <a:pt x="703" y="1089"/>
                    <a:pt x="690" y="1093"/>
                    <a:pt x="677" y="1094"/>
                  </a:cubicBezTo>
                  <a:lnTo>
                    <a:pt x="674" y="1095"/>
                  </a:lnTo>
                  <a:lnTo>
                    <a:pt x="674" y="1095"/>
                  </a:lnTo>
                  <a:cubicBezTo>
                    <a:pt x="673" y="1095"/>
                    <a:pt x="671" y="1095"/>
                    <a:pt x="669" y="1095"/>
                  </a:cubicBezTo>
                  <a:lnTo>
                    <a:pt x="668" y="1095"/>
                  </a:lnTo>
                  <a:lnTo>
                    <a:pt x="668" y="1095"/>
                  </a:lnTo>
                  <a:cubicBezTo>
                    <a:pt x="666" y="1095"/>
                    <a:pt x="665" y="1095"/>
                    <a:pt x="663" y="1095"/>
                  </a:cubicBezTo>
                  <a:lnTo>
                    <a:pt x="660" y="1096"/>
                  </a:lnTo>
                  <a:lnTo>
                    <a:pt x="660" y="1096"/>
                  </a:lnTo>
                  <a:cubicBezTo>
                    <a:pt x="658" y="1096"/>
                    <a:pt x="655" y="1096"/>
                    <a:pt x="653" y="1096"/>
                  </a:cubicBezTo>
                  <a:lnTo>
                    <a:pt x="653" y="1096"/>
                  </a:lnTo>
                  <a:cubicBezTo>
                    <a:pt x="622" y="1096"/>
                    <a:pt x="592" y="1089"/>
                    <a:pt x="562" y="1073"/>
                  </a:cubicBezTo>
                  <a:lnTo>
                    <a:pt x="562" y="1073"/>
                  </a:lnTo>
                  <a:cubicBezTo>
                    <a:pt x="559" y="1072"/>
                    <a:pt x="556" y="1071"/>
                    <a:pt x="553" y="1068"/>
                  </a:cubicBezTo>
                  <a:lnTo>
                    <a:pt x="553" y="1068"/>
                  </a:lnTo>
                  <a:cubicBezTo>
                    <a:pt x="509" y="1043"/>
                    <a:pt x="455" y="989"/>
                    <a:pt x="411" y="922"/>
                  </a:cubicBezTo>
                  <a:lnTo>
                    <a:pt x="411" y="922"/>
                  </a:lnTo>
                  <a:cubicBezTo>
                    <a:pt x="397" y="902"/>
                    <a:pt x="373" y="890"/>
                    <a:pt x="348" y="891"/>
                  </a:cubicBezTo>
                  <a:lnTo>
                    <a:pt x="348" y="891"/>
                  </a:lnTo>
                  <a:cubicBezTo>
                    <a:pt x="336" y="891"/>
                    <a:pt x="325" y="895"/>
                    <a:pt x="315" y="901"/>
                  </a:cubicBezTo>
                  <a:lnTo>
                    <a:pt x="0" y="1446"/>
                  </a:lnTo>
                  <a:lnTo>
                    <a:pt x="830" y="2884"/>
                  </a:lnTo>
                  <a:lnTo>
                    <a:pt x="2493" y="2883"/>
                  </a:lnTo>
                  <a:lnTo>
                    <a:pt x="3321" y="1448"/>
                  </a:lnTo>
                  <a:lnTo>
                    <a:pt x="3006" y="904"/>
                  </a:lnTo>
                  <a:lnTo>
                    <a:pt x="3006" y="904"/>
                  </a:lnTo>
                  <a:cubicBezTo>
                    <a:pt x="3006" y="902"/>
                    <a:pt x="3005" y="900"/>
                    <a:pt x="3005" y="899"/>
                  </a:cubicBezTo>
                  <a:lnTo>
                    <a:pt x="3005" y="899"/>
                  </a:lnTo>
                  <a:cubicBezTo>
                    <a:pt x="3002" y="878"/>
                    <a:pt x="3004" y="857"/>
                    <a:pt x="3013" y="838"/>
                  </a:cubicBezTo>
                  <a:lnTo>
                    <a:pt x="3014" y="837"/>
                  </a:lnTo>
                  <a:lnTo>
                    <a:pt x="3014" y="837"/>
                  </a:lnTo>
                  <a:cubicBezTo>
                    <a:pt x="3014" y="836"/>
                    <a:pt x="3015" y="835"/>
                    <a:pt x="3015" y="833"/>
                  </a:cubicBezTo>
                  <a:lnTo>
                    <a:pt x="3015" y="833"/>
                  </a:lnTo>
                  <a:cubicBezTo>
                    <a:pt x="3016" y="832"/>
                    <a:pt x="3016" y="831"/>
                    <a:pt x="3017" y="830"/>
                  </a:cubicBezTo>
                  <a:lnTo>
                    <a:pt x="3017" y="830"/>
                  </a:lnTo>
                  <a:cubicBezTo>
                    <a:pt x="3033" y="799"/>
                    <a:pt x="3064" y="779"/>
                    <a:pt x="3099" y="776"/>
                  </a:cubicBezTo>
                  <a:lnTo>
                    <a:pt x="3099" y="776"/>
                  </a:lnTo>
                  <a:cubicBezTo>
                    <a:pt x="3173" y="772"/>
                    <a:pt x="3241" y="754"/>
                    <a:pt x="3280" y="732"/>
                  </a:cubicBezTo>
                  <a:lnTo>
                    <a:pt x="3280" y="732"/>
                  </a:lnTo>
                  <a:cubicBezTo>
                    <a:pt x="3283" y="730"/>
                    <a:pt x="3286" y="728"/>
                    <a:pt x="3288" y="726"/>
                  </a:cubicBezTo>
                  <a:lnTo>
                    <a:pt x="3288" y="726"/>
                  </a:lnTo>
                  <a:cubicBezTo>
                    <a:pt x="3312" y="711"/>
                    <a:pt x="3330" y="693"/>
                    <a:pt x="3342" y="671"/>
                  </a:cubicBezTo>
                  <a:lnTo>
                    <a:pt x="3342" y="671"/>
                  </a:lnTo>
                  <a:cubicBezTo>
                    <a:pt x="3343" y="669"/>
                    <a:pt x="3345" y="668"/>
                    <a:pt x="3345" y="665"/>
                  </a:cubicBezTo>
                  <a:lnTo>
                    <a:pt x="3345" y="665"/>
                  </a:lnTo>
                  <a:cubicBezTo>
                    <a:pt x="3345" y="665"/>
                    <a:pt x="3346" y="665"/>
                    <a:pt x="3346" y="664"/>
                  </a:cubicBezTo>
                  <a:lnTo>
                    <a:pt x="3348" y="659"/>
                  </a:lnTo>
                  <a:lnTo>
                    <a:pt x="3348" y="659"/>
                  </a:lnTo>
                  <a:cubicBezTo>
                    <a:pt x="3349" y="658"/>
                    <a:pt x="3349" y="657"/>
                    <a:pt x="3350" y="655"/>
                  </a:cubicBezTo>
                  <a:lnTo>
                    <a:pt x="3350" y="655"/>
                  </a:lnTo>
                  <a:lnTo>
                    <a:pt x="3351" y="653"/>
                  </a:lnTo>
                  <a:lnTo>
                    <a:pt x="3351" y="653"/>
                  </a:lnTo>
                  <a:cubicBezTo>
                    <a:pt x="3355" y="643"/>
                    <a:pt x="3358" y="633"/>
                    <a:pt x="3360" y="622"/>
                  </a:cubicBezTo>
                  <a:lnTo>
                    <a:pt x="3360" y="622"/>
                  </a:lnTo>
                  <a:cubicBezTo>
                    <a:pt x="3367" y="578"/>
                    <a:pt x="3355" y="526"/>
                    <a:pt x="3327" y="477"/>
                  </a:cubicBezTo>
                  <a:lnTo>
                    <a:pt x="3327" y="477"/>
                  </a:lnTo>
                  <a:cubicBezTo>
                    <a:pt x="3295" y="422"/>
                    <a:pt x="3253" y="386"/>
                    <a:pt x="3207" y="373"/>
                  </a:cubicBezTo>
                  <a:lnTo>
                    <a:pt x="3207" y="373"/>
                  </a:lnTo>
                  <a:cubicBezTo>
                    <a:pt x="3183" y="365"/>
                    <a:pt x="3159" y="365"/>
                    <a:pt x="3134" y="370"/>
                  </a:cubicBezTo>
                  <a:lnTo>
                    <a:pt x="3134" y="370"/>
                  </a:lnTo>
                  <a:cubicBezTo>
                    <a:pt x="3134" y="370"/>
                    <a:pt x="3134" y="370"/>
                    <a:pt x="3133" y="370"/>
                  </a:cubicBezTo>
                  <a:lnTo>
                    <a:pt x="3133" y="370"/>
                  </a:lnTo>
                  <a:cubicBezTo>
                    <a:pt x="3131" y="371"/>
                    <a:pt x="3128" y="371"/>
                    <a:pt x="3126" y="372"/>
                  </a:cubicBezTo>
                  <a:lnTo>
                    <a:pt x="3126" y="372"/>
                  </a:lnTo>
                  <a:cubicBezTo>
                    <a:pt x="3115" y="376"/>
                    <a:pt x="3104" y="380"/>
                    <a:pt x="3093" y="385"/>
                  </a:cubicBezTo>
                  <a:lnTo>
                    <a:pt x="3093" y="385"/>
                  </a:lnTo>
                  <a:cubicBezTo>
                    <a:pt x="3090" y="387"/>
                    <a:pt x="3088" y="388"/>
                    <a:pt x="3085" y="390"/>
                  </a:cubicBezTo>
                  <a:lnTo>
                    <a:pt x="3085" y="390"/>
                  </a:lnTo>
                  <a:cubicBezTo>
                    <a:pt x="3071" y="398"/>
                    <a:pt x="3057" y="409"/>
                    <a:pt x="3041" y="422"/>
                  </a:cubicBezTo>
                  <a:lnTo>
                    <a:pt x="3041" y="422"/>
                  </a:lnTo>
                  <a:cubicBezTo>
                    <a:pt x="3013" y="449"/>
                    <a:pt x="2983" y="485"/>
                    <a:pt x="2956" y="527"/>
                  </a:cubicBezTo>
                  <a:lnTo>
                    <a:pt x="2956" y="527"/>
                  </a:lnTo>
                  <a:cubicBezTo>
                    <a:pt x="2937" y="556"/>
                    <a:pt x="2904" y="573"/>
                    <a:pt x="2869" y="572"/>
                  </a:cubicBezTo>
                  <a:lnTo>
                    <a:pt x="2869" y="572"/>
                  </a:lnTo>
                  <a:cubicBezTo>
                    <a:pt x="2868" y="572"/>
                    <a:pt x="2866" y="572"/>
                    <a:pt x="2864" y="572"/>
                  </a:cubicBezTo>
                  <a:lnTo>
                    <a:pt x="2863" y="571"/>
                  </a:lnTo>
                  <a:lnTo>
                    <a:pt x="2863" y="571"/>
                  </a:lnTo>
                  <a:cubicBezTo>
                    <a:pt x="2858" y="571"/>
                    <a:pt x="2854" y="570"/>
                    <a:pt x="2849" y="570"/>
                  </a:cubicBezTo>
                  <a:lnTo>
                    <a:pt x="2849" y="570"/>
                  </a:lnTo>
                  <a:cubicBezTo>
                    <a:pt x="2831" y="566"/>
                    <a:pt x="2814" y="558"/>
                    <a:pt x="2801" y="546"/>
                  </a:cubicBezTo>
                  <a:lnTo>
                    <a:pt x="2801" y="546"/>
                  </a:lnTo>
                  <a:cubicBezTo>
                    <a:pt x="2800" y="545"/>
                    <a:pt x="2799" y="543"/>
                    <a:pt x="2798" y="542"/>
                  </a:cubicBezTo>
                  <a:lnTo>
                    <a:pt x="2485" y="0"/>
                  </a:lnTo>
                  <a:lnTo>
                    <a:pt x="835" y="1"/>
                  </a:lnTo>
                  <a:lnTo>
                    <a:pt x="520" y="547"/>
                  </a:lnTo>
                </a:path>
              </a:pathLst>
            </a:custGeom>
            <a:solidFill>
              <a:schemeClr val="accent3"/>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4">
              <a:extLst>
                <a:ext uri="{FF2B5EF4-FFF2-40B4-BE49-F238E27FC236}">
                  <a16:creationId xmlns:a16="http://schemas.microsoft.com/office/drawing/2014/main" id="{D65270F4-808F-D340-B26F-2D81C2E1242F}"/>
                </a:ext>
              </a:extLst>
            </p:cNvPr>
            <p:cNvSpPr>
              <a:spLocks noChangeArrowheads="1"/>
            </p:cNvSpPr>
            <p:nvPr/>
          </p:nvSpPr>
          <p:spPr bwMode="auto">
            <a:xfrm>
              <a:off x="1858296" y="1998644"/>
              <a:ext cx="2098563" cy="1796413"/>
            </a:xfrm>
            <a:custGeom>
              <a:avLst/>
              <a:gdLst>
                <a:gd name="T0" fmla="*/ 2815 w 3370"/>
                <a:gd name="T1" fmla="*/ 2329 h 2883"/>
                <a:gd name="T2" fmla="*/ 2866 w 3370"/>
                <a:gd name="T3" fmla="*/ 2310 h 2883"/>
                <a:gd name="T4" fmla="*/ 2871 w 3370"/>
                <a:gd name="T5" fmla="*/ 2310 h 2883"/>
                <a:gd name="T6" fmla="*/ 2957 w 3370"/>
                <a:gd name="T7" fmla="*/ 2356 h 2883"/>
                <a:gd name="T8" fmla="*/ 3085 w 3370"/>
                <a:gd name="T9" fmla="*/ 2492 h 2883"/>
                <a:gd name="T10" fmla="*/ 3135 w 3370"/>
                <a:gd name="T11" fmla="*/ 2512 h 2883"/>
                <a:gd name="T12" fmla="*/ 3209 w 3370"/>
                <a:gd name="T13" fmla="*/ 2510 h 2883"/>
                <a:gd name="T14" fmla="*/ 3329 w 3370"/>
                <a:gd name="T15" fmla="*/ 2405 h 2883"/>
                <a:gd name="T16" fmla="*/ 3362 w 3370"/>
                <a:gd name="T17" fmla="*/ 2261 h 2883"/>
                <a:gd name="T18" fmla="*/ 3353 w 3370"/>
                <a:gd name="T19" fmla="*/ 2229 h 2883"/>
                <a:gd name="T20" fmla="*/ 3352 w 3370"/>
                <a:gd name="T21" fmla="*/ 2228 h 2883"/>
                <a:gd name="T22" fmla="*/ 3351 w 3370"/>
                <a:gd name="T23" fmla="*/ 2224 h 2883"/>
                <a:gd name="T24" fmla="*/ 3349 w 3370"/>
                <a:gd name="T25" fmla="*/ 2222 h 2883"/>
                <a:gd name="T26" fmla="*/ 3348 w 3370"/>
                <a:gd name="T27" fmla="*/ 2218 h 2883"/>
                <a:gd name="T28" fmla="*/ 3347 w 3370"/>
                <a:gd name="T29" fmla="*/ 2217 h 2883"/>
                <a:gd name="T30" fmla="*/ 3345 w 3370"/>
                <a:gd name="T31" fmla="*/ 2211 h 2883"/>
                <a:gd name="T32" fmla="*/ 3290 w 3370"/>
                <a:gd name="T33" fmla="*/ 2156 h 2883"/>
                <a:gd name="T34" fmla="*/ 3282 w 3370"/>
                <a:gd name="T35" fmla="*/ 2151 h 2883"/>
                <a:gd name="T36" fmla="*/ 3208 w 3370"/>
                <a:gd name="T37" fmla="*/ 2123 h 2883"/>
                <a:gd name="T38" fmla="*/ 3101 w 3370"/>
                <a:gd name="T39" fmla="*/ 2108 h 2883"/>
                <a:gd name="T40" fmla="*/ 3017 w 3370"/>
                <a:gd name="T41" fmla="*/ 2056 h 2883"/>
                <a:gd name="T42" fmla="*/ 3014 w 3370"/>
                <a:gd name="T43" fmla="*/ 2051 h 2883"/>
                <a:gd name="T44" fmla="*/ 3014 w 3370"/>
                <a:gd name="T45" fmla="*/ 2050 h 2883"/>
                <a:gd name="T46" fmla="*/ 3006 w 3370"/>
                <a:gd name="T47" fmla="*/ 1989 h 2883"/>
                <a:gd name="T48" fmla="*/ 3324 w 3370"/>
                <a:gd name="T49" fmla="*/ 1436 h 2883"/>
                <a:gd name="T50" fmla="*/ 831 w 3370"/>
                <a:gd name="T51" fmla="*/ 0 h 2883"/>
                <a:gd name="T52" fmla="*/ 314 w 3370"/>
                <a:gd name="T53" fmla="*/ 1980 h 2883"/>
                <a:gd name="T54" fmla="*/ 349 w 3370"/>
                <a:gd name="T55" fmla="*/ 1991 h 2883"/>
                <a:gd name="T56" fmla="*/ 412 w 3370"/>
                <a:gd name="T57" fmla="*/ 1959 h 2883"/>
                <a:gd name="T58" fmla="*/ 553 w 3370"/>
                <a:gd name="T59" fmla="*/ 1814 h 2883"/>
                <a:gd name="T60" fmla="*/ 563 w 3370"/>
                <a:gd name="T61" fmla="*/ 1809 h 2883"/>
                <a:gd name="T62" fmla="*/ 653 w 3370"/>
                <a:gd name="T63" fmla="*/ 1786 h 2883"/>
                <a:gd name="T64" fmla="*/ 653 w 3370"/>
                <a:gd name="T65" fmla="*/ 1786 h 2883"/>
                <a:gd name="T66" fmla="*/ 665 w 3370"/>
                <a:gd name="T67" fmla="*/ 1786 h 2883"/>
                <a:gd name="T68" fmla="*/ 668 w 3370"/>
                <a:gd name="T69" fmla="*/ 1787 h 2883"/>
                <a:gd name="T70" fmla="*/ 670 w 3370"/>
                <a:gd name="T71" fmla="*/ 1787 h 2883"/>
                <a:gd name="T72" fmla="*/ 678 w 3370"/>
                <a:gd name="T73" fmla="*/ 1788 h 2883"/>
                <a:gd name="T74" fmla="*/ 717 w 3370"/>
                <a:gd name="T75" fmla="*/ 1798 h 2883"/>
                <a:gd name="T76" fmla="*/ 843 w 3370"/>
                <a:gd name="T77" fmla="*/ 1914 h 2883"/>
                <a:gd name="T78" fmla="*/ 877 w 3370"/>
                <a:gd name="T79" fmla="*/ 2095 h 2883"/>
                <a:gd name="T80" fmla="*/ 834 w 3370"/>
                <a:gd name="T81" fmla="*/ 2174 h 2883"/>
                <a:gd name="T82" fmla="*/ 783 w 3370"/>
                <a:gd name="T83" fmla="*/ 2214 h 2883"/>
                <a:gd name="T84" fmla="*/ 693 w 3370"/>
                <a:gd name="T85" fmla="*/ 2246 h 2883"/>
                <a:gd name="T86" fmla="*/ 585 w 3370"/>
                <a:gd name="T87" fmla="*/ 2263 h 2883"/>
                <a:gd name="T88" fmla="*/ 528 w 3370"/>
                <a:gd name="T89" fmla="*/ 2300 h 2883"/>
                <a:gd name="T90" fmla="*/ 520 w 3370"/>
                <a:gd name="T91" fmla="*/ 2336 h 2883"/>
                <a:gd name="T92" fmla="*/ 2490 w 3370"/>
                <a:gd name="T93" fmla="*/ 2882 h 2883"/>
                <a:gd name="T94" fmla="*/ 2799 w 3370"/>
                <a:gd name="T95" fmla="*/ 2345 h 2883"/>
                <a:gd name="T96" fmla="*/ 2802 w 3370"/>
                <a:gd name="T97" fmla="*/ 2342 h 2883"/>
                <a:gd name="T98" fmla="*/ 2811 w 3370"/>
                <a:gd name="T99" fmla="*/ 2334 h 2883"/>
                <a:gd name="T100" fmla="*/ 2815 w 3370"/>
                <a:gd name="T101" fmla="*/ 2329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70" h="2883">
                  <a:moveTo>
                    <a:pt x="2815" y="2329"/>
                  </a:moveTo>
                  <a:lnTo>
                    <a:pt x="2815" y="2329"/>
                  </a:lnTo>
                  <a:cubicBezTo>
                    <a:pt x="2830" y="2319"/>
                    <a:pt x="2847" y="2312"/>
                    <a:pt x="2865" y="2310"/>
                  </a:cubicBezTo>
                  <a:lnTo>
                    <a:pt x="2866" y="2310"/>
                  </a:lnTo>
                  <a:lnTo>
                    <a:pt x="2866" y="2310"/>
                  </a:lnTo>
                  <a:cubicBezTo>
                    <a:pt x="2867" y="2310"/>
                    <a:pt x="2870" y="2310"/>
                    <a:pt x="2871" y="2310"/>
                  </a:cubicBezTo>
                  <a:lnTo>
                    <a:pt x="2871" y="2310"/>
                  </a:lnTo>
                  <a:cubicBezTo>
                    <a:pt x="2906" y="2309"/>
                    <a:pt x="2939" y="2326"/>
                    <a:pt x="2957" y="2356"/>
                  </a:cubicBezTo>
                  <a:lnTo>
                    <a:pt x="2957" y="2356"/>
                  </a:lnTo>
                  <a:cubicBezTo>
                    <a:pt x="2999" y="2419"/>
                    <a:pt x="3047" y="2470"/>
                    <a:pt x="3085" y="2492"/>
                  </a:cubicBezTo>
                  <a:lnTo>
                    <a:pt x="3085" y="2492"/>
                  </a:lnTo>
                  <a:cubicBezTo>
                    <a:pt x="3102" y="2502"/>
                    <a:pt x="3118" y="2509"/>
                    <a:pt x="3135" y="2512"/>
                  </a:cubicBezTo>
                  <a:lnTo>
                    <a:pt x="3135" y="2512"/>
                  </a:lnTo>
                  <a:cubicBezTo>
                    <a:pt x="3160" y="2518"/>
                    <a:pt x="3185" y="2517"/>
                    <a:pt x="3209" y="2510"/>
                  </a:cubicBezTo>
                  <a:lnTo>
                    <a:pt x="3209" y="2510"/>
                  </a:lnTo>
                  <a:cubicBezTo>
                    <a:pt x="3255" y="2497"/>
                    <a:pt x="3297" y="2460"/>
                    <a:pt x="3329" y="2405"/>
                  </a:cubicBezTo>
                  <a:lnTo>
                    <a:pt x="3329" y="2405"/>
                  </a:lnTo>
                  <a:cubicBezTo>
                    <a:pt x="3357" y="2356"/>
                    <a:pt x="3369" y="2305"/>
                    <a:pt x="3362" y="2261"/>
                  </a:cubicBezTo>
                  <a:lnTo>
                    <a:pt x="3362" y="2261"/>
                  </a:lnTo>
                  <a:cubicBezTo>
                    <a:pt x="3360" y="2250"/>
                    <a:pt x="3357" y="2239"/>
                    <a:pt x="3353" y="2229"/>
                  </a:cubicBezTo>
                  <a:lnTo>
                    <a:pt x="3353" y="2229"/>
                  </a:lnTo>
                  <a:lnTo>
                    <a:pt x="3352" y="2228"/>
                  </a:lnTo>
                  <a:lnTo>
                    <a:pt x="3352" y="2228"/>
                  </a:lnTo>
                  <a:cubicBezTo>
                    <a:pt x="3352" y="2226"/>
                    <a:pt x="3351" y="2225"/>
                    <a:pt x="3351" y="2224"/>
                  </a:cubicBezTo>
                  <a:lnTo>
                    <a:pt x="3349" y="2222"/>
                  </a:lnTo>
                  <a:lnTo>
                    <a:pt x="3349" y="2222"/>
                  </a:lnTo>
                  <a:cubicBezTo>
                    <a:pt x="3349" y="2221"/>
                    <a:pt x="3349" y="2220"/>
                    <a:pt x="3348" y="2219"/>
                  </a:cubicBezTo>
                  <a:lnTo>
                    <a:pt x="3348" y="2218"/>
                  </a:lnTo>
                  <a:lnTo>
                    <a:pt x="3348" y="2218"/>
                  </a:lnTo>
                  <a:lnTo>
                    <a:pt x="3347" y="2217"/>
                  </a:lnTo>
                  <a:lnTo>
                    <a:pt x="3347" y="2217"/>
                  </a:lnTo>
                  <a:cubicBezTo>
                    <a:pt x="3347" y="2215"/>
                    <a:pt x="3345" y="2213"/>
                    <a:pt x="3345" y="2211"/>
                  </a:cubicBezTo>
                  <a:lnTo>
                    <a:pt x="3345" y="2211"/>
                  </a:lnTo>
                  <a:cubicBezTo>
                    <a:pt x="3332" y="2189"/>
                    <a:pt x="3313" y="2171"/>
                    <a:pt x="3290" y="2156"/>
                  </a:cubicBezTo>
                  <a:lnTo>
                    <a:pt x="3290" y="2156"/>
                  </a:lnTo>
                  <a:cubicBezTo>
                    <a:pt x="3288" y="2155"/>
                    <a:pt x="3285" y="2153"/>
                    <a:pt x="3282" y="2151"/>
                  </a:cubicBezTo>
                  <a:lnTo>
                    <a:pt x="3282" y="2151"/>
                  </a:lnTo>
                  <a:cubicBezTo>
                    <a:pt x="3263" y="2140"/>
                    <a:pt x="3238" y="2131"/>
                    <a:pt x="3208" y="2123"/>
                  </a:cubicBezTo>
                  <a:lnTo>
                    <a:pt x="3208" y="2123"/>
                  </a:lnTo>
                  <a:cubicBezTo>
                    <a:pt x="3176" y="2115"/>
                    <a:pt x="3139" y="2111"/>
                    <a:pt x="3101" y="2108"/>
                  </a:cubicBezTo>
                  <a:lnTo>
                    <a:pt x="3101" y="2108"/>
                  </a:lnTo>
                  <a:cubicBezTo>
                    <a:pt x="3065" y="2106"/>
                    <a:pt x="3034" y="2087"/>
                    <a:pt x="3017" y="2056"/>
                  </a:cubicBezTo>
                  <a:lnTo>
                    <a:pt x="3017" y="2056"/>
                  </a:lnTo>
                  <a:cubicBezTo>
                    <a:pt x="3016" y="2054"/>
                    <a:pt x="3015" y="2052"/>
                    <a:pt x="3014" y="2051"/>
                  </a:cubicBezTo>
                  <a:lnTo>
                    <a:pt x="3014" y="2050"/>
                  </a:lnTo>
                  <a:lnTo>
                    <a:pt x="3014" y="2050"/>
                  </a:lnTo>
                  <a:cubicBezTo>
                    <a:pt x="3005" y="2030"/>
                    <a:pt x="3002" y="2009"/>
                    <a:pt x="3006" y="1989"/>
                  </a:cubicBezTo>
                  <a:lnTo>
                    <a:pt x="3006" y="1989"/>
                  </a:lnTo>
                  <a:cubicBezTo>
                    <a:pt x="3006" y="1987"/>
                    <a:pt x="3007" y="1985"/>
                    <a:pt x="3008" y="1984"/>
                  </a:cubicBezTo>
                  <a:lnTo>
                    <a:pt x="3324" y="1436"/>
                  </a:lnTo>
                  <a:lnTo>
                    <a:pt x="2495" y="0"/>
                  </a:lnTo>
                  <a:lnTo>
                    <a:pt x="831" y="0"/>
                  </a:lnTo>
                  <a:lnTo>
                    <a:pt x="0" y="1437"/>
                  </a:lnTo>
                  <a:lnTo>
                    <a:pt x="314" y="1980"/>
                  </a:lnTo>
                  <a:lnTo>
                    <a:pt x="314" y="1980"/>
                  </a:lnTo>
                  <a:cubicBezTo>
                    <a:pt x="325" y="1987"/>
                    <a:pt x="337" y="1991"/>
                    <a:pt x="349" y="1991"/>
                  </a:cubicBezTo>
                  <a:lnTo>
                    <a:pt x="349" y="1991"/>
                  </a:lnTo>
                  <a:cubicBezTo>
                    <a:pt x="375" y="1993"/>
                    <a:pt x="397" y="1980"/>
                    <a:pt x="412" y="1959"/>
                  </a:cubicBezTo>
                  <a:lnTo>
                    <a:pt x="412" y="1959"/>
                  </a:lnTo>
                  <a:cubicBezTo>
                    <a:pt x="456" y="1894"/>
                    <a:pt x="509" y="1840"/>
                    <a:pt x="553" y="1814"/>
                  </a:cubicBezTo>
                  <a:lnTo>
                    <a:pt x="553" y="1814"/>
                  </a:lnTo>
                  <a:cubicBezTo>
                    <a:pt x="557" y="1812"/>
                    <a:pt x="560" y="1810"/>
                    <a:pt x="563" y="1809"/>
                  </a:cubicBezTo>
                  <a:lnTo>
                    <a:pt x="563" y="1809"/>
                  </a:lnTo>
                  <a:cubicBezTo>
                    <a:pt x="592" y="1794"/>
                    <a:pt x="622" y="1786"/>
                    <a:pt x="653" y="1786"/>
                  </a:cubicBezTo>
                  <a:lnTo>
                    <a:pt x="653" y="1786"/>
                  </a:lnTo>
                  <a:lnTo>
                    <a:pt x="653" y="1786"/>
                  </a:lnTo>
                  <a:cubicBezTo>
                    <a:pt x="656" y="1786"/>
                    <a:pt x="659" y="1786"/>
                    <a:pt x="660" y="1786"/>
                  </a:cubicBezTo>
                  <a:lnTo>
                    <a:pt x="665" y="1786"/>
                  </a:lnTo>
                  <a:lnTo>
                    <a:pt x="665" y="1786"/>
                  </a:lnTo>
                  <a:cubicBezTo>
                    <a:pt x="666" y="1787"/>
                    <a:pt x="667" y="1787"/>
                    <a:pt x="668" y="1787"/>
                  </a:cubicBezTo>
                  <a:lnTo>
                    <a:pt x="670" y="1787"/>
                  </a:lnTo>
                  <a:lnTo>
                    <a:pt x="670" y="1787"/>
                  </a:lnTo>
                  <a:cubicBezTo>
                    <a:pt x="672" y="1787"/>
                    <a:pt x="674" y="1788"/>
                    <a:pt x="676" y="1788"/>
                  </a:cubicBezTo>
                  <a:lnTo>
                    <a:pt x="678" y="1788"/>
                  </a:lnTo>
                  <a:lnTo>
                    <a:pt x="678" y="1788"/>
                  </a:lnTo>
                  <a:cubicBezTo>
                    <a:pt x="691" y="1790"/>
                    <a:pt x="704" y="1793"/>
                    <a:pt x="717" y="1798"/>
                  </a:cubicBezTo>
                  <a:lnTo>
                    <a:pt x="717" y="1798"/>
                  </a:lnTo>
                  <a:cubicBezTo>
                    <a:pt x="765" y="1817"/>
                    <a:pt x="811" y="1858"/>
                    <a:pt x="843" y="1914"/>
                  </a:cubicBezTo>
                  <a:lnTo>
                    <a:pt x="843" y="1914"/>
                  </a:lnTo>
                  <a:cubicBezTo>
                    <a:pt x="879" y="1977"/>
                    <a:pt x="890" y="2040"/>
                    <a:pt x="877" y="2095"/>
                  </a:cubicBezTo>
                  <a:lnTo>
                    <a:pt x="877" y="2095"/>
                  </a:lnTo>
                  <a:cubicBezTo>
                    <a:pt x="869" y="2125"/>
                    <a:pt x="855" y="2152"/>
                    <a:pt x="834" y="2174"/>
                  </a:cubicBezTo>
                  <a:lnTo>
                    <a:pt x="834" y="2174"/>
                  </a:lnTo>
                  <a:cubicBezTo>
                    <a:pt x="820" y="2189"/>
                    <a:pt x="803" y="2203"/>
                    <a:pt x="783" y="2214"/>
                  </a:cubicBezTo>
                  <a:lnTo>
                    <a:pt x="783" y="2214"/>
                  </a:lnTo>
                  <a:cubicBezTo>
                    <a:pt x="761" y="2228"/>
                    <a:pt x="730" y="2239"/>
                    <a:pt x="693" y="2246"/>
                  </a:cubicBezTo>
                  <a:lnTo>
                    <a:pt x="693" y="2246"/>
                  </a:lnTo>
                  <a:cubicBezTo>
                    <a:pt x="660" y="2254"/>
                    <a:pt x="623" y="2260"/>
                    <a:pt x="585" y="2263"/>
                  </a:cubicBezTo>
                  <a:lnTo>
                    <a:pt x="585" y="2263"/>
                  </a:lnTo>
                  <a:cubicBezTo>
                    <a:pt x="561" y="2265"/>
                    <a:pt x="539" y="2279"/>
                    <a:pt x="528" y="2300"/>
                  </a:cubicBezTo>
                  <a:lnTo>
                    <a:pt x="528" y="2300"/>
                  </a:lnTo>
                  <a:cubicBezTo>
                    <a:pt x="522" y="2311"/>
                    <a:pt x="519" y="2323"/>
                    <a:pt x="520" y="2336"/>
                  </a:cubicBezTo>
                  <a:lnTo>
                    <a:pt x="835" y="2881"/>
                  </a:lnTo>
                  <a:lnTo>
                    <a:pt x="2490" y="2882"/>
                  </a:lnTo>
                  <a:lnTo>
                    <a:pt x="2799" y="2345"/>
                  </a:lnTo>
                  <a:lnTo>
                    <a:pt x="2799" y="2345"/>
                  </a:lnTo>
                  <a:cubicBezTo>
                    <a:pt x="2800" y="2344"/>
                    <a:pt x="2801" y="2343"/>
                    <a:pt x="2802" y="2342"/>
                  </a:cubicBezTo>
                  <a:lnTo>
                    <a:pt x="2802" y="2342"/>
                  </a:lnTo>
                  <a:cubicBezTo>
                    <a:pt x="2804" y="2339"/>
                    <a:pt x="2807" y="2338"/>
                    <a:pt x="2810" y="2336"/>
                  </a:cubicBezTo>
                  <a:lnTo>
                    <a:pt x="2811" y="2334"/>
                  </a:lnTo>
                  <a:lnTo>
                    <a:pt x="2811" y="2334"/>
                  </a:lnTo>
                  <a:cubicBezTo>
                    <a:pt x="2812" y="2332"/>
                    <a:pt x="2814" y="2330"/>
                    <a:pt x="2815" y="2329"/>
                  </a:cubicBezTo>
                </a:path>
              </a:pathLst>
            </a:custGeom>
            <a:solidFill>
              <a:schemeClr val="accent2"/>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5">
              <a:extLst>
                <a:ext uri="{FF2B5EF4-FFF2-40B4-BE49-F238E27FC236}">
                  <a16:creationId xmlns:a16="http://schemas.microsoft.com/office/drawing/2014/main" id="{52364C80-927B-2443-AC29-146EC6CD51F1}"/>
                </a:ext>
              </a:extLst>
            </p:cNvPr>
            <p:cNvSpPr>
              <a:spLocks noChangeArrowheads="1"/>
            </p:cNvSpPr>
            <p:nvPr/>
          </p:nvSpPr>
          <p:spPr bwMode="auto">
            <a:xfrm>
              <a:off x="4995152" y="2004137"/>
              <a:ext cx="2098563" cy="1796413"/>
            </a:xfrm>
            <a:custGeom>
              <a:avLst/>
              <a:gdLst>
                <a:gd name="T0" fmla="*/ 2814 w 3368"/>
                <a:gd name="T1" fmla="*/ 2329 h 2883"/>
                <a:gd name="T2" fmla="*/ 2864 w 3368"/>
                <a:gd name="T3" fmla="*/ 2311 h 2883"/>
                <a:gd name="T4" fmla="*/ 2869 w 3368"/>
                <a:gd name="T5" fmla="*/ 2310 h 2883"/>
                <a:gd name="T6" fmla="*/ 2872 w 3368"/>
                <a:gd name="T7" fmla="*/ 2310 h 2883"/>
                <a:gd name="T8" fmla="*/ 2955 w 3368"/>
                <a:gd name="T9" fmla="*/ 2356 h 2883"/>
                <a:gd name="T10" fmla="*/ 3083 w 3368"/>
                <a:gd name="T11" fmla="*/ 2492 h 2883"/>
                <a:gd name="T12" fmla="*/ 3133 w 3368"/>
                <a:gd name="T13" fmla="*/ 2512 h 2883"/>
                <a:gd name="T14" fmla="*/ 3207 w 3368"/>
                <a:gd name="T15" fmla="*/ 2510 h 2883"/>
                <a:gd name="T16" fmla="*/ 3327 w 3368"/>
                <a:gd name="T17" fmla="*/ 2406 h 2883"/>
                <a:gd name="T18" fmla="*/ 3360 w 3368"/>
                <a:gd name="T19" fmla="*/ 2261 h 2883"/>
                <a:gd name="T20" fmla="*/ 3351 w 3368"/>
                <a:gd name="T21" fmla="*/ 2229 h 2883"/>
                <a:gd name="T22" fmla="*/ 3351 w 3368"/>
                <a:gd name="T23" fmla="*/ 2228 h 2883"/>
                <a:gd name="T24" fmla="*/ 3349 w 3368"/>
                <a:gd name="T25" fmla="*/ 2224 h 2883"/>
                <a:gd name="T26" fmla="*/ 3347 w 3368"/>
                <a:gd name="T27" fmla="*/ 2223 h 2883"/>
                <a:gd name="T28" fmla="*/ 3345 w 3368"/>
                <a:gd name="T29" fmla="*/ 2217 h 2883"/>
                <a:gd name="T30" fmla="*/ 3343 w 3368"/>
                <a:gd name="T31" fmla="*/ 2211 h 2883"/>
                <a:gd name="T32" fmla="*/ 3332 w 3368"/>
                <a:gd name="T33" fmla="*/ 2196 h 2883"/>
                <a:gd name="T34" fmla="*/ 3330 w 3368"/>
                <a:gd name="T35" fmla="*/ 2194 h 2883"/>
                <a:gd name="T36" fmla="*/ 3326 w 3368"/>
                <a:gd name="T37" fmla="*/ 2189 h 2883"/>
                <a:gd name="T38" fmla="*/ 3284 w 3368"/>
                <a:gd name="T39" fmla="*/ 2156 h 2883"/>
                <a:gd name="T40" fmla="*/ 3099 w 3368"/>
                <a:gd name="T41" fmla="*/ 2114 h 2883"/>
                <a:gd name="T42" fmla="*/ 3015 w 3368"/>
                <a:gd name="T43" fmla="*/ 2061 h 2883"/>
                <a:gd name="T44" fmla="*/ 3013 w 3368"/>
                <a:gd name="T45" fmla="*/ 2056 h 2883"/>
                <a:gd name="T46" fmla="*/ 3012 w 3368"/>
                <a:gd name="T47" fmla="*/ 2055 h 2883"/>
                <a:gd name="T48" fmla="*/ 3004 w 3368"/>
                <a:gd name="T49" fmla="*/ 1994 h 2883"/>
                <a:gd name="T50" fmla="*/ 3324 w 3368"/>
                <a:gd name="T51" fmla="*/ 1440 h 2883"/>
                <a:gd name="T52" fmla="*/ 3324 w 3368"/>
                <a:gd name="T53" fmla="*/ 1439 h 2883"/>
                <a:gd name="T54" fmla="*/ 829 w 3368"/>
                <a:gd name="T55" fmla="*/ 0 h 2883"/>
                <a:gd name="T56" fmla="*/ 316 w 3368"/>
                <a:gd name="T57" fmla="*/ 1982 h 2883"/>
                <a:gd name="T58" fmla="*/ 337 w 3368"/>
                <a:gd name="T59" fmla="*/ 1991 h 2883"/>
                <a:gd name="T60" fmla="*/ 347 w 3368"/>
                <a:gd name="T61" fmla="*/ 1992 h 2883"/>
                <a:gd name="T62" fmla="*/ 347 w 3368"/>
                <a:gd name="T63" fmla="*/ 1992 h 2883"/>
                <a:gd name="T64" fmla="*/ 410 w 3368"/>
                <a:gd name="T65" fmla="*/ 1960 h 2883"/>
                <a:gd name="T66" fmla="*/ 504 w 3368"/>
                <a:gd name="T67" fmla="*/ 1850 h 2883"/>
                <a:gd name="T68" fmla="*/ 550 w 3368"/>
                <a:gd name="T69" fmla="*/ 1815 h 2883"/>
                <a:gd name="T70" fmla="*/ 598 w 3368"/>
                <a:gd name="T71" fmla="*/ 1794 h 2883"/>
                <a:gd name="T72" fmla="*/ 651 w 3368"/>
                <a:gd name="T73" fmla="*/ 1786 h 2883"/>
                <a:gd name="T74" fmla="*/ 662 w 3368"/>
                <a:gd name="T75" fmla="*/ 1787 h 2883"/>
                <a:gd name="T76" fmla="*/ 666 w 3368"/>
                <a:gd name="T77" fmla="*/ 1787 h 2883"/>
                <a:gd name="T78" fmla="*/ 668 w 3368"/>
                <a:gd name="T79" fmla="*/ 1787 h 2883"/>
                <a:gd name="T80" fmla="*/ 674 w 3368"/>
                <a:gd name="T81" fmla="*/ 1788 h 2883"/>
                <a:gd name="T82" fmla="*/ 675 w 3368"/>
                <a:gd name="T83" fmla="*/ 1788 h 2883"/>
                <a:gd name="T84" fmla="*/ 715 w 3368"/>
                <a:gd name="T85" fmla="*/ 1799 h 2883"/>
                <a:gd name="T86" fmla="*/ 841 w 3368"/>
                <a:gd name="T87" fmla="*/ 1914 h 2883"/>
                <a:gd name="T88" fmla="*/ 874 w 3368"/>
                <a:gd name="T89" fmla="*/ 2096 h 2883"/>
                <a:gd name="T90" fmla="*/ 832 w 3368"/>
                <a:gd name="T91" fmla="*/ 2175 h 2883"/>
                <a:gd name="T92" fmla="*/ 781 w 3368"/>
                <a:gd name="T93" fmla="*/ 2214 h 2883"/>
                <a:gd name="T94" fmla="*/ 583 w 3368"/>
                <a:gd name="T95" fmla="*/ 2261 h 2883"/>
                <a:gd name="T96" fmla="*/ 525 w 3368"/>
                <a:gd name="T97" fmla="*/ 2298 h 2883"/>
                <a:gd name="T98" fmla="*/ 524 w 3368"/>
                <a:gd name="T99" fmla="*/ 2299 h 2883"/>
                <a:gd name="T100" fmla="*/ 523 w 3368"/>
                <a:gd name="T101" fmla="*/ 2302 h 2883"/>
                <a:gd name="T102" fmla="*/ 521 w 3368"/>
                <a:gd name="T103" fmla="*/ 2305 h 2883"/>
                <a:gd name="T104" fmla="*/ 836 w 3368"/>
                <a:gd name="T105" fmla="*/ 2882 h 2883"/>
                <a:gd name="T106" fmla="*/ 2798 w 3368"/>
                <a:gd name="T107" fmla="*/ 2351 h 2883"/>
                <a:gd name="T108" fmla="*/ 2801 w 3368"/>
                <a:gd name="T109" fmla="*/ 2347 h 2883"/>
                <a:gd name="T110" fmla="*/ 2802 w 3368"/>
                <a:gd name="T111" fmla="*/ 2346 h 2883"/>
                <a:gd name="T112" fmla="*/ 2809 w 3368"/>
                <a:gd name="T113" fmla="*/ 2334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68" h="2883">
                  <a:moveTo>
                    <a:pt x="2814" y="2329"/>
                  </a:moveTo>
                  <a:lnTo>
                    <a:pt x="2814" y="2329"/>
                  </a:lnTo>
                  <a:cubicBezTo>
                    <a:pt x="2828" y="2319"/>
                    <a:pt x="2845" y="2312"/>
                    <a:pt x="2863" y="2311"/>
                  </a:cubicBezTo>
                  <a:lnTo>
                    <a:pt x="2864" y="2311"/>
                  </a:lnTo>
                  <a:lnTo>
                    <a:pt x="2864" y="2311"/>
                  </a:lnTo>
                  <a:cubicBezTo>
                    <a:pt x="2866" y="2310"/>
                    <a:pt x="2868" y="2310"/>
                    <a:pt x="2869" y="2310"/>
                  </a:cubicBezTo>
                  <a:lnTo>
                    <a:pt x="2869" y="2310"/>
                  </a:lnTo>
                  <a:cubicBezTo>
                    <a:pt x="2870" y="2310"/>
                    <a:pt x="2871" y="2310"/>
                    <a:pt x="2872" y="2310"/>
                  </a:cubicBezTo>
                  <a:lnTo>
                    <a:pt x="2872" y="2310"/>
                  </a:lnTo>
                  <a:cubicBezTo>
                    <a:pt x="2906" y="2310"/>
                    <a:pt x="2937" y="2327"/>
                    <a:pt x="2955" y="2356"/>
                  </a:cubicBezTo>
                  <a:lnTo>
                    <a:pt x="2955" y="2356"/>
                  </a:lnTo>
                  <a:cubicBezTo>
                    <a:pt x="2997" y="2419"/>
                    <a:pt x="3044" y="2470"/>
                    <a:pt x="3083" y="2492"/>
                  </a:cubicBezTo>
                  <a:lnTo>
                    <a:pt x="3083" y="2492"/>
                  </a:lnTo>
                  <a:cubicBezTo>
                    <a:pt x="3100" y="2502"/>
                    <a:pt x="3116" y="2509"/>
                    <a:pt x="3133" y="2512"/>
                  </a:cubicBezTo>
                  <a:lnTo>
                    <a:pt x="3133" y="2512"/>
                  </a:lnTo>
                  <a:cubicBezTo>
                    <a:pt x="3158" y="2518"/>
                    <a:pt x="3183" y="2517"/>
                    <a:pt x="3207" y="2510"/>
                  </a:cubicBezTo>
                  <a:lnTo>
                    <a:pt x="3207" y="2510"/>
                  </a:lnTo>
                  <a:cubicBezTo>
                    <a:pt x="3253" y="2497"/>
                    <a:pt x="3295" y="2460"/>
                    <a:pt x="3327" y="2406"/>
                  </a:cubicBezTo>
                  <a:lnTo>
                    <a:pt x="3327" y="2406"/>
                  </a:lnTo>
                  <a:cubicBezTo>
                    <a:pt x="3355" y="2357"/>
                    <a:pt x="3367" y="2305"/>
                    <a:pt x="3360" y="2261"/>
                  </a:cubicBezTo>
                  <a:lnTo>
                    <a:pt x="3360" y="2261"/>
                  </a:lnTo>
                  <a:cubicBezTo>
                    <a:pt x="3358" y="2250"/>
                    <a:pt x="3355" y="2240"/>
                    <a:pt x="3351" y="2229"/>
                  </a:cubicBezTo>
                  <a:lnTo>
                    <a:pt x="3351" y="2229"/>
                  </a:lnTo>
                  <a:lnTo>
                    <a:pt x="3351" y="2228"/>
                  </a:lnTo>
                  <a:lnTo>
                    <a:pt x="3351" y="2228"/>
                  </a:lnTo>
                  <a:cubicBezTo>
                    <a:pt x="3350" y="2226"/>
                    <a:pt x="3349" y="2225"/>
                    <a:pt x="3349" y="2224"/>
                  </a:cubicBezTo>
                  <a:lnTo>
                    <a:pt x="3347" y="2223"/>
                  </a:lnTo>
                  <a:lnTo>
                    <a:pt x="3347" y="2223"/>
                  </a:lnTo>
                  <a:cubicBezTo>
                    <a:pt x="3347" y="2221"/>
                    <a:pt x="3347" y="2221"/>
                    <a:pt x="3346" y="2219"/>
                  </a:cubicBezTo>
                  <a:lnTo>
                    <a:pt x="3345" y="2217"/>
                  </a:lnTo>
                  <a:lnTo>
                    <a:pt x="3345" y="2217"/>
                  </a:lnTo>
                  <a:cubicBezTo>
                    <a:pt x="3345" y="2215"/>
                    <a:pt x="3343" y="2213"/>
                    <a:pt x="3343" y="2211"/>
                  </a:cubicBezTo>
                  <a:lnTo>
                    <a:pt x="3343" y="2211"/>
                  </a:lnTo>
                  <a:cubicBezTo>
                    <a:pt x="3340" y="2206"/>
                    <a:pt x="3336" y="2201"/>
                    <a:pt x="3332" y="2196"/>
                  </a:cubicBezTo>
                  <a:lnTo>
                    <a:pt x="3332" y="2196"/>
                  </a:lnTo>
                  <a:cubicBezTo>
                    <a:pt x="3332" y="2195"/>
                    <a:pt x="3331" y="2195"/>
                    <a:pt x="3330" y="2194"/>
                  </a:cubicBezTo>
                  <a:lnTo>
                    <a:pt x="3330" y="2194"/>
                  </a:lnTo>
                  <a:cubicBezTo>
                    <a:pt x="3329" y="2192"/>
                    <a:pt x="3327" y="2190"/>
                    <a:pt x="3326" y="2189"/>
                  </a:cubicBezTo>
                  <a:lnTo>
                    <a:pt x="3326" y="2189"/>
                  </a:lnTo>
                  <a:cubicBezTo>
                    <a:pt x="3314" y="2177"/>
                    <a:pt x="3300" y="2166"/>
                    <a:pt x="3284" y="2156"/>
                  </a:cubicBezTo>
                  <a:lnTo>
                    <a:pt x="3284" y="2156"/>
                  </a:lnTo>
                  <a:cubicBezTo>
                    <a:pt x="3245" y="2134"/>
                    <a:pt x="3176" y="2118"/>
                    <a:pt x="3099" y="2114"/>
                  </a:cubicBezTo>
                  <a:lnTo>
                    <a:pt x="3099" y="2114"/>
                  </a:lnTo>
                  <a:cubicBezTo>
                    <a:pt x="3064" y="2112"/>
                    <a:pt x="3033" y="2092"/>
                    <a:pt x="3015" y="2061"/>
                  </a:cubicBezTo>
                  <a:lnTo>
                    <a:pt x="3015" y="2061"/>
                  </a:lnTo>
                  <a:cubicBezTo>
                    <a:pt x="3015" y="2059"/>
                    <a:pt x="3014" y="2058"/>
                    <a:pt x="3013" y="2056"/>
                  </a:cubicBezTo>
                  <a:lnTo>
                    <a:pt x="3012" y="2055"/>
                  </a:lnTo>
                  <a:lnTo>
                    <a:pt x="3012" y="2055"/>
                  </a:lnTo>
                  <a:cubicBezTo>
                    <a:pt x="3004" y="2035"/>
                    <a:pt x="3001" y="2015"/>
                    <a:pt x="3004" y="1994"/>
                  </a:cubicBezTo>
                  <a:lnTo>
                    <a:pt x="3004" y="1994"/>
                  </a:lnTo>
                  <a:cubicBezTo>
                    <a:pt x="3005" y="1993"/>
                    <a:pt x="3006" y="1991"/>
                    <a:pt x="3006" y="1989"/>
                  </a:cubicBezTo>
                  <a:lnTo>
                    <a:pt x="3324" y="1440"/>
                  </a:lnTo>
                  <a:lnTo>
                    <a:pt x="3324" y="1440"/>
                  </a:lnTo>
                  <a:cubicBezTo>
                    <a:pt x="3324" y="1439"/>
                    <a:pt x="3324" y="1439"/>
                    <a:pt x="3324" y="1439"/>
                  </a:cubicBezTo>
                  <a:lnTo>
                    <a:pt x="2493" y="0"/>
                  </a:lnTo>
                  <a:lnTo>
                    <a:pt x="829" y="0"/>
                  </a:lnTo>
                  <a:lnTo>
                    <a:pt x="0" y="1434"/>
                  </a:lnTo>
                  <a:lnTo>
                    <a:pt x="316" y="1982"/>
                  </a:lnTo>
                  <a:lnTo>
                    <a:pt x="316" y="1982"/>
                  </a:lnTo>
                  <a:cubicBezTo>
                    <a:pt x="323" y="1986"/>
                    <a:pt x="330" y="1989"/>
                    <a:pt x="337" y="1991"/>
                  </a:cubicBezTo>
                  <a:lnTo>
                    <a:pt x="337" y="1991"/>
                  </a:lnTo>
                  <a:cubicBezTo>
                    <a:pt x="340" y="1991"/>
                    <a:pt x="344" y="1992"/>
                    <a:pt x="347" y="1992"/>
                  </a:cubicBezTo>
                  <a:lnTo>
                    <a:pt x="347" y="1992"/>
                  </a:lnTo>
                  <a:lnTo>
                    <a:pt x="347" y="1992"/>
                  </a:lnTo>
                  <a:cubicBezTo>
                    <a:pt x="372" y="1993"/>
                    <a:pt x="395" y="1981"/>
                    <a:pt x="410" y="1960"/>
                  </a:cubicBezTo>
                  <a:lnTo>
                    <a:pt x="410" y="1960"/>
                  </a:lnTo>
                  <a:cubicBezTo>
                    <a:pt x="439" y="1917"/>
                    <a:pt x="472" y="1879"/>
                    <a:pt x="504" y="1850"/>
                  </a:cubicBezTo>
                  <a:lnTo>
                    <a:pt x="504" y="1850"/>
                  </a:lnTo>
                  <a:cubicBezTo>
                    <a:pt x="520" y="1835"/>
                    <a:pt x="536" y="1823"/>
                    <a:pt x="550" y="1815"/>
                  </a:cubicBezTo>
                  <a:lnTo>
                    <a:pt x="550" y="1815"/>
                  </a:lnTo>
                  <a:cubicBezTo>
                    <a:pt x="566" y="1806"/>
                    <a:pt x="581" y="1799"/>
                    <a:pt x="598" y="1794"/>
                  </a:cubicBezTo>
                  <a:lnTo>
                    <a:pt x="598" y="1794"/>
                  </a:lnTo>
                  <a:cubicBezTo>
                    <a:pt x="616" y="1789"/>
                    <a:pt x="633" y="1786"/>
                    <a:pt x="651" y="1786"/>
                  </a:cubicBezTo>
                  <a:lnTo>
                    <a:pt x="651" y="1786"/>
                  </a:lnTo>
                  <a:cubicBezTo>
                    <a:pt x="654" y="1786"/>
                    <a:pt x="656" y="1786"/>
                    <a:pt x="658" y="1786"/>
                  </a:cubicBezTo>
                  <a:lnTo>
                    <a:pt x="662" y="1787"/>
                  </a:lnTo>
                  <a:lnTo>
                    <a:pt x="662" y="1787"/>
                  </a:lnTo>
                  <a:cubicBezTo>
                    <a:pt x="664" y="1787"/>
                    <a:pt x="665" y="1787"/>
                    <a:pt x="666" y="1787"/>
                  </a:cubicBezTo>
                  <a:lnTo>
                    <a:pt x="668" y="1787"/>
                  </a:lnTo>
                  <a:lnTo>
                    <a:pt x="668" y="1787"/>
                  </a:lnTo>
                  <a:cubicBezTo>
                    <a:pt x="670" y="1788"/>
                    <a:pt x="672" y="1788"/>
                    <a:pt x="674" y="1788"/>
                  </a:cubicBezTo>
                  <a:lnTo>
                    <a:pt x="674" y="1788"/>
                  </a:lnTo>
                  <a:cubicBezTo>
                    <a:pt x="674" y="1788"/>
                    <a:pt x="674" y="1788"/>
                    <a:pt x="675" y="1788"/>
                  </a:cubicBezTo>
                  <a:lnTo>
                    <a:pt x="675" y="1788"/>
                  </a:lnTo>
                  <a:cubicBezTo>
                    <a:pt x="689" y="1790"/>
                    <a:pt x="702" y="1794"/>
                    <a:pt x="715" y="1799"/>
                  </a:cubicBezTo>
                  <a:lnTo>
                    <a:pt x="715" y="1799"/>
                  </a:lnTo>
                  <a:cubicBezTo>
                    <a:pt x="764" y="1817"/>
                    <a:pt x="809" y="1858"/>
                    <a:pt x="841" y="1914"/>
                  </a:cubicBezTo>
                  <a:lnTo>
                    <a:pt x="841" y="1914"/>
                  </a:lnTo>
                  <a:cubicBezTo>
                    <a:pt x="877" y="1977"/>
                    <a:pt x="888" y="2040"/>
                    <a:pt x="874" y="2096"/>
                  </a:cubicBezTo>
                  <a:lnTo>
                    <a:pt x="874" y="2096"/>
                  </a:lnTo>
                  <a:cubicBezTo>
                    <a:pt x="867" y="2125"/>
                    <a:pt x="853" y="2151"/>
                    <a:pt x="832" y="2175"/>
                  </a:cubicBezTo>
                  <a:lnTo>
                    <a:pt x="832" y="2175"/>
                  </a:lnTo>
                  <a:cubicBezTo>
                    <a:pt x="818" y="2190"/>
                    <a:pt x="801" y="2203"/>
                    <a:pt x="781" y="2214"/>
                  </a:cubicBezTo>
                  <a:lnTo>
                    <a:pt x="781" y="2214"/>
                  </a:lnTo>
                  <a:cubicBezTo>
                    <a:pt x="739" y="2239"/>
                    <a:pt x="664" y="2257"/>
                    <a:pt x="583" y="2261"/>
                  </a:cubicBezTo>
                  <a:lnTo>
                    <a:pt x="583" y="2261"/>
                  </a:lnTo>
                  <a:cubicBezTo>
                    <a:pt x="558" y="2262"/>
                    <a:pt x="537" y="2276"/>
                    <a:pt x="525" y="2298"/>
                  </a:cubicBezTo>
                  <a:lnTo>
                    <a:pt x="525" y="2298"/>
                  </a:lnTo>
                  <a:lnTo>
                    <a:pt x="524" y="2299"/>
                  </a:lnTo>
                  <a:lnTo>
                    <a:pt x="524" y="2299"/>
                  </a:lnTo>
                  <a:cubicBezTo>
                    <a:pt x="523" y="2301"/>
                    <a:pt x="523" y="2301"/>
                    <a:pt x="523" y="2302"/>
                  </a:cubicBezTo>
                  <a:lnTo>
                    <a:pt x="523" y="2302"/>
                  </a:lnTo>
                  <a:cubicBezTo>
                    <a:pt x="522" y="2303"/>
                    <a:pt x="522" y="2304"/>
                    <a:pt x="521" y="2305"/>
                  </a:cubicBezTo>
                  <a:lnTo>
                    <a:pt x="521" y="2305"/>
                  </a:lnTo>
                  <a:cubicBezTo>
                    <a:pt x="518" y="2313"/>
                    <a:pt x="517" y="2322"/>
                    <a:pt x="518" y="2331"/>
                  </a:cubicBezTo>
                  <a:lnTo>
                    <a:pt x="836" y="2882"/>
                  </a:lnTo>
                  <a:lnTo>
                    <a:pt x="2491" y="2882"/>
                  </a:lnTo>
                  <a:lnTo>
                    <a:pt x="2798" y="2351"/>
                  </a:lnTo>
                  <a:lnTo>
                    <a:pt x="2798" y="2351"/>
                  </a:lnTo>
                  <a:cubicBezTo>
                    <a:pt x="2798" y="2349"/>
                    <a:pt x="2800" y="2348"/>
                    <a:pt x="2801" y="2347"/>
                  </a:cubicBezTo>
                  <a:lnTo>
                    <a:pt x="2801" y="2347"/>
                  </a:lnTo>
                  <a:cubicBezTo>
                    <a:pt x="2801" y="2346"/>
                    <a:pt x="2801" y="2346"/>
                    <a:pt x="2802" y="2346"/>
                  </a:cubicBezTo>
                  <a:lnTo>
                    <a:pt x="2809" y="2334"/>
                  </a:lnTo>
                  <a:lnTo>
                    <a:pt x="2809" y="2334"/>
                  </a:lnTo>
                  <a:cubicBezTo>
                    <a:pt x="2810" y="2332"/>
                    <a:pt x="2812" y="2330"/>
                    <a:pt x="2814" y="2329"/>
                  </a:cubicBezTo>
                </a:path>
              </a:pathLst>
            </a:custGeom>
            <a:solidFill>
              <a:schemeClr val="accent4"/>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Freeform 6">
              <a:extLst>
                <a:ext uri="{FF2B5EF4-FFF2-40B4-BE49-F238E27FC236}">
                  <a16:creationId xmlns:a16="http://schemas.microsoft.com/office/drawing/2014/main" id="{AF6DEB83-28B1-6B44-9724-0FB1C6CE51F4}"/>
                </a:ext>
              </a:extLst>
            </p:cNvPr>
            <p:cNvSpPr>
              <a:spLocks noChangeArrowheads="1"/>
            </p:cNvSpPr>
            <p:nvPr/>
          </p:nvSpPr>
          <p:spPr bwMode="auto">
            <a:xfrm>
              <a:off x="6560833" y="2913330"/>
              <a:ext cx="2098563" cy="1796413"/>
            </a:xfrm>
            <a:custGeom>
              <a:avLst/>
              <a:gdLst>
                <a:gd name="T0" fmla="*/ 844 w 3371"/>
                <a:gd name="T1" fmla="*/ 968 h 2884"/>
                <a:gd name="T2" fmla="*/ 718 w 3371"/>
                <a:gd name="T3" fmla="*/ 1083 h 2884"/>
                <a:gd name="T4" fmla="*/ 677 w 3371"/>
                <a:gd name="T5" fmla="*/ 1094 h 2884"/>
                <a:gd name="T6" fmla="*/ 671 w 3371"/>
                <a:gd name="T7" fmla="*/ 1094 h 2884"/>
                <a:gd name="T8" fmla="*/ 670 w 3371"/>
                <a:gd name="T9" fmla="*/ 1095 h 2884"/>
                <a:gd name="T10" fmla="*/ 663 w 3371"/>
                <a:gd name="T11" fmla="*/ 1095 h 2884"/>
                <a:gd name="T12" fmla="*/ 655 w 3371"/>
                <a:gd name="T13" fmla="*/ 1095 h 2884"/>
                <a:gd name="T14" fmla="*/ 655 w 3371"/>
                <a:gd name="T15" fmla="*/ 1095 h 2884"/>
                <a:gd name="T16" fmla="*/ 565 w 3371"/>
                <a:gd name="T17" fmla="*/ 1073 h 2884"/>
                <a:gd name="T18" fmla="*/ 555 w 3371"/>
                <a:gd name="T19" fmla="*/ 1067 h 2884"/>
                <a:gd name="T20" fmla="*/ 413 w 3371"/>
                <a:gd name="T21" fmla="*/ 922 h 2884"/>
                <a:gd name="T22" fmla="*/ 351 w 3371"/>
                <a:gd name="T23" fmla="*/ 890 h 2884"/>
                <a:gd name="T24" fmla="*/ 0 w 3371"/>
                <a:gd name="T25" fmla="*/ 1443 h 2884"/>
                <a:gd name="T26" fmla="*/ 2497 w 3371"/>
                <a:gd name="T27" fmla="*/ 2882 h 2884"/>
                <a:gd name="T28" fmla="*/ 3011 w 3371"/>
                <a:gd name="T29" fmla="*/ 891 h 2884"/>
                <a:gd name="T30" fmla="*/ 3009 w 3371"/>
                <a:gd name="T31" fmla="*/ 885 h 2884"/>
                <a:gd name="T32" fmla="*/ 3020 w 3371"/>
                <a:gd name="T33" fmla="*/ 829 h 2884"/>
                <a:gd name="T34" fmla="*/ 3103 w 3371"/>
                <a:gd name="T35" fmla="*/ 776 h 2884"/>
                <a:gd name="T36" fmla="*/ 3284 w 3371"/>
                <a:gd name="T37" fmla="*/ 730 h 2884"/>
                <a:gd name="T38" fmla="*/ 3292 w 3371"/>
                <a:gd name="T39" fmla="*/ 726 h 2884"/>
                <a:gd name="T40" fmla="*/ 3346 w 3371"/>
                <a:gd name="T41" fmla="*/ 670 h 2884"/>
                <a:gd name="T42" fmla="*/ 3349 w 3371"/>
                <a:gd name="T43" fmla="*/ 665 h 2884"/>
                <a:gd name="T44" fmla="*/ 3352 w 3371"/>
                <a:gd name="T45" fmla="*/ 658 h 2884"/>
                <a:gd name="T46" fmla="*/ 3369 w 3371"/>
                <a:gd name="T47" fmla="*/ 659 h 2884"/>
                <a:gd name="T48" fmla="*/ 3354 w 3371"/>
                <a:gd name="T49" fmla="*/ 653 h 2884"/>
                <a:gd name="T50" fmla="*/ 3363 w 3371"/>
                <a:gd name="T51" fmla="*/ 621 h 2884"/>
                <a:gd name="T52" fmla="*/ 3330 w 3371"/>
                <a:gd name="T53" fmla="*/ 476 h 2884"/>
                <a:gd name="T54" fmla="*/ 3210 w 3371"/>
                <a:gd name="T55" fmla="*/ 371 h 2884"/>
                <a:gd name="T56" fmla="*/ 3137 w 3371"/>
                <a:gd name="T57" fmla="*/ 370 h 2884"/>
                <a:gd name="T58" fmla="*/ 3087 w 3371"/>
                <a:gd name="T59" fmla="*/ 389 h 2884"/>
                <a:gd name="T60" fmla="*/ 2959 w 3371"/>
                <a:gd name="T61" fmla="*/ 526 h 2884"/>
                <a:gd name="T62" fmla="*/ 2873 w 3371"/>
                <a:gd name="T63" fmla="*/ 571 h 2884"/>
                <a:gd name="T64" fmla="*/ 2866 w 3371"/>
                <a:gd name="T65" fmla="*/ 571 h 2884"/>
                <a:gd name="T66" fmla="*/ 2817 w 3371"/>
                <a:gd name="T67" fmla="*/ 553 h 2884"/>
                <a:gd name="T68" fmla="*/ 2813 w 3371"/>
                <a:gd name="T69" fmla="*/ 548 h 2884"/>
                <a:gd name="T70" fmla="*/ 834 w 3371"/>
                <a:gd name="T71" fmla="*/ 0 h 2884"/>
                <a:gd name="T72" fmla="*/ 522 w 3371"/>
                <a:gd name="T73" fmla="*/ 541 h 2884"/>
                <a:gd name="T74" fmla="*/ 530 w 3371"/>
                <a:gd name="T75" fmla="*/ 576 h 2884"/>
                <a:gd name="T76" fmla="*/ 587 w 3371"/>
                <a:gd name="T77" fmla="*/ 614 h 2884"/>
                <a:gd name="T78" fmla="*/ 781 w 3371"/>
                <a:gd name="T79" fmla="*/ 663 h 2884"/>
                <a:gd name="T80" fmla="*/ 791 w 3371"/>
                <a:gd name="T81" fmla="*/ 669 h 2884"/>
                <a:gd name="T82" fmla="*/ 839 w 3371"/>
                <a:gd name="T83" fmla="*/ 711 h 2884"/>
                <a:gd name="T84" fmla="*/ 878 w 3371"/>
                <a:gd name="T85" fmla="*/ 786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71" h="2884">
                  <a:moveTo>
                    <a:pt x="844" y="968"/>
                  </a:moveTo>
                  <a:lnTo>
                    <a:pt x="844" y="968"/>
                  </a:lnTo>
                  <a:cubicBezTo>
                    <a:pt x="812" y="1023"/>
                    <a:pt x="768" y="1064"/>
                    <a:pt x="718" y="1083"/>
                  </a:cubicBezTo>
                  <a:lnTo>
                    <a:pt x="718" y="1083"/>
                  </a:lnTo>
                  <a:cubicBezTo>
                    <a:pt x="706" y="1088"/>
                    <a:pt x="692" y="1092"/>
                    <a:pt x="679" y="1094"/>
                  </a:cubicBezTo>
                  <a:lnTo>
                    <a:pt x="677" y="1094"/>
                  </a:lnTo>
                  <a:lnTo>
                    <a:pt x="677" y="1094"/>
                  </a:lnTo>
                  <a:cubicBezTo>
                    <a:pt x="675" y="1094"/>
                    <a:pt x="673" y="1094"/>
                    <a:pt x="671" y="1094"/>
                  </a:cubicBezTo>
                  <a:lnTo>
                    <a:pt x="670" y="1095"/>
                  </a:lnTo>
                  <a:lnTo>
                    <a:pt x="670" y="1095"/>
                  </a:lnTo>
                  <a:cubicBezTo>
                    <a:pt x="668" y="1095"/>
                    <a:pt x="667" y="1095"/>
                    <a:pt x="666" y="1095"/>
                  </a:cubicBezTo>
                  <a:lnTo>
                    <a:pt x="663" y="1095"/>
                  </a:lnTo>
                  <a:lnTo>
                    <a:pt x="663" y="1095"/>
                  </a:lnTo>
                  <a:cubicBezTo>
                    <a:pt x="660" y="1095"/>
                    <a:pt x="658" y="1095"/>
                    <a:pt x="655" y="1095"/>
                  </a:cubicBezTo>
                  <a:lnTo>
                    <a:pt x="655" y="1095"/>
                  </a:lnTo>
                  <a:lnTo>
                    <a:pt x="655" y="1095"/>
                  </a:lnTo>
                  <a:cubicBezTo>
                    <a:pt x="624" y="1095"/>
                    <a:pt x="595" y="1088"/>
                    <a:pt x="565" y="1073"/>
                  </a:cubicBezTo>
                  <a:lnTo>
                    <a:pt x="565" y="1073"/>
                  </a:lnTo>
                  <a:cubicBezTo>
                    <a:pt x="562" y="1071"/>
                    <a:pt x="558" y="1069"/>
                    <a:pt x="555" y="1067"/>
                  </a:cubicBezTo>
                  <a:lnTo>
                    <a:pt x="555" y="1067"/>
                  </a:lnTo>
                  <a:cubicBezTo>
                    <a:pt x="511" y="1042"/>
                    <a:pt x="458" y="988"/>
                    <a:pt x="413" y="922"/>
                  </a:cubicBezTo>
                  <a:lnTo>
                    <a:pt x="413" y="922"/>
                  </a:lnTo>
                  <a:cubicBezTo>
                    <a:pt x="399" y="901"/>
                    <a:pt x="375" y="889"/>
                    <a:pt x="351" y="890"/>
                  </a:cubicBezTo>
                  <a:lnTo>
                    <a:pt x="351" y="890"/>
                  </a:lnTo>
                  <a:cubicBezTo>
                    <a:pt x="336" y="891"/>
                    <a:pt x="323" y="895"/>
                    <a:pt x="311" y="904"/>
                  </a:cubicBezTo>
                  <a:lnTo>
                    <a:pt x="0" y="1443"/>
                  </a:lnTo>
                  <a:lnTo>
                    <a:pt x="832" y="2883"/>
                  </a:lnTo>
                  <a:lnTo>
                    <a:pt x="2497" y="2882"/>
                  </a:lnTo>
                  <a:lnTo>
                    <a:pt x="3329" y="1440"/>
                  </a:lnTo>
                  <a:lnTo>
                    <a:pt x="3011" y="891"/>
                  </a:lnTo>
                  <a:lnTo>
                    <a:pt x="3011" y="891"/>
                  </a:lnTo>
                  <a:cubicBezTo>
                    <a:pt x="3010" y="889"/>
                    <a:pt x="3009" y="887"/>
                    <a:pt x="3009" y="885"/>
                  </a:cubicBezTo>
                  <a:lnTo>
                    <a:pt x="3009" y="885"/>
                  </a:lnTo>
                  <a:cubicBezTo>
                    <a:pt x="3007" y="866"/>
                    <a:pt x="3011" y="846"/>
                    <a:pt x="3020" y="829"/>
                  </a:cubicBezTo>
                  <a:lnTo>
                    <a:pt x="3020" y="829"/>
                  </a:lnTo>
                  <a:cubicBezTo>
                    <a:pt x="3036" y="798"/>
                    <a:pt x="3068" y="778"/>
                    <a:pt x="3103" y="776"/>
                  </a:cubicBezTo>
                  <a:lnTo>
                    <a:pt x="3103" y="776"/>
                  </a:lnTo>
                  <a:cubicBezTo>
                    <a:pt x="3176" y="770"/>
                    <a:pt x="3244" y="754"/>
                    <a:pt x="3284" y="730"/>
                  </a:cubicBezTo>
                  <a:lnTo>
                    <a:pt x="3284" y="730"/>
                  </a:lnTo>
                  <a:cubicBezTo>
                    <a:pt x="3287" y="729"/>
                    <a:pt x="3289" y="727"/>
                    <a:pt x="3292" y="726"/>
                  </a:cubicBezTo>
                  <a:lnTo>
                    <a:pt x="3292" y="726"/>
                  </a:lnTo>
                  <a:cubicBezTo>
                    <a:pt x="3315" y="711"/>
                    <a:pt x="3333" y="692"/>
                    <a:pt x="3346" y="670"/>
                  </a:cubicBezTo>
                  <a:lnTo>
                    <a:pt x="3346" y="670"/>
                  </a:lnTo>
                  <a:cubicBezTo>
                    <a:pt x="3347" y="669"/>
                    <a:pt x="3348" y="667"/>
                    <a:pt x="3349" y="665"/>
                  </a:cubicBezTo>
                  <a:lnTo>
                    <a:pt x="3352" y="658"/>
                  </a:lnTo>
                  <a:lnTo>
                    <a:pt x="3352" y="658"/>
                  </a:lnTo>
                  <a:cubicBezTo>
                    <a:pt x="3352" y="657"/>
                    <a:pt x="3353" y="655"/>
                    <a:pt x="3354" y="654"/>
                  </a:cubicBezTo>
                  <a:lnTo>
                    <a:pt x="3369" y="659"/>
                  </a:lnTo>
                  <a:lnTo>
                    <a:pt x="3354" y="653"/>
                  </a:lnTo>
                  <a:lnTo>
                    <a:pt x="3354" y="653"/>
                  </a:lnTo>
                  <a:cubicBezTo>
                    <a:pt x="3359" y="642"/>
                    <a:pt x="3362" y="632"/>
                    <a:pt x="3363" y="621"/>
                  </a:cubicBezTo>
                  <a:lnTo>
                    <a:pt x="3363" y="621"/>
                  </a:lnTo>
                  <a:cubicBezTo>
                    <a:pt x="3370" y="576"/>
                    <a:pt x="3359" y="525"/>
                    <a:pt x="3330" y="476"/>
                  </a:cubicBezTo>
                  <a:lnTo>
                    <a:pt x="3330" y="476"/>
                  </a:lnTo>
                  <a:cubicBezTo>
                    <a:pt x="3299" y="421"/>
                    <a:pt x="3257" y="385"/>
                    <a:pt x="3210" y="371"/>
                  </a:cubicBezTo>
                  <a:lnTo>
                    <a:pt x="3210" y="371"/>
                  </a:lnTo>
                  <a:cubicBezTo>
                    <a:pt x="3186" y="365"/>
                    <a:pt x="3162" y="364"/>
                    <a:pt x="3137" y="370"/>
                  </a:cubicBezTo>
                  <a:lnTo>
                    <a:pt x="3137" y="370"/>
                  </a:lnTo>
                  <a:cubicBezTo>
                    <a:pt x="3120" y="373"/>
                    <a:pt x="3103" y="380"/>
                    <a:pt x="3087" y="389"/>
                  </a:cubicBezTo>
                  <a:lnTo>
                    <a:pt x="3087" y="389"/>
                  </a:lnTo>
                  <a:cubicBezTo>
                    <a:pt x="3048" y="412"/>
                    <a:pt x="3000" y="463"/>
                    <a:pt x="2959" y="526"/>
                  </a:cubicBezTo>
                  <a:lnTo>
                    <a:pt x="2959" y="526"/>
                  </a:lnTo>
                  <a:cubicBezTo>
                    <a:pt x="2940" y="555"/>
                    <a:pt x="2908" y="573"/>
                    <a:pt x="2873" y="571"/>
                  </a:cubicBezTo>
                  <a:lnTo>
                    <a:pt x="2873" y="571"/>
                  </a:lnTo>
                  <a:cubicBezTo>
                    <a:pt x="2871" y="571"/>
                    <a:pt x="2869" y="571"/>
                    <a:pt x="2868" y="571"/>
                  </a:cubicBezTo>
                  <a:lnTo>
                    <a:pt x="2866" y="571"/>
                  </a:lnTo>
                  <a:lnTo>
                    <a:pt x="2866" y="571"/>
                  </a:lnTo>
                  <a:cubicBezTo>
                    <a:pt x="2849" y="569"/>
                    <a:pt x="2831" y="563"/>
                    <a:pt x="2817" y="553"/>
                  </a:cubicBezTo>
                  <a:lnTo>
                    <a:pt x="2817" y="553"/>
                  </a:lnTo>
                  <a:cubicBezTo>
                    <a:pt x="2815" y="552"/>
                    <a:pt x="2814" y="550"/>
                    <a:pt x="2813" y="548"/>
                  </a:cubicBezTo>
                  <a:lnTo>
                    <a:pt x="2496" y="0"/>
                  </a:lnTo>
                  <a:lnTo>
                    <a:pt x="834" y="0"/>
                  </a:lnTo>
                  <a:lnTo>
                    <a:pt x="522" y="541"/>
                  </a:lnTo>
                  <a:lnTo>
                    <a:pt x="522" y="541"/>
                  </a:lnTo>
                  <a:cubicBezTo>
                    <a:pt x="521" y="553"/>
                    <a:pt x="523" y="565"/>
                    <a:pt x="530" y="576"/>
                  </a:cubicBezTo>
                  <a:lnTo>
                    <a:pt x="530" y="576"/>
                  </a:lnTo>
                  <a:cubicBezTo>
                    <a:pt x="541" y="598"/>
                    <a:pt x="563" y="612"/>
                    <a:pt x="587" y="614"/>
                  </a:cubicBezTo>
                  <a:lnTo>
                    <a:pt x="587" y="614"/>
                  </a:lnTo>
                  <a:cubicBezTo>
                    <a:pt x="665" y="619"/>
                    <a:pt x="738" y="637"/>
                    <a:pt x="781" y="663"/>
                  </a:cubicBezTo>
                  <a:lnTo>
                    <a:pt x="781" y="663"/>
                  </a:lnTo>
                  <a:cubicBezTo>
                    <a:pt x="785" y="664"/>
                    <a:pt x="788" y="667"/>
                    <a:pt x="791" y="669"/>
                  </a:cubicBezTo>
                  <a:lnTo>
                    <a:pt x="791" y="669"/>
                  </a:lnTo>
                  <a:cubicBezTo>
                    <a:pt x="810" y="681"/>
                    <a:pt x="826" y="695"/>
                    <a:pt x="839" y="711"/>
                  </a:cubicBezTo>
                  <a:lnTo>
                    <a:pt x="839" y="711"/>
                  </a:lnTo>
                  <a:cubicBezTo>
                    <a:pt x="858" y="733"/>
                    <a:pt x="871" y="758"/>
                    <a:pt x="878" y="786"/>
                  </a:cubicBezTo>
                  <a:lnTo>
                    <a:pt x="878" y="786"/>
                  </a:lnTo>
                  <a:cubicBezTo>
                    <a:pt x="892" y="842"/>
                    <a:pt x="881" y="905"/>
                    <a:pt x="844" y="968"/>
                  </a:cubicBezTo>
                </a:path>
              </a:pathLst>
            </a:custGeom>
            <a:solidFill>
              <a:schemeClr val="accent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050CE2F2-DD54-6D48-81CE-EC4C03074D75}"/>
                </a:ext>
              </a:extLst>
            </p:cNvPr>
            <p:cNvSpPr txBox="1"/>
            <p:nvPr/>
          </p:nvSpPr>
          <p:spPr>
            <a:xfrm>
              <a:off x="946263" y="3278144"/>
              <a:ext cx="729482" cy="1063506"/>
            </a:xfrm>
            <a:prstGeom prst="rect">
              <a:avLst/>
            </a:prstGeom>
            <a:noFill/>
          </p:spPr>
          <p:txBody>
            <a:bodyPr wrap="none" rtlCol="0" anchor="ctr">
              <a:spAutoFit/>
            </a:bodyPr>
            <a:lstStyle/>
            <a:p>
              <a:pPr marL="0" marR="0" lvl="0" indent="0" algn="ctr" defTabSz="4572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145"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a:t>
              </a:r>
            </a:p>
          </p:txBody>
        </p:sp>
        <p:sp>
          <p:nvSpPr>
            <p:cNvPr id="18" name="TextBox 17">
              <a:extLst>
                <a:ext uri="{FF2B5EF4-FFF2-40B4-BE49-F238E27FC236}">
                  <a16:creationId xmlns:a16="http://schemas.microsoft.com/office/drawing/2014/main" id="{8ABE79F7-8E01-574B-AB1A-0DD75FA44381}"/>
                </a:ext>
              </a:extLst>
            </p:cNvPr>
            <p:cNvSpPr txBox="1"/>
            <p:nvPr/>
          </p:nvSpPr>
          <p:spPr>
            <a:xfrm>
              <a:off x="2541748" y="2321834"/>
              <a:ext cx="716054" cy="1063506"/>
            </a:xfrm>
            <a:prstGeom prst="rect">
              <a:avLst/>
            </a:prstGeom>
            <a:noFill/>
          </p:spPr>
          <p:txBody>
            <a:bodyPr wrap="none" rtlCol="0" anchor="ctr">
              <a:spAutoFit/>
            </a:bodyPr>
            <a:lstStyle/>
            <a:p>
              <a:pPr marL="0" marR="0" lvl="0" indent="0" algn="ctr" defTabSz="4572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145"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a:t>
              </a:r>
            </a:p>
          </p:txBody>
        </p:sp>
        <p:sp>
          <p:nvSpPr>
            <p:cNvPr id="19" name="TextBox 18">
              <a:extLst>
                <a:ext uri="{FF2B5EF4-FFF2-40B4-BE49-F238E27FC236}">
                  <a16:creationId xmlns:a16="http://schemas.microsoft.com/office/drawing/2014/main" id="{A2792774-58AA-9041-BB45-4D5F9A834C26}"/>
                </a:ext>
              </a:extLst>
            </p:cNvPr>
            <p:cNvSpPr txBox="1"/>
            <p:nvPr/>
          </p:nvSpPr>
          <p:spPr>
            <a:xfrm>
              <a:off x="4146460" y="3278144"/>
              <a:ext cx="687520" cy="1063506"/>
            </a:xfrm>
            <a:prstGeom prst="rect">
              <a:avLst/>
            </a:prstGeom>
            <a:noFill/>
          </p:spPr>
          <p:txBody>
            <a:bodyPr wrap="none" rtlCol="0" anchor="ctr">
              <a:spAutoFit/>
            </a:bodyPr>
            <a:lstStyle/>
            <a:p>
              <a:pPr marL="0" marR="0" lvl="0" indent="0" algn="ctr" defTabSz="4572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145"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a:t>
              </a:r>
            </a:p>
          </p:txBody>
        </p:sp>
        <p:sp>
          <p:nvSpPr>
            <p:cNvPr id="20" name="TextBox 19">
              <a:extLst>
                <a:ext uri="{FF2B5EF4-FFF2-40B4-BE49-F238E27FC236}">
                  <a16:creationId xmlns:a16="http://schemas.microsoft.com/office/drawing/2014/main" id="{69C3B041-AEFA-1944-A0DB-4CA536AB4CFB}"/>
                </a:ext>
              </a:extLst>
            </p:cNvPr>
            <p:cNvSpPr txBox="1"/>
            <p:nvPr/>
          </p:nvSpPr>
          <p:spPr>
            <a:xfrm>
              <a:off x="5631043" y="2321834"/>
              <a:ext cx="769767" cy="1063506"/>
            </a:xfrm>
            <a:prstGeom prst="rect">
              <a:avLst/>
            </a:prstGeom>
            <a:noFill/>
          </p:spPr>
          <p:txBody>
            <a:bodyPr wrap="none" rtlCol="0" anchor="ctr">
              <a:spAutoFit/>
            </a:bodyPr>
            <a:lstStyle/>
            <a:p>
              <a:pPr marL="0" marR="0" lvl="0" indent="0" algn="ctr" defTabSz="4572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145"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a:t>
              </a:r>
            </a:p>
          </p:txBody>
        </p:sp>
        <p:sp>
          <p:nvSpPr>
            <p:cNvPr id="21" name="TextBox 20">
              <a:extLst>
                <a:ext uri="{FF2B5EF4-FFF2-40B4-BE49-F238E27FC236}">
                  <a16:creationId xmlns:a16="http://schemas.microsoft.com/office/drawing/2014/main" id="{82BE4122-CE23-2F45-9118-7F461E176E62}"/>
                </a:ext>
              </a:extLst>
            </p:cNvPr>
            <p:cNvSpPr txBox="1"/>
            <p:nvPr/>
          </p:nvSpPr>
          <p:spPr>
            <a:xfrm>
              <a:off x="7249957" y="3278144"/>
              <a:ext cx="625414" cy="1063506"/>
            </a:xfrm>
            <a:prstGeom prst="rect">
              <a:avLst/>
            </a:prstGeom>
            <a:noFill/>
          </p:spPr>
          <p:txBody>
            <a:bodyPr wrap="none" rtlCol="0" anchor="ctr">
              <a:spAutoFit/>
            </a:bodyPr>
            <a:lstStyle/>
            <a:p>
              <a:pPr marL="0" marR="0" lvl="0" indent="0" algn="ctr" defTabSz="4572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145"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a:t>
              </a:r>
            </a:p>
          </p:txBody>
        </p:sp>
      </p:grpSp>
      <p:pic>
        <p:nvPicPr>
          <p:cNvPr id="32" name="Graphic 31" descr="Checklist outline">
            <a:extLst>
              <a:ext uri="{FF2B5EF4-FFF2-40B4-BE49-F238E27FC236}">
                <a16:creationId xmlns:a16="http://schemas.microsoft.com/office/drawing/2014/main" id="{AE006ABC-245A-4674-89FE-90F5777515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860003" y="870032"/>
            <a:ext cx="701593" cy="701593"/>
          </a:xfrm>
          <a:prstGeom prst="rect">
            <a:avLst/>
          </a:prstGeom>
        </p:spPr>
      </p:pic>
      <p:sp>
        <p:nvSpPr>
          <p:cNvPr id="3" name="Text Placeholder 2">
            <a:extLst>
              <a:ext uri="{FF2B5EF4-FFF2-40B4-BE49-F238E27FC236}">
                <a16:creationId xmlns:a16="http://schemas.microsoft.com/office/drawing/2014/main" id="{5D77A0E1-0221-46C4-9CD9-E148606285EE}"/>
              </a:ext>
            </a:extLst>
          </p:cNvPr>
          <p:cNvSpPr>
            <a:spLocks noGrp="1"/>
          </p:cNvSpPr>
          <p:nvPr>
            <p:ph type="body" sz="quarter" idx="10"/>
          </p:nvPr>
        </p:nvSpPr>
        <p:spPr>
          <a:xfrm>
            <a:off x="8610600" y="2392358"/>
            <a:ext cx="3200400" cy="854075"/>
          </a:xfrm>
        </p:spPr>
        <p:txBody>
          <a:bodyPr/>
          <a:lstStyle/>
          <a:p>
            <a:r>
              <a:rPr kumimoji="0" lang="en-US" sz="3200" b="0" i="0" u="none" strike="noStrike" kern="1200" cap="none" spc="0" normalizeH="0" baseline="0" noProof="0" dirty="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5</a:t>
            </a:r>
          </a:p>
          <a:p>
            <a:r>
              <a:rPr lang="en-US" sz="2400" dirty="0"/>
              <a:t>PRIMARY COMPONENTS OF THE SEC CYBERSECURITY DISCLOSURE RULES</a:t>
            </a:r>
          </a:p>
        </p:txBody>
      </p:sp>
    </p:spTree>
    <p:extLst>
      <p:ext uri="{BB962C8B-B14F-4D97-AF65-F5344CB8AC3E}">
        <p14:creationId xmlns:p14="http://schemas.microsoft.com/office/powerpoint/2010/main" val="2914422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C1BE69-A0D2-9220-8B6C-A7E70DE90CC7}"/>
              </a:ext>
            </a:extLst>
          </p:cNvPr>
          <p:cNvSpPr>
            <a:spLocks noGrp="1"/>
          </p:cNvSpPr>
          <p:nvPr>
            <p:ph type="body" sz="quarter" idx="10"/>
          </p:nvPr>
        </p:nvSpPr>
        <p:spPr>
          <a:xfrm>
            <a:off x="171039" y="2574925"/>
            <a:ext cx="3526031" cy="854075"/>
          </a:xfrm>
        </p:spPr>
        <p:txBody>
          <a:bodyPr/>
          <a:lstStyle/>
          <a:p>
            <a:r>
              <a:rPr lang="en-US" sz="3200" dirty="0"/>
              <a:t>FTC BREACH REPORTING REQUIREMENTS FOR NON-BANKS</a:t>
            </a:r>
          </a:p>
        </p:txBody>
      </p:sp>
      <p:sp>
        <p:nvSpPr>
          <p:cNvPr id="26" name="Text Placeholder 25">
            <a:extLst>
              <a:ext uri="{FF2B5EF4-FFF2-40B4-BE49-F238E27FC236}">
                <a16:creationId xmlns:a16="http://schemas.microsoft.com/office/drawing/2014/main" id="{DC50A571-BBC3-1257-8EB0-E09CCEBD6493}"/>
              </a:ext>
            </a:extLst>
          </p:cNvPr>
          <p:cNvSpPr>
            <a:spLocks noGrp="1"/>
          </p:cNvSpPr>
          <p:nvPr>
            <p:ph type="body" sz="quarter" idx="61"/>
          </p:nvPr>
        </p:nvSpPr>
        <p:spPr>
          <a:xfrm>
            <a:off x="4657725" y="342900"/>
            <a:ext cx="7153275" cy="5772150"/>
          </a:xfrm>
        </p:spPr>
        <p:txBody>
          <a:bodyPr>
            <a:normAutofit lnSpcReduction="10000"/>
          </a:body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dirty="0">
                <a:solidFill>
                  <a:srgbClr val="057091"/>
                </a:solidFill>
                <a:ea typeface="+mn-ea"/>
                <a:cs typeface="Poppins" panose="00000500000000000000" pitchFamily="2" charset="0"/>
              </a:rPr>
              <a:t>FTC’s new breach reporting requirements for non-banks </a:t>
            </a:r>
            <a:r>
              <a:rPr lang="en-US" dirty="0">
                <a:solidFill>
                  <a:schemeClr val="accent1"/>
                </a:solidFill>
                <a:ea typeface="+mn-ea"/>
                <a:cs typeface="Poppins" panose="00000500000000000000" pitchFamily="2" charset="0"/>
              </a:rPr>
              <a:t>went into effect in May</a:t>
            </a:r>
            <a:r>
              <a:rPr lang="en-US" dirty="0">
                <a:solidFill>
                  <a:srgbClr val="057091"/>
                </a:solidFill>
                <a:ea typeface="+mn-ea"/>
                <a:cs typeface="Poppins" panose="00000500000000000000" pitchFamily="2" charset="0"/>
              </a:rPr>
              <a:t>.  </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dirty="0">
              <a:solidFill>
                <a:srgbClr val="057091"/>
              </a:solidFill>
              <a:ea typeface="+mn-ea"/>
              <a:cs typeface="Poppins" panose="00000500000000000000" pitchFamily="2"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dirty="0">
              <a:solidFill>
                <a:srgbClr val="057091"/>
              </a:solidFill>
              <a:ea typeface="+mn-ea"/>
              <a:cs typeface="Poppins" panose="00000500000000000000" pitchFamily="2"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b="1" dirty="0">
                <a:solidFill>
                  <a:srgbClr val="057091"/>
                </a:solidFill>
                <a:ea typeface="+mn-ea"/>
                <a:cs typeface="Poppins" panose="00000500000000000000" pitchFamily="2" charset="0"/>
              </a:rPr>
              <a:t>Application</a:t>
            </a:r>
            <a:r>
              <a:rPr lang="en-US" dirty="0">
                <a:solidFill>
                  <a:srgbClr val="057091"/>
                </a:solidFill>
                <a:ea typeface="+mn-ea"/>
                <a:cs typeface="Poppins" panose="00000500000000000000" pitchFamily="2" charset="0"/>
              </a:rPr>
              <a:t>: Rule applies to </a:t>
            </a:r>
            <a:r>
              <a:rPr lang="en-US" dirty="0">
                <a:solidFill>
                  <a:schemeClr val="accent1"/>
                </a:solidFill>
                <a:ea typeface="+mn-ea"/>
                <a:cs typeface="Poppins" panose="00000500000000000000" pitchFamily="2" charset="0"/>
              </a:rPr>
              <a:t>all non-banking financial institutions </a:t>
            </a:r>
            <a:r>
              <a:rPr lang="en-US" dirty="0">
                <a:solidFill>
                  <a:srgbClr val="057091"/>
                </a:solidFill>
                <a:ea typeface="+mn-ea"/>
                <a:cs typeface="Poppins" panose="00000500000000000000" pitchFamily="2" charset="0"/>
              </a:rPr>
              <a:t>regulated by the FTC</a:t>
            </a:r>
          </a:p>
          <a:p>
            <a:pPr marL="573088" lvl="1" indent="-228600">
              <a:spcBef>
                <a:spcPts val="0"/>
              </a:spcBef>
              <a:buClrTx/>
              <a:buFont typeface="Arial" panose="020B0604020202020204" pitchFamily="34" charset="0"/>
              <a:buChar char="•"/>
              <a:defRPr/>
            </a:pPr>
            <a:r>
              <a:rPr lang="en-US" dirty="0">
                <a:solidFill>
                  <a:srgbClr val="057091"/>
                </a:solidFill>
                <a:ea typeface="+mn-ea"/>
                <a:cs typeface="Poppins" panose="00000500000000000000" pitchFamily="2" charset="0"/>
              </a:rPr>
              <a:t>Includes mortgage brokers, financial planners, credit reporting agencies, tax preparers, etc.</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57091"/>
              </a:solidFill>
              <a:effectLst/>
              <a:uLnTx/>
              <a:uFillTx/>
              <a:ea typeface="+mn-ea"/>
              <a:cs typeface="Poppins" panose="00000500000000000000" pitchFamily="2"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57091"/>
              </a:solidFill>
              <a:effectLst/>
              <a:uLnTx/>
              <a:uFillTx/>
              <a:ea typeface="+mn-ea"/>
              <a:cs typeface="Poppins" panose="00000500000000000000" pitchFamily="2"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b="1" dirty="0">
                <a:solidFill>
                  <a:srgbClr val="057091"/>
                </a:solidFill>
                <a:ea typeface="+mn-ea"/>
                <a:cs typeface="Poppins" panose="00000500000000000000" pitchFamily="2" charset="0"/>
              </a:rPr>
              <a:t>Requirements: </a:t>
            </a:r>
            <a:r>
              <a:rPr lang="en-US" dirty="0">
                <a:solidFill>
                  <a:srgbClr val="057091"/>
                </a:solidFill>
                <a:ea typeface="+mn-ea"/>
                <a:cs typeface="Poppins" panose="00000500000000000000" pitchFamily="2" charset="0"/>
              </a:rPr>
              <a:t>Any “</a:t>
            </a:r>
            <a:r>
              <a:rPr lang="en-US" dirty="0">
                <a:solidFill>
                  <a:schemeClr val="accent1"/>
                </a:solidFill>
                <a:ea typeface="+mn-ea"/>
                <a:cs typeface="Poppins" panose="00000500000000000000" pitchFamily="2" charset="0"/>
              </a:rPr>
              <a:t>notification event</a:t>
            </a:r>
            <a:r>
              <a:rPr lang="en-US" dirty="0">
                <a:solidFill>
                  <a:srgbClr val="057091"/>
                </a:solidFill>
                <a:ea typeface="+mn-ea"/>
                <a:cs typeface="Poppins" panose="00000500000000000000" pitchFamily="2" charset="0"/>
              </a:rPr>
              <a:t>” involving the information of at least </a:t>
            </a:r>
            <a:r>
              <a:rPr lang="en-US" dirty="0">
                <a:solidFill>
                  <a:schemeClr val="accent1"/>
                </a:solidFill>
                <a:ea typeface="+mn-ea"/>
                <a:cs typeface="Poppins" panose="00000500000000000000" pitchFamily="2" charset="0"/>
              </a:rPr>
              <a:t>500 consumers </a:t>
            </a:r>
            <a:r>
              <a:rPr lang="en-US" dirty="0">
                <a:solidFill>
                  <a:srgbClr val="057091"/>
                </a:solidFill>
                <a:ea typeface="+mn-ea"/>
                <a:cs typeface="Poppins" panose="00000500000000000000" pitchFamily="2" charset="0"/>
              </a:rPr>
              <a:t>must be reported to the FTC no later than </a:t>
            </a:r>
            <a:r>
              <a:rPr lang="en-US" dirty="0">
                <a:solidFill>
                  <a:schemeClr val="accent1"/>
                </a:solidFill>
                <a:ea typeface="+mn-ea"/>
                <a:cs typeface="Poppins" panose="00000500000000000000" pitchFamily="2" charset="0"/>
              </a:rPr>
              <a:t>30 days after discovery</a:t>
            </a:r>
            <a:r>
              <a:rPr lang="en-US" dirty="0">
                <a:solidFill>
                  <a:srgbClr val="057091"/>
                </a:solidFill>
                <a:ea typeface="+mn-ea"/>
                <a:cs typeface="Poppins" panose="00000500000000000000" pitchFamily="2" charset="0"/>
              </a:rPr>
              <a:t>.  </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dirty="0">
              <a:solidFill>
                <a:srgbClr val="057091"/>
              </a:solidFill>
              <a:ea typeface="+mn-ea"/>
              <a:cs typeface="Poppins" panose="00000500000000000000" pitchFamily="2"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dirty="0">
              <a:solidFill>
                <a:srgbClr val="057091"/>
              </a:solidFill>
              <a:ea typeface="+mn-ea"/>
              <a:cs typeface="Poppins" panose="00000500000000000000" pitchFamily="2"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b="1" dirty="0">
                <a:solidFill>
                  <a:srgbClr val="057091"/>
                </a:solidFill>
                <a:ea typeface="+mn-ea"/>
                <a:cs typeface="Poppins" panose="00000500000000000000" pitchFamily="2" charset="0"/>
              </a:rPr>
              <a:t>Notification Event</a:t>
            </a:r>
            <a:r>
              <a:rPr lang="en-US" dirty="0">
                <a:solidFill>
                  <a:srgbClr val="057091"/>
                </a:solidFill>
                <a:ea typeface="+mn-ea"/>
                <a:cs typeface="Poppins" panose="00000500000000000000" pitchFamily="2" charset="0"/>
              </a:rPr>
              <a:t>: A </a:t>
            </a:r>
            <a:r>
              <a:rPr lang="en-US" dirty="0">
                <a:solidFill>
                  <a:schemeClr val="accent1"/>
                </a:solidFill>
                <a:ea typeface="+mn-ea"/>
                <a:cs typeface="Poppins" panose="00000500000000000000" pitchFamily="2" charset="0"/>
              </a:rPr>
              <a:t>notification event </a:t>
            </a:r>
            <a:r>
              <a:rPr lang="en-US" dirty="0">
                <a:solidFill>
                  <a:srgbClr val="057091"/>
                </a:solidFill>
                <a:ea typeface="+mn-ea"/>
                <a:cs typeface="Poppins" panose="00000500000000000000" pitchFamily="2" charset="0"/>
              </a:rPr>
              <a:t>means the </a:t>
            </a:r>
            <a:r>
              <a:rPr lang="en-US" dirty="0">
                <a:solidFill>
                  <a:schemeClr val="accent1"/>
                </a:solidFill>
                <a:ea typeface="+mn-ea"/>
                <a:cs typeface="Poppins" panose="00000500000000000000" pitchFamily="2" charset="0"/>
              </a:rPr>
              <a:t>acquisition</a:t>
            </a:r>
            <a:r>
              <a:rPr lang="en-US" dirty="0">
                <a:solidFill>
                  <a:srgbClr val="057091"/>
                </a:solidFill>
                <a:ea typeface="+mn-ea"/>
                <a:cs typeface="Poppins" panose="00000500000000000000" pitchFamily="2" charset="0"/>
              </a:rPr>
              <a:t> of unencrypted customer information without the authorization of the customer.  </a:t>
            </a:r>
          </a:p>
          <a:p>
            <a:pPr marL="573088" lvl="1" indent="-228600">
              <a:spcBef>
                <a:spcPts val="0"/>
              </a:spcBef>
              <a:buClrTx/>
              <a:buFont typeface="Arial" panose="020B0604020202020204" pitchFamily="34" charset="0"/>
              <a:buChar char="•"/>
              <a:defRPr/>
            </a:pPr>
            <a:r>
              <a:rPr lang="en-US" dirty="0">
                <a:solidFill>
                  <a:srgbClr val="057091"/>
                </a:solidFill>
                <a:ea typeface="+mn-ea"/>
                <a:cs typeface="Poppins" panose="00000500000000000000" pitchFamily="2" charset="0"/>
              </a:rPr>
              <a:t>Scope of “customer information” that would trigger notification requirements is </a:t>
            </a:r>
            <a:r>
              <a:rPr lang="en-US" dirty="0">
                <a:solidFill>
                  <a:schemeClr val="accent1"/>
                </a:solidFill>
                <a:ea typeface="+mn-ea"/>
                <a:cs typeface="Poppins" panose="00000500000000000000" pitchFamily="2" charset="0"/>
              </a:rPr>
              <a:t>broader than standard state notification laws</a:t>
            </a:r>
            <a:r>
              <a:rPr lang="en-US" dirty="0">
                <a:solidFill>
                  <a:srgbClr val="057091"/>
                </a:solidFill>
                <a:ea typeface="+mn-ea"/>
                <a:cs typeface="Poppins" panose="00000500000000000000" pitchFamily="2" charset="0"/>
              </a:rPr>
              <a:t>.</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057091"/>
              </a:solidFill>
              <a:effectLst/>
              <a:uLnTx/>
              <a:uFillTx/>
              <a:latin typeface="Poppins" panose="00000500000000000000" pitchFamily="2" charset="0"/>
              <a:ea typeface="+mn-ea"/>
              <a:cs typeface="Poppins" panose="00000500000000000000" pitchFamily="2" charset="0"/>
            </a:endParaRPr>
          </a:p>
          <a:p>
            <a:endParaRPr lang="en-US" dirty="0">
              <a:solidFill>
                <a:schemeClr val="accent5"/>
              </a:solidFill>
            </a:endParaRPr>
          </a:p>
          <a:p>
            <a:pPr lvl="1"/>
            <a:endParaRPr lang="en-US" dirty="0"/>
          </a:p>
        </p:txBody>
      </p:sp>
    </p:spTree>
    <p:extLst>
      <p:ext uri="{BB962C8B-B14F-4D97-AF65-F5344CB8AC3E}">
        <p14:creationId xmlns:p14="http://schemas.microsoft.com/office/powerpoint/2010/main" val="260012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DE6BB4C-48B7-4F61-B98A-3FCF46E83B4F}"/>
              </a:ext>
            </a:extLst>
          </p:cNvPr>
          <p:cNvSpPr>
            <a:spLocks noGrp="1"/>
          </p:cNvSpPr>
          <p:nvPr>
            <p:ph type="body" sz="quarter" idx="12"/>
          </p:nvPr>
        </p:nvSpPr>
        <p:spPr>
          <a:xfrm>
            <a:off x="467832" y="5018567"/>
            <a:ext cx="11343167" cy="1200261"/>
          </a:xfrm>
        </p:spPr>
        <p:txBody>
          <a:bodyPr/>
          <a:lstStyle/>
          <a:p>
            <a:pPr algn="ctr"/>
            <a:r>
              <a:rPr kumimoji="0" lang="en-US" sz="3200" b="0" i="0" u="none" strike="noStrike" kern="1200" cap="none" spc="0" normalizeH="0" baseline="0" noProof="0" dirty="0">
                <a:ln>
                  <a:noFill/>
                </a:ln>
                <a:solidFill>
                  <a:srgbClr val="FFFFFF"/>
                </a:solidFill>
                <a:effectLst/>
                <a:uLnTx/>
                <a:uFillTx/>
                <a:latin typeface="Poppins" panose="00000500000000000000" pitchFamily="2" charset="0"/>
                <a:cs typeface="Poppins" panose="00000500000000000000" pitchFamily="2" charset="0"/>
              </a:rPr>
              <a:t>Right now, there may be no greater risk to organizations than cyber </a:t>
            </a:r>
            <a:r>
              <a:rPr kumimoji="0" lang="en-US" sz="3200" b="0" i="1" u="none" strike="noStrike" kern="1200" cap="none" spc="0" normalizeH="0" baseline="0" noProof="0" dirty="0">
                <a:ln>
                  <a:noFill/>
                </a:ln>
                <a:solidFill>
                  <a:srgbClr val="FFFFFF"/>
                </a:solidFill>
                <a:effectLst/>
                <a:uLnTx/>
                <a:uFillTx/>
                <a:latin typeface="Poppins" panose="00000500000000000000" pitchFamily="2" charset="0"/>
                <a:cs typeface="Poppins" panose="00000500000000000000" pitchFamily="2" charset="0"/>
              </a:rPr>
              <a:t>in</a:t>
            </a:r>
            <a:r>
              <a:rPr kumimoji="0" lang="en-US" sz="3200" b="0" i="0" u="none" strike="noStrike" kern="1200" cap="none" spc="0" normalizeH="0" baseline="0" noProof="0" dirty="0">
                <a:ln>
                  <a:noFill/>
                </a:ln>
                <a:solidFill>
                  <a:srgbClr val="FFFFFF"/>
                </a:solidFill>
                <a:effectLst/>
                <a:uLnTx/>
                <a:uFillTx/>
                <a:latin typeface="Poppins" panose="00000500000000000000" pitchFamily="2" charset="0"/>
                <a:cs typeface="Poppins" panose="00000500000000000000" pitchFamily="2" charset="0"/>
              </a:rPr>
              <a:t>security</a:t>
            </a:r>
          </a:p>
        </p:txBody>
      </p:sp>
      <p:pic>
        <p:nvPicPr>
          <p:cNvPr id="2" name="Picture 1">
            <a:extLst>
              <a:ext uri="{FF2B5EF4-FFF2-40B4-BE49-F238E27FC236}">
                <a16:creationId xmlns:a16="http://schemas.microsoft.com/office/drawing/2014/main" id="{1E47FCAD-4832-383A-160E-56C82018C0D1}"/>
              </a:ext>
            </a:extLst>
          </p:cNvPr>
          <p:cNvPicPr>
            <a:picLocks noChangeAspect="1"/>
          </p:cNvPicPr>
          <p:nvPr/>
        </p:nvPicPr>
        <p:blipFill>
          <a:blip r:embed="rId3"/>
          <a:stretch>
            <a:fillRect/>
          </a:stretch>
        </p:blipFill>
        <p:spPr>
          <a:xfrm>
            <a:off x="2147351" y="271392"/>
            <a:ext cx="7897298" cy="4651482"/>
          </a:xfrm>
          <a:prstGeom prst="rect">
            <a:avLst/>
          </a:prstGeom>
        </p:spPr>
      </p:pic>
    </p:spTree>
    <p:extLst>
      <p:ext uri="{BB962C8B-B14F-4D97-AF65-F5344CB8AC3E}">
        <p14:creationId xmlns:p14="http://schemas.microsoft.com/office/powerpoint/2010/main" val="45300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99AD04-1042-7316-6E57-E74BA9D5FED2}"/>
              </a:ext>
            </a:extLst>
          </p:cNvPr>
          <p:cNvSpPr>
            <a:spLocks noGrp="1"/>
          </p:cNvSpPr>
          <p:nvPr>
            <p:ph sz="quarter" idx="18"/>
          </p:nvPr>
        </p:nvSpPr>
        <p:spPr/>
        <p:txBody>
          <a:bodyPr/>
          <a:lstStyle/>
          <a:p>
            <a:pPr>
              <a:lnSpc>
                <a:spcPct val="100000"/>
              </a:lnSpc>
              <a:spcBef>
                <a:spcPts val="300"/>
              </a:spcBef>
            </a:pPr>
            <a:r>
              <a:rPr lang="en-US" sz="1800" b="1" dirty="0">
                <a:solidFill>
                  <a:schemeClr val="accent5"/>
                </a:solidFill>
              </a:rPr>
              <a:t>Notice of Proposed Rulemaking: </a:t>
            </a:r>
            <a:r>
              <a:rPr lang="en-US" sz="1800" dirty="0"/>
              <a:t>U.S. Department of Health and Human Services (HHS) issued its official Notice of Proposed Rulemaking to update the HIPAA Security Rule on January 6, 2025.  </a:t>
            </a:r>
          </a:p>
          <a:p>
            <a:pPr lvl="1">
              <a:lnSpc>
                <a:spcPct val="100000"/>
              </a:lnSpc>
              <a:spcBef>
                <a:spcPts val="300"/>
              </a:spcBef>
            </a:pPr>
            <a:r>
              <a:rPr lang="en-US" sz="1800" dirty="0"/>
              <a:t>This is the first update in a decade</a:t>
            </a:r>
          </a:p>
          <a:p>
            <a:pPr>
              <a:lnSpc>
                <a:spcPct val="100000"/>
              </a:lnSpc>
              <a:spcBef>
                <a:spcPts val="300"/>
              </a:spcBef>
            </a:pPr>
            <a:r>
              <a:rPr lang="en-US" sz="1800" b="1" dirty="0">
                <a:solidFill>
                  <a:schemeClr val="accent5"/>
                </a:solidFill>
              </a:rPr>
              <a:t>More Requirements: </a:t>
            </a:r>
            <a:r>
              <a:rPr lang="en-US" sz="1800" dirty="0"/>
              <a:t>The proposed updates are intended to bring specificity to requirements for electronic protected health information (ePHI) and to better align with the NIST Cybersecurity Framework.  </a:t>
            </a:r>
          </a:p>
          <a:p>
            <a:pPr lvl="1">
              <a:lnSpc>
                <a:spcPct val="100000"/>
              </a:lnSpc>
              <a:spcBef>
                <a:spcPts val="300"/>
              </a:spcBef>
            </a:pPr>
            <a:r>
              <a:rPr lang="en-US" sz="1800" dirty="0"/>
              <a:t>Removes distinction between “required” and “addressable” implementation specifications and makes all specifications required with specific, limited exemptions.  </a:t>
            </a:r>
          </a:p>
          <a:p>
            <a:pPr lvl="1">
              <a:lnSpc>
                <a:spcPct val="100000"/>
              </a:lnSpc>
              <a:spcBef>
                <a:spcPts val="300"/>
              </a:spcBef>
            </a:pPr>
            <a:r>
              <a:rPr lang="en-US" sz="1800" dirty="0"/>
              <a:t>New standards to address asset inventory, compliance audits, patch managements, encryption/decryption, configuration management, data backups, etc.  </a:t>
            </a:r>
          </a:p>
          <a:p>
            <a:pPr>
              <a:lnSpc>
                <a:spcPct val="100000"/>
              </a:lnSpc>
              <a:spcBef>
                <a:spcPts val="300"/>
              </a:spcBef>
            </a:pPr>
            <a:r>
              <a:rPr lang="en-US" sz="1800" b="1" dirty="0">
                <a:solidFill>
                  <a:schemeClr val="accent5"/>
                </a:solidFill>
              </a:rPr>
              <a:t>Written Documentation: </a:t>
            </a:r>
            <a:r>
              <a:rPr lang="en-US" sz="1800" dirty="0"/>
              <a:t>Specifies requirement for written documentation for all Security Rule policies and procedures.</a:t>
            </a:r>
          </a:p>
          <a:p>
            <a:pPr lvl="1">
              <a:lnSpc>
                <a:spcPct val="100000"/>
              </a:lnSpc>
              <a:spcBef>
                <a:spcPts val="300"/>
              </a:spcBef>
            </a:pPr>
            <a:r>
              <a:rPr lang="en-US" sz="1800" dirty="0"/>
              <a:t>Additional requirement to review/update/verify policies at least once every 12 months</a:t>
            </a:r>
          </a:p>
          <a:p>
            <a:pPr>
              <a:lnSpc>
                <a:spcPct val="100000"/>
              </a:lnSpc>
              <a:spcBef>
                <a:spcPts val="300"/>
              </a:spcBef>
            </a:pPr>
            <a:r>
              <a:rPr lang="en-US" sz="1800" b="1" dirty="0">
                <a:solidFill>
                  <a:schemeClr val="accent5"/>
                </a:solidFill>
              </a:rPr>
              <a:t>Next Steps: </a:t>
            </a:r>
            <a:r>
              <a:rPr lang="en-US" sz="1800" dirty="0"/>
              <a:t>Comment period ends on March 7, 2025.</a:t>
            </a:r>
          </a:p>
        </p:txBody>
      </p:sp>
      <p:sp>
        <p:nvSpPr>
          <p:cNvPr id="3" name="Text Placeholder 2">
            <a:extLst>
              <a:ext uri="{FF2B5EF4-FFF2-40B4-BE49-F238E27FC236}">
                <a16:creationId xmlns:a16="http://schemas.microsoft.com/office/drawing/2014/main" id="{C24880C3-1D9F-C2C1-C2ED-04F69C4E8801}"/>
              </a:ext>
            </a:extLst>
          </p:cNvPr>
          <p:cNvSpPr>
            <a:spLocks noGrp="1"/>
          </p:cNvSpPr>
          <p:nvPr>
            <p:ph type="body" sz="quarter" idx="15"/>
          </p:nvPr>
        </p:nvSpPr>
        <p:spPr/>
        <p:txBody>
          <a:bodyPr/>
          <a:lstStyle/>
          <a:p>
            <a:r>
              <a:rPr lang="en-US" dirty="0"/>
              <a:t>PROPOSED HIPAA SECURITY RULE UPDATES</a:t>
            </a:r>
          </a:p>
        </p:txBody>
      </p:sp>
      <p:sp>
        <p:nvSpPr>
          <p:cNvPr id="4" name="Text Placeholder 3">
            <a:extLst>
              <a:ext uri="{FF2B5EF4-FFF2-40B4-BE49-F238E27FC236}">
                <a16:creationId xmlns:a16="http://schemas.microsoft.com/office/drawing/2014/main" id="{9C6A7B86-EAD2-7C69-CF44-677E5537454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21913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3F8E8A-14E7-5B0C-D017-35DECC571596}"/>
              </a:ext>
            </a:extLst>
          </p:cNvPr>
          <p:cNvSpPr>
            <a:spLocks noGrp="1"/>
          </p:cNvSpPr>
          <p:nvPr>
            <p:ph sz="quarter" idx="18"/>
          </p:nvPr>
        </p:nvSpPr>
        <p:spPr/>
        <p:txBody>
          <a:bodyPr/>
          <a:lstStyle/>
          <a:p>
            <a:r>
              <a:rPr lang="en-US" b="1" dirty="0">
                <a:solidFill>
                  <a:schemeClr val="accent5"/>
                </a:solidFill>
              </a:rPr>
              <a:t>December 2024: </a:t>
            </a:r>
            <a:r>
              <a:rPr lang="en-US" dirty="0"/>
              <a:t>U.S. Department of Housing and Urban Development (HUD) issued Revised Cyber Incident Reporting Requirements.</a:t>
            </a:r>
          </a:p>
          <a:p>
            <a:pPr lvl="1"/>
            <a:r>
              <a:rPr lang="en-US" dirty="0"/>
              <a:t>This was in response to initial rule in May that was </a:t>
            </a:r>
            <a:r>
              <a:rPr lang="en-US" dirty="0">
                <a:solidFill>
                  <a:schemeClr val="accent1"/>
                </a:solidFill>
              </a:rPr>
              <a:t>sharply criticized </a:t>
            </a:r>
            <a:r>
              <a:rPr lang="en-US" dirty="0"/>
              <a:t>by the banking and housing industries and aligns more with requirements of FHA and bank regulators.</a:t>
            </a:r>
          </a:p>
          <a:p>
            <a:r>
              <a:rPr lang="en-US" b="1" dirty="0">
                <a:solidFill>
                  <a:schemeClr val="accent5"/>
                </a:solidFill>
              </a:rPr>
              <a:t>Timing: </a:t>
            </a:r>
            <a:r>
              <a:rPr lang="en-US" dirty="0"/>
              <a:t>FHA-approved mortgagees must notify HUD no later than </a:t>
            </a:r>
            <a:r>
              <a:rPr lang="en-US" dirty="0">
                <a:solidFill>
                  <a:schemeClr val="accent1"/>
                </a:solidFill>
              </a:rPr>
              <a:t>36 hours </a:t>
            </a:r>
            <a:r>
              <a:rPr lang="en-US" dirty="0"/>
              <a:t>after determining that a “Reportable Cyber Incident” has occurred.  </a:t>
            </a:r>
          </a:p>
          <a:p>
            <a:r>
              <a:rPr lang="en-US" b="1" dirty="0">
                <a:solidFill>
                  <a:schemeClr val="accent5"/>
                </a:solidFill>
              </a:rPr>
              <a:t>“Reportable Cyber Incident” </a:t>
            </a:r>
            <a:r>
              <a:rPr lang="en-US" dirty="0"/>
              <a:t>is an incident that has or is reasonably likely to “</a:t>
            </a:r>
            <a:r>
              <a:rPr lang="en-US" dirty="0">
                <a:solidFill>
                  <a:schemeClr val="accent1"/>
                </a:solidFill>
              </a:rPr>
              <a:t>materially disrupt or degrade</a:t>
            </a:r>
            <a:r>
              <a:rPr lang="en-US" dirty="0"/>
              <a:t>” the mortgagee’s ability to meet its obligations for originating or servicing FHA-insured mortgages.</a:t>
            </a:r>
          </a:p>
          <a:p>
            <a:pPr lvl="1"/>
            <a:r>
              <a:rPr lang="en-US" dirty="0"/>
              <a:t>Incident must result in </a:t>
            </a:r>
            <a:r>
              <a:rPr lang="en-US" dirty="0">
                <a:solidFill>
                  <a:schemeClr val="accent1"/>
                </a:solidFill>
              </a:rPr>
              <a:t>actual harm </a:t>
            </a:r>
            <a:r>
              <a:rPr lang="en-US" dirty="0"/>
              <a:t>to an information system or the information that the system processes, stores, or transmits.</a:t>
            </a:r>
          </a:p>
          <a:p>
            <a:r>
              <a:rPr lang="en-US" b="1" dirty="0">
                <a:solidFill>
                  <a:schemeClr val="accent5"/>
                </a:solidFill>
              </a:rPr>
              <a:t>Reporting Requirements: </a:t>
            </a:r>
            <a:r>
              <a:rPr lang="en-US" dirty="0"/>
              <a:t>Information required is more detailed than other rules</a:t>
            </a:r>
          </a:p>
          <a:p>
            <a:pPr lvl="1"/>
            <a:r>
              <a:rPr lang="en-US" dirty="0"/>
              <a:t>Must identify any impacted parent companies or subsidiaries</a:t>
            </a:r>
          </a:p>
          <a:p>
            <a:pPr lvl="1"/>
            <a:r>
              <a:rPr lang="en-US" dirty="0"/>
              <a:t>Notification required to two separate email addresses</a:t>
            </a:r>
          </a:p>
        </p:txBody>
      </p:sp>
      <p:sp>
        <p:nvSpPr>
          <p:cNvPr id="3" name="Text Placeholder 2">
            <a:extLst>
              <a:ext uri="{FF2B5EF4-FFF2-40B4-BE49-F238E27FC236}">
                <a16:creationId xmlns:a16="http://schemas.microsoft.com/office/drawing/2014/main" id="{F7B674EE-EF30-3DF7-FAEC-AAF1AD3D6827}"/>
              </a:ext>
            </a:extLst>
          </p:cNvPr>
          <p:cNvSpPr>
            <a:spLocks noGrp="1"/>
          </p:cNvSpPr>
          <p:nvPr>
            <p:ph type="body" sz="quarter" idx="15"/>
          </p:nvPr>
        </p:nvSpPr>
        <p:spPr/>
        <p:txBody>
          <a:bodyPr/>
          <a:lstStyle/>
          <a:p>
            <a:r>
              <a:rPr lang="en-US" dirty="0"/>
              <a:t>HUD CYBER INCIDENT REPORTING REQUIREMENT</a:t>
            </a:r>
          </a:p>
        </p:txBody>
      </p:sp>
      <p:sp>
        <p:nvSpPr>
          <p:cNvPr id="4" name="Text Placeholder 3">
            <a:extLst>
              <a:ext uri="{FF2B5EF4-FFF2-40B4-BE49-F238E27FC236}">
                <a16:creationId xmlns:a16="http://schemas.microsoft.com/office/drawing/2014/main" id="{A158C560-D428-71A0-EE20-79F95223BAE9}"/>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543233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7FEE3E7-A81A-431C-B227-86207E787584}"/>
              </a:ext>
            </a:extLst>
          </p:cNvPr>
          <p:cNvSpPr>
            <a:spLocks noGrp="1"/>
          </p:cNvSpPr>
          <p:nvPr>
            <p:ph type="body" sz="quarter" idx="12"/>
          </p:nvPr>
        </p:nvSpPr>
        <p:spPr/>
        <p:txBody>
          <a:bodyPr/>
          <a:lstStyle/>
          <a:p>
            <a:r>
              <a:rPr lang="en-US" dirty="0">
                <a:latin typeface="Poppins" panose="00000500000000000000" pitchFamily="2" charset="0"/>
                <a:cs typeface="Poppins" panose="00000500000000000000" pitchFamily="2" charset="0"/>
              </a:rPr>
              <a:t>ADDITIONAL DEVELOPMENTS</a:t>
            </a:r>
          </a:p>
        </p:txBody>
      </p:sp>
      <p:sp>
        <p:nvSpPr>
          <p:cNvPr id="9" name="Text Placeholder 8">
            <a:extLst>
              <a:ext uri="{FF2B5EF4-FFF2-40B4-BE49-F238E27FC236}">
                <a16:creationId xmlns:a16="http://schemas.microsoft.com/office/drawing/2014/main" id="{5DE6BB4C-48B7-4F61-B98A-3FCF46E83B4F}"/>
              </a:ext>
            </a:extLst>
          </p:cNvPr>
          <p:cNvSpPr>
            <a:spLocks noGrp="1"/>
          </p:cNvSpPr>
          <p:nvPr>
            <p:ph type="body" sz="quarter" idx="13"/>
          </p:nvPr>
        </p:nvSpPr>
        <p:spPr/>
        <p:txBody>
          <a:bodyPr/>
          <a:lstStyle/>
          <a:p>
            <a:r>
              <a:rPr lang="en-US" sz="1600" dirty="0">
                <a:latin typeface="Poppins" panose="00000500000000000000" pitchFamily="2" charset="0"/>
                <a:cs typeface="Poppins" panose="00000500000000000000" pitchFamily="2" charset="0"/>
              </a:rPr>
              <a:t>Other issues to watch</a:t>
            </a:r>
          </a:p>
        </p:txBody>
      </p:sp>
    </p:spTree>
    <p:extLst>
      <p:ext uri="{BB962C8B-B14F-4D97-AF65-F5344CB8AC3E}">
        <p14:creationId xmlns:p14="http://schemas.microsoft.com/office/powerpoint/2010/main" val="2167904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gry group GIF by South Park ">
            <a:extLst>
              <a:ext uri="{FF2B5EF4-FFF2-40B4-BE49-F238E27FC236}">
                <a16:creationId xmlns:a16="http://schemas.microsoft.com/office/drawing/2014/main" id="{84BE031A-A489-9368-0571-9BD77EBC6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05" y="250529"/>
            <a:ext cx="6359451" cy="35771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rvous court GIF by South Park ">
            <a:extLst>
              <a:ext uri="{FF2B5EF4-FFF2-40B4-BE49-F238E27FC236}">
                <a16:creationId xmlns:a16="http://schemas.microsoft.com/office/drawing/2014/main" id="{B62759AC-C817-D2CD-F41D-2B6291D30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34254"/>
            <a:ext cx="5224131" cy="36732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29F309C-6B41-2842-C8F8-105C5282E870}"/>
              </a:ext>
            </a:extLst>
          </p:cNvPr>
          <p:cNvPicPr>
            <a:picLocks noChangeAspect="1"/>
          </p:cNvPicPr>
          <p:nvPr/>
        </p:nvPicPr>
        <p:blipFill>
          <a:blip r:embed="rId5"/>
          <a:stretch>
            <a:fillRect/>
          </a:stretch>
        </p:blipFill>
        <p:spPr>
          <a:xfrm>
            <a:off x="7291326" y="758197"/>
            <a:ext cx="3797495" cy="1428823"/>
          </a:xfrm>
          <a:prstGeom prst="rect">
            <a:avLst/>
          </a:prstGeom>
        </p:spPr>
      </p:pic>
    </p:spTree>
    <p:extLst>
      <p:ext uri="{BB962C8B-B14F-4D97-AF65-F5344CB8AC3E}">
        <p14:creationId xmlns:p14="http://schemas.microsoft.com/office/powerpoint/2010/main" val="2646141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B1769-92B0-5BE9-552D-7BDD8835B9F8}"/>
              </a:ext>
            </a:extLst>
          </p:cNvPr>
          <p:cNvSpPr>
            <a:spLocks noGrp="1"/>
          </p:cNvSpPr>
          <p:nvPr>
            <p:ph type="title"/>
          </p:nvPr>
        </p:nvSpPr>
        <p:spPr>
          <a:xfrm>
            <a:off x="838200" y="387757"/>
            <a:ext cx="10515600" cy="585926"/>
          </a:xfrm>
        </p:spPr>
        <p:txBody>
          <a:bodyPr>
            <a:normAutofit/>
          </a:bodyPr>
          <a:lstStyle/>
          <a:p>
            <a:pPr algn="ctr"/>
            <a:r>
              <a:rPr lang="en-US" sz="3600" b="1" dirty="0">
                <a:solidFill>
                  <a:srgbClr val="214B66"/>
                </a:solidFill>
                <a:latin typeface="Open Sans" panose="020B0606030504020204" pitchFamily="34" charset="0"/>
                <a:ea typeface="Open Sans" panose="020B0606030504020204" pitchFamily="34" charset="0"/>
                <a:cs typeface="Open Sans" panose="020B0606030504020204" pitchFamily="34" charset="0"/>
              </a:rPr>
              <a:t>DATA BREACH LITIGATION TRENDS</a:t>
            </a:r>
          </a:p>
        </p:txBody>
      </p:sp>
      <p:sp>
        <p:nvSpPr>
          <p:cNvPr id="3" name="Content Placeholder 2">
            <a:extLst>
              <a:ext uri="{FF2B5EF4-FFF2-40B4-BE49-F238E27FC236}">
                <a16:creationId xmlns:a16="http://schemas.microsoft.com/office/drawing/2014/main" id="{533B65A3-E7C5-6771-3B5C-E2E7A48E801B}"/>
              </a:ext>
            </a:extLst>
          </p:cNvPr>
          <p:cNvSpPr>
            <a:spLocks noGrp="1"/>
          </p:cNvSpPr>
          <p:nvPr>
            <p:ph idx="1"/>
          </p:nvPr>
        </p:nvSpPr>
        <p:spPr>
          <a:xfrm>
            <a:off x="838200" y="1825624"/>
            <a:ext cx="10515600" cy="4825924"/>
          </a:xfrm>
        </p:spPr>
        <p:txBody>
          <a:bodyPr>
            <a:normAutofit fontScale="85000" lnSpcReduction="20000"/>
          </a:bodyPr>
          <a:lstStyle/>
          <a:p>
            <a:pPr algn="l"/>
            <a:endParaRPr lang="en-US" sz="1800" dirty="0">
              <a:solidFill>
                <a:srgbClr val="000000"/>
              </a:solidFill>
            </a:endParaRPr>
          </a:p>
          <a:p>
            <a:pPr marL="0" indent="0" algn="l">
              <a:buNone/>
            </a:pPr>
            <a:endParaRPr lang="en-US" sz="1800" b="0" i="1" u="none" strike="noStrike" baseline="0" dirty="0">
              <a:solidFill>
                <a:srgbClr val="000000"/>
              </a:solidFill>
            </a:endParaRPr>
          </a:p>
          <a:p>
            <a:pPr marL="0" indent="0" algn="l">
              <a:buNone/>
            </a:pPr>
            <a:endParaRPr lang="en-US" sz="1800" i="1" dirty="0">
              <a:solidFill>
                <a:srgbClr val="000000"/>
              </a:solidFill>
            </a:endParaRPr>
          </a:p>
          <a:p>
            <a:pPr marL="0" indent="0" algn="l">
              <a:buNone/>
            </a:pPr>
            <a:endParaRPr lang="en-US" sz="1800" b="0" i="1" u="none" strike="noStrike" baseline="0" dirty="0">
              <a:solidFill>
                <a:srgbClr val="000000"/>
              </a:solidFill>
            </a:endParaRPr>
          </a:p>
          <a:p>
            <a:pPr marL="0" indent="0" algn="l">
              <a:buNone/>
            </a:pPr>
            <a:endParaRPr lang="en-US" sz="1800" i="1" dirty="0">
              <a:solidFill>
                <a:srgbClr val="000000"/>
              </a:solidFill>
            </a:endParaRPr>
          </a:p>
          <a:p>
            <a:pPr marL="0" indent="0" algn="l">
              <a:buNone/>
            </a:pPr>
            <a:endParaRPr lang="en-US" sz="1800" b="0" i="1" u="none" strike="noStrike" baseline="0" dirty="0">
              <a:solidFill>
                <a:srgbClr val="000000"/>
              </a:solidFill>
            </a:endParaRPr>
          </a:p>
          <a:p>
            <a:pPr marL="0" indent="0" algn="l">
              <a:buNone/>
            </a:pPr>
            <a:endParaRPr lang="en-US" sz="1800" i="1" dirty="0">
              <a:solidFill>
                <a:srgbClr val="000000"/>
              </a:solidFill>
            </a:endParaRPr>
          </a:p>
          <a:p>
            <a:pPr marL="0" indent="0" algn="l">
              <a:buNone/>
            </a:pPr>
            <a:endParaRPr lang="en-US" sz="1800" b="0" i="1" u="none" strike="noStrike" baseline="0" dirty="0">
              <a:solidFill>
                <a:srgbClr val="000000"/>
              </a:solidFill>
            </a:endParaRPr>
          </a:p>
          <a:p>
            <a:pPr marL="0" indent="0" algn="l">
              <a:buNone/>
            </a:pPr>
            <a:endParaRPr lang="en-US" sz="1800" i="1" dirty="0">
              <a:solidFill>
                <a:srgbClr val="000000"/>
              </a:solidFill>
            </a:endParaRPr>
          </a:p>
          <a:p>
            <a:pPr marL="0" indent="0" algn="l">
              <a:buNone/>
            </a:pPr>
            <a:endParaRPr lang="en-US" sz="1800" b="0" i="1" u="none" strike="noStrike" baseline="0" dirty="0">
              <a:solidFill>
                <a:srgbClr val="000000"/>
              </a:solidFill>
            </a:endParaRPr>
          </a:p>
          <a:p>
            <a:pPr marL="0" indent="0" algn="l">
              <a:buNone/>
            </a:pPr>
            <a:endParaRPr lang="en-US" sz="1800" i="1" dirty="0">
              <a:solidFill>
                <a:srgbClr val="000000"/>
              </a:solidFill>
            </a:endParaRPr>
          </a:p>
          <a:p>
            <a:pPr marL="0" indent="0" algn="l">
              <a:buNone/>
            </a:pPr>
            <a:endParaRPr lang="en-US" sz="1800" b="0" i="1" u="none" strike="noStrike" baseline="0" dirty="0">
              <a:solidFill>
                <a:srgbClr val="000000"/>
              </a:solidFill>
            </a:endParaRPr>
          </a:p>
          <a:p>
            <a:pPr marL="0" indent="0" algn="l">
              <a:buNone/>
            </a:pPr>
            <a:endParaRPr lang="en-US" sz="1800" b="0" i="1" u="none" strike="noStrike" baseline="0" dirty="0">
              <a:solidFill>
                <a:srgbClr val="000000"/>
              </a:solidFill>
            </a:endParaRPr>
          </a:p>
          <a:p>
            <a:pPr marL="0" indent="0" algn="l">
              <a:buNone/>
            </a:pPr>
            <a:endParaRPr lang="en-US" sz="1800" b="0" i="1" u="none" strike="noStrike" baseline="0" dirty="0">
              <a:solidFill>
                <a:srgbClr val="000000"/>
              </a:solidFill>
            </a:endParaRPr>
          </a:p>
          <a:p>
            <a:pPr marL="0" indent="0" algn="l">
              <a:buNone/>
            </a:pPr>
            <a:endParaRPr lang="en-US" sz="1800" b="0" i="1" u="none" strike="noStrike" baseline="0" dirty="0">
              <a:solidFill>
                <a:srgbClr val="000000"/>
              </a:solidFill>
            </a:endParaRPr>
          </a:p>
          <a:p>
            <a:pPr marL="0" indent="0" algn="l">
              <a:spcBef>
                <a:spcPts val="2400"/>
              </a:spcBef>
              <a:buNone/>
            </a:pPr>
            <a:r>
              <a:rPr lang="en-US" sz="1200" b="0" i="1" u="none" strike="noStrike" baseline="0" dirty="0">
                <a:solidFill>
                  <a:srgbClr val="000000"/>
                </a:solidFill>
              </a:rPr>
              <a:t>Source: Bloomberg Law - Ransomware Attacks: Litigating a Growing Threat</a:t>
            </a:r>
          </a:p>
          <a:p>
            <a:pPr marL="0" indent="0" algn="l">
              <a:buNone/>
            </a:pPr>
            <a:endParaRPr lang="en-US" sz="1200" b="0" i="1" u="none" strike="noStrike" baseline="0" dirty="0"/>
          </a:p>
        </p:txBody>
      </p:sp>
      <p:pic>
        <p:nvPicPr>
          <p:cNvPr id="5" name="Picture 4">
            <a:extLst>
              <a:ext uri="{FF2B5EF4-FFF2-40B4-BE49-F238E27FC236}">
                <a16:creationId xmlns:a16="http://schemas.microsoft.com/office/drawing/2014/main" id="{922102F7-9809-CA41-D4BA-78EF139DF04E}"/>
              </a:ext>
            </a:extLst>
          </p:cNvPr>
          <p:cNvPicPr>
            <a:picLocks noChangeAspect="1"/>
          </p:cNvPicPr>
          <p:nvPr/>
        </p:nvPicPr>
        <p:blipFill>
          <a:blip r:embed="rId3"/>
          <a:srcRect/>
          <a:stretch/>
        </p:blipFill>
        <p:spPr>
          <a:xfrm>
            <a:off x="2957071" y="1114425"/>
            <a:ext cx="6277858" cy="5108537"/>
          </a:xfrm>
          <a:prstGeom prst="rect">
            <a:avLst/>
          </a:prstGeom>
        </p:spPr>
      </p:pic>
    </p:spTree>
    <p:extLst>
      <p:ext uri="{BB962C8B-B14F-4D97-AF65-F5344CB8AC3E}">
        <p14:creationId xmlns:p14="http://schemas.microsoft.com/office/powerpoint/2010/main" val="1714567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FDB13E-8068-42B8-A9A1-26CE312B194D}"/>
              </a:ext>
            </a:extLst>
          </p:cNvPr>
          <p:cNvSpPr>
            <a:spLocks noGrp="1"/>
          </p:cNvSpPr>
          <p:nvPr>
            <p:ph type="body" sz="quarter" idx="15"/>
          </p:nvPr>
        </p:nvSpPr>
        <p:spPr>
          <a:xfrm>
            <a:off x="390331" y="376361"/>
            <a:ext cx="11430000" cy="502920"/>
          </a:xfrm>
        </p:spPr>
        <p:txBody>
          <a:bodyPr/>
          <a:lstStyle/>
          <a:p>
            <a:r>
              <a:rPr lang="en-US" dirty="0"/>
              <a:t>BEST PRACTICES</a:t>
            </a:r>
          </a:p>
        </p:txBody>
      </p:sp>
      <p:sp>
        <p:nvSpPr>
          <p:cNvPr id="4" name="TextBox 3">
            <a:extLst>
              <a:ext uri="{FF2B5EF4-FFF2-40B4-BE49-F238E27FC236}">
                <a16:creationId xmlns:a16="http://schemas.microsoft.com/office/drawing/2014/main" id="{50FA7076-AE29-423E-9D33-A0E49D8091CB}"/>
              </a:ext>
            </a:extLst>
          </p:cNvPr>
          <p:cNvSpPr txBox="1"/>
          <p:nvPr/>
        </p:nvSpPr>
        <p:spPr>
          <a:xfrm>
            <a:off x="6593304" y="4646846"/>
            <a:ext cx="5438275" cy="8463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6983"/>
                </a:solidFill>
                <a:effectLst/>
                <a:uLnTx/>
                <a:uFillTx/>
                <a:latin typeface="Open Sans (Body)"/>
                <a:ea typeface="Open Sans" panose="020B0606030504020204" pitchFamily="34" charset="0"/>
                <a:cs typeface="Poppins" panose="00000500000000000000" pitchFamily="2" charset="0"/>
              </a:rPr>
              <a:t>Cyber Insurance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rPr>
              <a:t>Assess the current cyber insurance policy to ensure sufficient coverage and potential exclusions.</a:t>
            </a:r>
          </a:p>
        </p:txBody>
      </p:sp>
      <p:sp>
        <p:nvSpPr>
          <p:cNvPr id="8" name="TextBox 7">
            <a:extLst>
              <a:ext uri="{FF2B5EF4-FFF2-40B4-BE49-F238E27FC236}">
                <a16:creationId xmlns:a16="http://schemas.microsoft.com/office/drawing/2014/main" id="{5537AD02-DCFA-4EB0-BDE9-48670FFA234D}"/>
              </a:ext>
            </a:extLst>
          </p:cNvPr>
          <p:cNvSpPr txBox="1"/>
          <p:nvPr/>
        </p:nvSpPr>
        <p:spPr>
          <a:xfrm>
            <a:off x="6593303" y="3764845"/>
            <a:ext cx="5438275" cy="8463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BBEE"/>
                </a:solidFill>
                <a:effectLst/>
                <a:uLnTx/>
                <a:uFillTx/>
                <a:latin typeface="Open Sans (Body)"/>
                <a:ea typeface="Open Sans" panose="020B0606030504020204" pitchFamily="34" charset="0"/>
                <a:cs typeface="Poppins" panose="00000500000000000000" pitchFamily="2" charset="0"/>
              </a:rPr>
              <a:t>Vendor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rPr>
              <a:t>Evaluate vendor management program and ensure agreements require adequate security controls.</a:t>
            </a:r>
            <a:endParaRPr kumimoji="0" lang="en-US" sz="1800" b="1"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endParaRPr>
          </a:p>
        </p:txBody>
      </p:sp>
      <p:sp>
        <p:nvSpPr>
          <p:cNvPr id="9" name="TextBox 8">
            <a:extLst>
              <a:ext uri="{FF2B5EF4-FFF2-40B4-BE49-F238E27FC236}">
                <a16:creationId xmlns:a16="http://schemas.microsoft.com/office/drawing/2014/main" id="{BE32D860-4F1F-43AD-8884-46AC1D170D3E}"/>
              </a:ext>
            </a:extLst>
          </p:cNvPr>
          <p:cNvSpPr txBox="1"/>
          <p:nvPr/>
        </p:nvSpPr>
        <p:spPr>
          <a:xfrm>
            <a:off x="6593304" y="5528845"/>
            <a:ext cx="543827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3399"/>
                </a:solidFill>
                <a:effectLst/>
                <a:uLnTx/>
                <a:uFillTx/>
                <a:latin typeface="Open Sans (Body)"/>
                <a:ea typeface="Open Sans" panose="020B0606030504020204" pitchFamily="34" charset="0"/>
                <a:cs typeface="Poppins" panose="00000500000000000000" pitchFamily="2" charset="0"/>
              </a:rPr>
              <a:t>Data Mapping Procedures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rPr>
              <a:t>Conduct a data mapping exercise to evaluate what information is collected, where it is stored, etc.</a:t>
            </a:r>
          </a:p>
        </p:txBody>
      </p:sp>
      <p:grpSp>
        <p:nvGrpSpPr>
          <p:cNvPr id="11" name="Group 10">
            <a:extLst>
              <a:ext uri="{FF2B5EF4-FFF2-40B4-BE49-F238E27FC236}">
                <a16:creationId xmlns:a16="http://schemas.microsoft.com/office/drawing/2014/main" id="{45A59193-D587-4F0A-AFB7-907B9E43A640}"/>
              </a:ext>
            </a:extLst>
          </p:cNvPr>
          <p:cNvGrpSpPr/>
          <p:nvPr/>
        </p:nvGrpSpPr>
        <p:grpSpPr>
          <a:xfrm>
            <a:off x="276087" y="1962014"/>
            <a:ext cx="5563071" cy="3728923"/>
            <a:chOff x="757351" y="2467339"/>
            <a:chExt cx="4307940" cy="2887610"/>
          </a:xfrm>
        </p:grpSpPr>
        <p:sp>
          <p:nvSpPr>
            <p:cNvPr id="24" name="Google Shape;22;p3">
              <a:extLst>
                <a:ext uri="{FF2B5EF4-FFF2-40B4-BE49-F238E27FC236}">
                  <a16:creationId xmlns:a16="http://schemas.microsoft.com/office/drawing/2014/main" id="{CF5372F4-B590-498A-9537-9CA8C5BED28C}"/>
                </a:ext>
              </a:extLst>
            </p:cNvPr>
            <p:cNvSpPr/>
            <p:nvPr/>
          </p:nvSpPr>
          <p:spPr>
            <a:xfrm>
              <a:off x="757351" y="3905576"/>
              <a:ext cx="1452729" cy="1449372"/>
            </a:xfrm>
            <a:custGeom>
              <a:avLst/>
              <a:gdLst/>
              <a:ahLst/>
              <a:cxnLst/>
              <a:rect l="l" t="t" r="r" b="b"/>
              <a:pathLst>
                <a:path w="3814" h="3805" extrusionOk="0">
                  <a:moveTo>
                    <a:pt x="3813" y="3804"/>
                  </a:moveTo>
                  <a:lnTo>
                    <a:pt x="3813" y="3804"/>
                  </a:lnTo>
                  <a:cubicBezTo>
                    <a:pt x="298" y="3804"/>
                    <a:pt x="298" y="3804"/>
                    <a:pt x="298" y="3804"/>
                  </a:cubicBezTo>
                  <a:cubicBezTo>
                    <a:pt x="135" y="3804"/>
                    <a:pt x="0" y="3668"/>
                    <a:pt x="0" y="3505"/>
                  </a:cubicBezTo>
                  <a:cubicBezTo>
                    <a:pt x="0" y="0"/>
                    <a:pt x="0" y="0"/>
                    <a:pt x="0" y="0"/>
                  </a:cubicBezTo>
                  <a:cubicBezTo>
                    <a:pt x="3813" y="0"/>
                    <a:pt x="3813" y="0"/>
                    <a:pt x="3813" y="0"/>
                  </a:cubicBezTo>
                  <a:lnTo>
                    <a:pt x="3813" y="3804"/>
                  </a:lnTo>
                </a:path>
              </a:pathLst>
            </a:custGeom>
            <a:solidFill>
              <a:schemeClr val="accent4"/>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Open Sans"/>
                <a:ea typeface="Arial"/>
                <a:cs typeface="Arial"/>
                <a:sym typeface="Arial"/>
              </a:endParaRPr>
            </a:p>
          </p:txBody>
        </p:sp>
        <p:sp>
          <p:nvSpPr>
            <p:cNvPr id="25" name="Google Shape;23;p3">
              <a:extLst>
                <a:ext uri="{FF2B5EF4-FFF2-40B4-BE49-F238E27FC236}">
                  <a16:creationId xmlns:a16="http://schemas.microsoft.com/office/drawing/2014/main" id="{71C474C7-E4B8-437C-A237-8B94D98BAFE9}"/>
                </a:ext>
              </a:extLst>
            </p:cNvPr>
            <p:cNvSpPr/>
            <p:nvPr/>
          </p:nvSpPr>
          <p:spPr>
            <a:xfrm>
              <a:off x="757351" y="2467339"/>
              <a:ext cx="1620675" cy="1624040"/>
            </a:xfrm>
            <a:custGeom>
              <a:avLst/>
              <a:gdLst/>
              <a:ahLst/>
              <a:cxnLst/>
              <a:rect l="l" t="t" r="r" b="b"/>
              <a:pathLst>
                <a:path w="4257" h="4264" extrusionOk="0">
                  <a:moveTo>
                    <a:pt x="4066" y="1472"/>
                  </a:moveTo>
                  <a:lnTo>
                    <a:pt x="4066" y="1472"/>
                  </a:lnTo>
                  <a:cubicBezTo>
                    <a:pt x="4012" y="1472"/>
                    <a:pt x="3957" y="1518"/>
                    <a:pt x="3921" y="1590"/>
                  </a:cubicBezTo>
                  <a:cubicBezTo>
                    <a:pt x="3912" y="1599"/>
                    <a:pt x="3894" y="1599"/>
                    <a:pt x="3876" y="1599"/>
                  </a:cubicBezTo>
                  <a:cubicBezTo>
                    <a:pt x="3849" y="1599"/>
                    <a:pt x="3822" y="1590"/>
                    <a:pt x="3813" y="1581"/>
                  </a:cubicBezTo>
                  <a:cubicBezTo>
                    <a:pt x="3813" y="0"/>
                    <a:pt x="3813" y="0"/>
                    <a:pt x="3813" y="0"/>
                  </a:cubicBezTo>
                  <a:cubicBezTo>
                    <a:pt x="325" y="0"/>
                    <a:pt x="325" y="0"/>
                    <a:pt x="325" y="0"/>
                  </a:cubicBezTo>
                  <a:cubicBezTo>
                    <a:pt x="144" y="0"/>
                    <a:pt x="0" y="144"/>
                    <a:pt x="0" y="325"/>
                  </a:cubicBezTo>
                  <a:cubicBezTo>
                    <a:pt x="0" y="3812"/>
                    <a:pt x="0" y="3812"/>
                    <a:pt x="0" y="3812"/>
                  </a:cubicBezTo>
                  <a:cubicBezTo>
                    <a:pt x="1671" y="3812"/>
                    <a:pt x="1671" y="3812"/>
                    <a:pt x="1671" y="3812"/>
                  </a:cubicBezTo>
                  <a:cubicBezTo>
                    <a:pt x="1680" y="3821"/>
                    <a:pt x="1689" y="3848"/>
                    <a:pt x="1689" y="3884"/>
                  </a:cubicBezTo>
                  <a:cubicBezTo>
                    <a:pt x="1689" y="3902"/>
                    <a:pt x="1689" y="3911"/>
                    <a:pt x="1680" y="3929"/>
                  </a:cubicBezTo>
                  <a:cubicBezTo>
                    <a:pt x="1608" y="3965"/>
                    <a:pt x="1563" y="4010"/>
                    <a:pt x="1563" y="4074"/>
                  </a:cubicBezTo>
                  <a:cubicBezTo>
                    <a:pt x="1563" y="4182"/>
                    <a:pt x="1716" y="4263"/>
                    <a:pt x="1906" y="4263"/>
                  </a:cubicBezTo>
                  <a:cubicBezTo>
                    <a:pt x="2096" y="4263"/>
                    <a:pt x="2249" y="4182"/>
                    <a:pt x="2249" y="4074"/>
                  </a:cubicBezTo>
                  <a:cubicBezTo>
                    <a:pt x="2249" y="4010"/>
                    <a:pt x="2195" y="3965"/>
                    <a:pt x="2132" y="3929"/>
                  </a:cubicBezTo>
                  <a:cubicBezTo>
                    <a:pt x="2123" y="3911"/>
                    <a:pt x="2123" y="3902"/>
                    <a:pt x="2123" y="3884"/>
                  </a:cubicBezTo>
                  <a:cubicBezTo>
                    <a:pt x="2123" y="3848"/>
                    <a:pt x="2132" y="3821"/>
                    <a:pt x="2141" y="3812"/>
                  </a:cubicBezTo>
                  <a:cubicBezTo>
                    <a:pt x="3813" y="3812"/>
                    <a:pt x="3813" y="3812"/>
                    <a:pt x="3813" y="3812"/>
                  </a:cubicBezTo>
                  <a:cubicBezTo>
                    <a:pt x="3813" y="2042"/>
                    <a:pt x="3813" y="2042"/>
                    <a:pt x="3813" y="2042"/>
                  </a:cubicBezTo>
                  <a:cubicBezTo>
                    <a:pt x="3822" y="2042"/>
                    <a:pt x="3849" y="2033"/>
                    <a:pt x="3876" y="2033"/>
                  </a:cubicBezTo>
                  <a:cubicBezTo>
                    <a:pt x="3894" y="2033"/>
                    <a:pt x="3912" y="2033"/>
                    <a:pt x="3921" y="2033"/>
                  </a:cubicBezTo>
                  <a:cubicBezTo>
                    <a:pt x="3957" y="2105"/>
                    <a:pt x="4012" y="2150"/>
                    <a:pt x="4066" y="2150"/>
                  </a:cubicBezTo>
                  <a:cubicBezTo>
                    <a:pt x="4174" y="2150"/>
                    <a:pt x="4256" y="2005"/>
                    <a:pt x="4256" y="1816"/>
                  </a:cubicBezTo>
                  <a:cubicBezTo>
                    <a:pt x="4256" y="1626"/>
                    <a:pt x="4174" y="1472"/>
                    <a:pt x="4066" y="1472"/>
                  </a:cubicBezTo>
                </a:path>
              </a:pathLst>
            </a:custGeom>
            <a:solidFill>
              <a:schemeClr val="accent1"/>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Open Sans"/>
                <a:ea typeface="Arial"/>
                <a:cs typeface="Arial"/>
                <a:sym typeface="Arial"/>
              </a:endParaRPr>
            </a:p>
          </p:txBody>
        </p:sp>
        <p:grpSp>
          <p:nvGrpSpPr>
            <p:cNvPr id="26" name="Group 25">
              <a:extLst>
                <a:ext uri="{FF2B5EF4-FFF2-40B4-BE49-F238E27FC236}">
                  <a16:creationId xmlns:a16="http://schemas.microsoft.com/office/drawing/2014/main" id="{1A4FEDE9-2475-42AD-B4C6-CDE936A92465}"/>
                </a:ext>
              </a:extLst>
            </p:cNvPr>
            <p:cNvGrpSpPr/>
            <p:nvPr/>
          </p:nvGrpSpPr>
          <p:grpSpPr>
            <a:xfrm>
              <a:off x="2024251" y="2467339"/>
              <a:ext cx="1624039" cy="1627396"/>
              <a:chOff x="11665736" y="4410614"/>
              <a:chExt cx="4577614" cy="4587076"/>
            </a:xfrm>
          </p:grpSpPr>
          <p:sp>
            <p:nvSpPr>
              <p:cNvPr id="30" name="Google Shape;24;p3">
                <a:extLst>
                  <a:ext uri="{FF2B5EF4-FFF2-40B4-BE49-F238E27FC236}">
                    <a16:creationId xmlns:a16="http://schemas.microsoft.com/office/drawing/2014/main" id="{4D44F513-AB5B-4BBB-B3FB-0426CCCEE2FB}"/>
                  </a:ext>
                </a:extLst>
              </p:cNvPr>
              <p:cNvSpPr/>
              <p:nvPr/>
            </p:nvSpPr>
            <p:spPr>
              <a:xfrm>
                <a:off x="11665736" y="4410614"/>
                <a:ext cx="4577614" cy="4577617"/>
              </a:xfrm>
              <a:custGeom>
                <a:avLst/>
                <a:gdLst/>
                <a:ahLst/>
                <a:cxnLst/>
                <a:rect l="l" t="t" r="r" b="b"/>
                <a:pathLst>
                  <a:path w="4265" h="4264" extrusionOk="0">
                    <a:moveTo>
                      <a:pt x="2601" y="3812"/>
                    </a:moveTo>
                    <a:lnTo>
                      <a:pt x="2601" y="3812"/>
                    </a:lnTo>
                    <a:cubicBezTo>
                      <a:pt x="4264" y="3812"/>
                      <a:pt x="4264" y="3812"/>
                      <a:pt x="4264" y="3812"/>
                    </a:cubicBezTo>
                    <a:cubicBezTo>
                      <a:pt x="4264" y="0"/>
                      <a:pt x="4264" y="0"/>
                      <a:pt x="4264" y="0"/>
                    </a:cubicBezTo>
                    <a:cubicBezTo>
                      <a:pt x="461" y="0"/>
                      <a:pt x="461" y="0"/>
                      <a:pt x="461" y="0"/>
                    </a:cubicBezTo>
                    <a:cubicBezTo>
                      <a:pt x="461" y="1581"/>
                      <a:pt x="461" y="1581"/>
                      <a:pt x="461" y="1581"/>
                    </a:cubicBezTo>
                    <a:cubicBezTo>
                      <a:pt x="443" y="1581"/>
                      <a:pt x="416" y="1599"/>
                      <a:pt x="379" y="1599"/>
                    </a:cubicBezTo>
                    <a:cubicBezTo>
                      <a:pt x="361" y="1599"/>
                      <a:pt x="352" y="1599"/>
                      <a:pt x="334" y="1590"/>
                    </a:cubicBezTo>
                    <a:cubicBezTo>
                      <a:pt x="298" y="1518"/>
                      <a:pt x="244" y="1472"/>
                      <a:pt x="190" y="1472"/>
                    </a:cubicBezTo>
                    <a:cubicBezTo>
                      <a:pt x="81" y="1472"/>
                      <a:pt x="0" y="1626"/>
                      <a:pt x="0" y="1816"/>
                    </a:cubicBezTo>
                    <a:cubicBezTo>
                      <a:pt x="0" y="2005"/>
                      <a:pt x="81" y="2150"/>
                      <a:pt x="190" y="2150"/>
                    </a:cubicBezTo>
                    <a:cubicBezTo>
                      <a:pt x="244" y="2150"/>
                      <a:pt x="298" y="2105"/>
                      <a:pt x="334" y="2033"/>
                    </a:cubicBezTo>
                    <a:cubicBezTo>
                      <a:pt x="352" y="2033"/>
                      <a:pt x="361" y="2033"/>
                      <a:pt x="379" y="2033"/>
                    </a:cubicBezTo>
                    <a:cubicBezTo>
                      <a:pt x="416" y="2033"/>
                      <a:pt x="443" y="2042"/>
                      <a:pt x="461" y="2051"/>
                    </a:cubicBezTo>
                    <a:cubicBezTo>
                      <a:pt x="461" y="3812"/>
                      <a:pt x="461" y="3812"/>
                      <a:pt x="461" y="3812"/>
                    </a:cubicBezTo>
                    <a:cubicBezTo>
                      <a:pt x="2131" y="3812"/>
                      <a:pt x="2131" y="3812"/>
                      <a:pt x="2131" y="3812"/>
                    </a:cubicBezTo>
                    <a:cubicBezTo>
                      <a:pt x="2131" y="3821"/>
                      <a:pt x="2140" y="3848"/>
                      <a:pt x="2149" y="3884"/>
                    </a:cubicBezTo>
                    <a:cubicBezTo>
                      <a:pt x="2149" y="3902"/>
                      <a:pt x="2140" y="3911"/>
                      <a:pt x="2140" y="3929"/>
                    </a:cubicBezTo>
                    <a:cubicBezTo>
                      <a:pt x="2068" y="3965"/>
                      <a:pt x="2023" y="4010"/>
                      <a:pt x="2023" y="4074"/>
                    </a:cubicBezTo>
                    <a:cubicBezTo>
                      <a:pt x="2023" y="4182"/>
                      <a:pt x="2177" y="4263"/>
                      <a:pt x="2366" y="4263"/>
                    </a:cubicBezTo>
                    <a:cubicBezTo>
                      <a:pt x="2547" y="4263"/>
                      <a:pt x="2701" y="4182"/>
                      <a:pt x="2701" y="4074"/>
                    </a:cubicBezTo>
                    <a:cubicBezTo>
                      <a:pt x="2701" y="4010"/>
                      <a:pt x="2655" y="3965"/>
                      <a:pt x="2583" y="3929"/>
                    </a:cubicBezTo>
                    <a:cubicBezTo>
                      <a:pt x="2583" y="3911"/>
                      <a:pt x="2583" y="3902"/>
                      <a:pt x="2583" y="3884"/>
                    </a:cubicBezTo>
                    <a:cubicBezTo>
                      <a:pt x="2583" y="3848"/>
                      <a:pt x="2592" y="3821"/>
                      <a:pt x="2601" y="3812"/>
                    </a:cubicBezTo>
                  </a:path>
                </a:pathLst>
              </a:custGeom>
              <a:solidFill>
                <a:schemeClr val="accent2"/>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Open Sans"/>
                  <a:ea typeface="Arial"/>
                  <a:cs typeface="Arial"/>
                  <a:sym typeface="Arial"/>
                </a:endParaRPr>
              </a:p>
            </p:txBody>
          </p:sp>
          <p:sp>
            <p:nvSpPr>
              <p:cNvPr id="31" name="Google Shape;29;p3">
                <a:extLst>
                  <a:ext uri="{FF2B5EF4-FFF2-40B4-BE49-F238E27FC236}">
                    <a16:creationId xmlns:a16="http://schemas.microsoft.com/office/drawing/2014/main" id="{C1B94869-A896-4ADE-A3C0-32FF091EF65D}"/>
                  </a:ext>
                </a:extLst>
              </p:cNvPr>
              <p:cNvSpPr/>
              <p:nvPr/>
            </p:nvSpPr>
            <p:spPr>
              <a:xfrm>
                <a:off x="13838566" y="8491173"/>
                <a:ext cx="729012" cy="506517"/>
              </a:xfrm>
              <a:custGeom>
                <a:avLst/>
                <a:gdLst/>
                <a:ahLst/>
                <a:cxnLst/>
                <a:rect l="l" t="t" r="r" b="b"/>
                <a:pathLst>
                  <a:path w="679" h="470" extrusionOk="0">
                    <a:moveTo>
                      <a:pt x="678" y="271"/>
                    </a:moveTo>
                    <a:lnTo>
                      <a:pt x="678" y="271"/>
                    </a:lnTo>
                    <a:cubicBezTo>
                      <a:pt x="678" y="216"/>
                      <a:pt x="632" y="162"/>
                      <a:pt x="560" y="126"/>
                    </a:cubicBezTo>
                    <a:cubicBezTo>
                      <a:pt x="560" y="117"/>
                      <a:pt x="560" y="99"/>
                      <a:pt x="560" y="81"/>
                    </a:cubicBezTo>
                    <a:cubicBezTo>
                      <a:pt x="560" y="45"/>
                      <a:pt x="569" y="18"/>
                      <a:pt x="578" y="0"/>
                    </a:cubicBezTo>
                    <a:cubicBezTo>
                      <a:pt x="416" y="0"/>
                      <a:pt x="262" y="0"/>
                      <a:pt x="100" y="0"/>
                    </a:cubicBezTo>
                    <a:cubicBezTo>
                      <a:pt x="108" y="18"/>
                      <a:pt x="126" y="45"/>
                      <a:pt x="126" y="81"/>
                    </a:cubicBezTo>
                    <a:cubicBezTo>
                      <a:pt x="126" y="99"/>
                      <a:pt x="117" y="117"/>
                      <a:pt x="117" y="126"/>
                    </a:cubicBezTo>
                    <a:cubicBezTo>
                      <a:pt x="45" y="162"/>
                      <a:pt x="0" y="216"/>
                      <a:pt x="0" y="271"/>
                    </a:cubicBezTo>
                    <a:cubicBezTo>
                      <a:pt x="0" y="379"/>
                      <a:pt x="154" y="469"/>
                      <a:pt x="343" y="469"/>
                    </a:cubicBezTo>
                    <a:cubicBezTo>
                      <a:pt x="524" y="469"/>
                      <a:pt x="678" y="379"/>
                      <a:pt x="678" y="271"/>
                    </a:cubicBezTo>
                  </a:path>
                </a:pathLst>
              </a:custGeom>
              <a:solidFill>
                <a:schemeClr val="accent2"/>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Tx/>
                  <a:buSzPts val="1800"/>
                  <a:buFontTx/>
                  <a:buNone/>
                  <a:tabLst/>
                  <a:defRPr/>
                </a:pPr>
                <a:endParaRPr kumimoji="0" sz="1800" b="0" i="0" u="none" strike="noStrike" kern="1200" cap="none" spc="0" normalizeH="0" baseline="0" noProof="0" dirty="0">
                  <a:ln>
                    <a:noFill/>
                  </a:ln>
                  <a:solidFill>
                    <a:srgbClr val="181818"/>
                  </a:solidFill>
                  <a:effectLst/>
                  <a:uLnTx/>
                  <a:uFillTx/>
                  <a:latin typeface="Open Sans"/>
                  <a:ea typeface="+mn-ea"/>
                  <a:cs typeface="+mn-cs"/>
                </a:endParaRPr>
              </a:p>
            </p:txBody>
          </p:sp>
          <p:sp>
            <p:nvSpPr>
              <p:cNvPr id="32" name="Google Shape;30;p3">
                <a:extLst>
                  <a:ext uri="{FF2B5EF4-FFF2-40B4-BE49-F238E27FC236}">
                    <a16:creationId xmlns:a16="http://schemas.microsoft.com/office/drawing/2014/main" id="{27890276-6D81-4974-9179-8655E53D2252}"/>
                  </a:ext>
                </a:extLst>
              </p:cNvPr>
              <p:cNvSpPr/>
              <p:nvPr/>
            </p:nvSpPr>
            <p:spPr>
              <a:xfrm>
                <a:off x="13952178" y="8415432"/>
                <a:ext cx="515988" cy="156215"/>
              </a:xfrm>
              <a:custGeom>
                <a:avLst/>
                <a:gdLst/>
                <a:ahLst/>
                <a:cxnLst/>
                <a:rect l="l" t="t" r="r" b="b"/>
                <a:pathLst>
                  <a:path w="480" h="146" extrusionOk="0">
                    <a:moveTo>
                      <a:pt x="0" y="0"/>
                    </a:moveTo>
                    <a:lnTo>
                      <a:pt x="55" y="145"/>
                    </a:lnTo>
                    <a:lnTo>
                      <a:pt x="407" y="145"/>
                    </a:lnTo>
                    <a:lnTo>
                      <a:pt x="479" y="0"/>
                    </a:lnTo>
                    <a:lnTo>
                      <a:pt x="0" y="0"/>
                    </a:lnTo>
                  </a:path>
                </a:pathLst>
              </a:custGeom>
              <a:solidFill>
                <a:schemeClr val="accent2"/>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Tx/>
                  <a:buSzPts val="1800"/>
                  <a:buFontTx/>
                  <a:buNone/>
                  <a:tabLst/>
                  <a:defRPr/>
                </a:pPr>
                <a:endParaRPr kumimoji="0" sz="1800" b="0" i="0" u="none" strike="noStrike" kern="1200" cap="none" spc="0" normalizeH="0" baseline="0" noProof="0" dirty="0">
                  <a:ln>
                    <a:noFill/>
                  </a:ln>
                  <a:solidFill>
                    <a:srgbClr val="181818"/>
                  </a:solidFill>
                  <a:effectLst/>
                  <a:uLnTx/>
                  <a:uFillTx/>
                  <a:latin typeface="Open Sans"/>
                  <a:ea typeface="+mn-ea"/>
                  <a:cs typeface="+mn-cs"/>
                </a:endParaRPr>
              </a:p>
            </p:txBody>
          </p:sp>
        </p:grpSp>
        <p:sp>
          <p:nvSpPr>
            <p:cNvPr id="27" name="Google Shape;25;p3">
              <a:extLst>
                <a:ext uri="{FF2B5EF4-FFF2-40B4-BE49-F238E27FC236}">
                  <a16:creationId xmlns:a16="http://schemas.microsoft.com/office/drawing/2014/main" id="{DCBFD186-11D4-4EC6-B936-339584A7805A}"/>
                </a:ext>
              </a:extLst>
            </p:cNvPr>
            <p:cNvSpPr/>
            <p:nvPr/>
          </p:nvSpPr>
          <p:spPr>
            <a:xfrm>
              <a:off x="3441258" y="2467339"/>
              <a:ext cx="1624033" cy="1452729"/>
            </a:xfrm>
            <a:custGeom>
              <a:avLst/>
              <a:gdLst/>
              <a:ahLst/>
              <a:cxnLst/>
              <a:rect l="l" t="t" r="r" b="b"/>
              <a:pathLst>
                <a:path w="4266" h="3813" extrusionOk="0">
                  <a:moveTo>
                    <a:pt x="4265" y="325"/>
                  </a:moveTo>
                  <a:lnTo>
                    <a:pt x="4265" y="325"/>
                  </a:lnTo>
                  <a:cubicBezTo>
                    <a:pt x="4265" y="3812"/>
                    <a:pt x="4265" y="3812"/>
                    <a:pt x="4265" y="3812"/>
                  </a:cubicBezTo>
                  <a:cubicBezTo>
                    <a:pt x="452" y="3812"/>
                    <a:pt x="452" y="3812"/>
                    <a:pt x="452" y="3812"/>
                  </a:cubicBezTo>
                  <a:cubicBezTo>
                    <a:pt x="452" y="2051"/>
                    <a:pt x="452" y="2051"/>
                    <a:pt x="452" y="2051"/>
                  </a:cubicBezTo>
                  <a:cubicBezTo>
                    <a:pt x="434" y="2042"/>
                    <a:pt x="416" y="2033"/>
                    <a:pt x="380" y="2033"/>
                  </a:cubicBezTo>
                  <a:cubicBezTo>
                    <a:pt x="361" y="2033"/>
                    <a:pt x="352" y="2033"/>
                    <a:pt x="335" y="2033"/>
                  </a:cubicBezTo>
                  <a:cubicBezTo>
                    <a:pt x="298" y="2105"/>
                    <a:pt x="253" y="2150"/>
                    <a:pt x="190" y="2150"/>
                  </a:cubicBezTo>
                  <a:cubicBezTo>
                    <a:pt x="91" y="2150"/>
                    <a:pt x="0" y="2005"/>
                    <a:pt x="0" y="1816"/>
                  </a:cubicBezTo>
                  <a:cubicBezTo>
                    <a:pt x="0" y="1626"/>
                    <a:pt x="91" y="1472"/>
                    <a:pt x="190" y="1472"/>
                  </a:cubicBezTo>
                  <a:cubicBezTo>
                    <a:pt x="253" y="1472"/>
                    <a:pt x="298" y="1518"/>
                    <a:pt x="335" y="1590"/>
                  </a:cubicBezTo>
                  <a:cubicBezTo>
                    <a:pt x="352" y="1599"/>
                    <a:pt x="361" y="1599"/>
                    <a:pt x="380" y="1599"/>
                  </a:cubicBezTo>
                  <a:cubicBezTo>
                    <a:pt x="416" y="1599"/>
                    <a:pt x="443" y="1590"/>
                    <a:pt x="452" y="1581"/>
                  </a:cubicBezTo>
                  <a:cubicBezTo>
                    <a:pt x="452" y="0"/>
                    <a:pt x="452" y="0"/>
                    <a:pt x="452" y="0"/>
                  </a:cubicBezTo>
                  <a:cubicBezTo>
                    <a:pt x="3931" y="0"/>
                    <a:pt x="3931" y="0"/>
                    <a:pt x="3931" y="0"/>
                  </a:cubicBezTo>
                  <a:cubicBezTo>
                    <a:pt x="4111" y="0"/>
                    <a:pt x="4265" y="144"/>
                    <a:pt x="4265" y="325"/>
                  </a:cubicBezTo>
                </a:path>
              </a:pathLst>
            </a:custGeom>
            <a:solidFill>
              <a:schemeClr val="accent3"/>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Open Sans"/>
                <a:ea typeface="Arial"/>
                <a:cs typeface="Arial"/>
                <a:sym typeface="Arial"/>
              </a:endParaRPr>
            </a:p>
          </p:txBody>
        </p:sp>
        <p:sp>
          <p:nvSpPr>
            <p:cNvPr id="28" name="Google Shape;26;p3">
              <a:extLst>
                <a:ext uri="{FF2B5EF4-FFF2-40B4-BE49-F238E27FC236}">
                  <a16:creationId xmlns:a16="http://schemas.microsoft.com/office/drawing/2014/main" id="{F40289C2-875C-4F0A-9A01-01393C8A2A8D}"/>
                </a:ext>
              </a:extLst>
            </p:cNvPr>
            <p:cNvSpPr/>
            <p:nvPr/>
          </p:nvSpPr>
          <p:spPr>
            <a:xfrm>
              <a:off x="3607979" y="3730915"/>
              <a:ext cx="1452729" cy="1624034"/>
            </a:xfrm>
            <a:custGeom>
              <a:avLst/>
              <a:gdLst/>
              <a:ahLst/>
              <a:cxnLst/>
              <a:rect l="l" t="t" r="r" b="b"/>
              <a:pathLst>
                <a:path w="3814" h="4266" extrusionOk="0">
                  <a:moveTo>
                    <a:pt x="2141" y="461"/>
                  </a:moveTo>
                  <a:lnTo>
                    <a:pt x="2141" y="461"/>
                  </a:lnTo>
                  <a:cubicBezTo>
                    <a:pt x="2132" y="443"/>
                    <a:pt x="2123" y="415"/>
                    <a:pt x="2123" y="379"/>
                  </a:cubicBezTo>
                  <a:cubicBezTo>
                    <a:pt x="2123" y="361"/>
                    <a:pt x="2123" y="343"/>
                    <a:pt x="2132" y="334"/>
                  </a:cubicBezTo>
                  <a:cubicBezTo>
                    <a:pt x="2205" y="298"/>
                    <a:pt x="2250" y="244"/>
                    <a:pt x="2250" y="190"/>
                  </a:cubicBezTo>
                  <a:cubicBezTo>
                    <a:pt x="2250" y="81"/>
                    <a:pt x="2096" y="0"/>
                    <a:pt x="1907" y="0"/>
                  </a:cubicBezTo>
                  <a:cubicBezTo>
                    <a:pt x="1717" y="0"/>
                    <a:pt x="1563" y="81"/>
                    <a:pt x="1563" y="190"/>
                  </a:cubicBezTo>
                  <a:cubicBezTo>
                    <a:pt x="1563" y="244"/>
                    <a:pt x="1608" y="298"/>
                    <a:pt x="1680" y="334"/>
                  </a:cubicBezTo>
                  <a:cubicBezTo>
                    <a:pt x="1690" y="343"/>
                    <a:pt x="1690" y="361"/>
                    <a:pt x="1690" y="379"/>
                  </a:cubicBezTo>
                  <a:cubicBezTo>
                    <a:pt x="1690" y="415"/>
                    <a:pt x="1680" y="443"/>
                    <a:pt x="1672" y="461"/>
                  </a:cubicBezTo>
                  <a:cubicBezTo>
                    <a:pt x="0" y="461"/>
                    <a:pt x="0" y="461"/>
                    <a:pt x="0" y="461"/>
                  </a:cubicBezTo>
                  <a:cubicBezTo>
                    <a:pt x="0" y="4265"/>
                    <a:pt x="0" y="4265"/>
                    <a:pt x="0" y="4265"/>
                  </a:cubicBezTo>
                  <a:cubicBezTo>
                    <a:pt x="3479" y="4265"/>
                    <a:pt x="3479" y="4265"/>
                    <a:pt x="3479" y="4265"/>
                  </a:cubicBezTo>
                  <a:cubicBezTo>
                    <a:pt x="3659" y="4265"/>
                    <a:pt x="3813" y="4120"/>
                    <a:pt x="3813" y="3939"/>
                  </a:cubicBezTo>
                  <a:cubicBezTo>
                    <a:pt x="3813" y="461"/>
                    <a:pt x="3813" y="461"/>
                    <a:pt x="3813" y="461"/>
                  </a:cubicBezTo>
                  <a:lnTo>
                    <a:pt x="2141" y="461"/>
                  </a:lnTo>
                </a:path>
              </a:pathLst>
            </a:custGeom>
            <a:solidFill>
              <a:schemeClr val="accent6"/>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Open Sans"/>
                <a:ea typeface="Arial"/>
                <a:cs typeface="Arial"/>
                <a:sym typeface="Arial"/>
              </a:endParaRPr>
            </a:p>
          </p:txBody>
        </p:sp>
        <p:sp>
          <p:nvSpPr>
            <p:cNvPr id="29" name="Google Shape;28;p3">
              <a:extLst>
                <a:ext uri="{FF2B5EF4-FFF2-40B4-BE49-F238E27FC236}">
                  <a16:creationId xmlns:a16="http://schemas.microsoft.com/office/drawing/2014/main" id="{82AEE9D3-4C72-46B2-95D0-916AAB5E8E31}"/>
                </a:ext>
              </a:extLst>
            </p:cNvPr>
            <p:cNvSpPr/>
            <p:nvPr/>
          </p:nvSpPr>
          <p:spPr>
            <a:xfrm>
              <a:off x="2005413" y="3730915"/>
              <a:ext cx="1797027" cy="1624033"/>
            </a:xfrm>
            <a:custGeom>
              <a:avLst/>
              <a:gdLst/>
              <a:ahLst/>
              <a:cxnLst/>
              <a:rect l="l" t="t" r="r" b="b"/>
              <a:pathLst>
                <a:path w="4717" h="4266" extrusionOk="0">
                  <a:moveTo>
                    <a:pt x="4526" y="2024"/>
                  </a:moveTo>
                  <a:lnTo>
                    <a:pt x="4526" y="2024"/>
                  </a:lnTo>
                  <a:cubicBezTo>
                    <a:pt x="4472" y="2024"/>
                    <a:pt x="4417" y="2069"/>
                    <a:pt x="4381" y="2141"/>
                  </a:cubicBezTo>
                  <a:cubicBezTo>
                    <a:pt x="4372" y="2141"/>
                    <a:pt x="4354" y="2141"/>
                    <a:pt x="4336" y="2141"/>
                  </a:cubicBezTo>
                  <a:cubicBezTo>
                    <a:pt x="4309" y="2141"/>
                    <a:pt x="4283" y="2132"/>
                    <a:pt x="4265" y="2123"/>
                  </a:cubicBezTo>
                  <a:cubicBezTo>
                    <a:pt x="4265" y="461"/>
                    <a:pt x="4265" y="461"/>
                    <a:pt x="4265" y="461"/>
                  </a:cubicBezTo>
                  <a:cubicBezTo>
                    <a:pt x="2593" y="461"/>
                    <a:pt x="2593" y="461"/>
                    <a:pt x="2593" y="461"/>
                  </a:cubicBezTo>
                  <a:cubicBezTo>
                    <a:pt x="2593" y="443"/>
                    <a:pt x="2575" y="415"/>
                    <a:pt x="2575" y="379"/>
                  </a:cubicBezTo>
                  <a:cubicBezTo>
                    <a:pt x="2575" y="361"/>
                    <a:pt x="2584" y="343"/>
                    <a:pt x="2584" y="334"/>
                  </a:cubicBezTo>
                  <a:cubicBezTo>
                    <a:pt x="2656" y="298"/>
                    <a:pt x="2702" y="244"/>
                    <a:pt x="2702" y="190"/>
                  </a:cubicBezTo>
                  <a:cubicBezTo>
                    <a:pt x="2702" y="81"/>
                    <a:pt x="2548" y="0"/>
                    <a:pt x="2358" y="0"/>
                  </a:cubicBezTo>
                  <a:cubicBezTo>
                    <a:pt x="2169" y="0"/>
                    <a:pt x="2024" y="81"/>
                    <a:pt x="2024" y="190"/>
                  </a:cubicBezTo>
                  <a:cubicBezTo>
                    <a:pt x="2024" y="244"/>
                    <a:pt x="2069" y="298"/>
                    <a:pt x="2141" y="334"/>
                  </a:cubicBezTo>
                  <a:cubicBezTo>
                    <a:pt x="2141" y="343"/>
                    <a:pt x="2141" y="361"/>
                    <a:pt x="2141" y="379"/>
                  </a:cubicBezTo>
                  <a:cubicBezTo>
                    <a:pt x="2141" y="415"/>
                    <a:pt x="2132" y="443"/>
                    <a:pt x="2123" y="461"/>
                  </a:cubicBezTo>
                  <a:cubicBezTo>
                    <a:pt x="461" y="461"/>
                    <a:pt x="461" y="461"/>
                    <a:pt x="461" y="461"/>
                  </a:cubicBezTo>
                  <a:cubicBezTo>
                    <a:pt x="461" y="2123"/>
                    <a:pt x="461" y="2123"/>
                    <a:pt x="461" y="2123"/>
                  </a:cubicBezTo>
                  <a:cubicBezTo>
                    <a:pt x="443" y="2132"/>
                    <a:pt x="416" y="2141"/>
                    <a:pt x="379" y="2141"/>
                  </a:cubicBezTo>
                  <a:cubicBezTo>
                    <a:pt x="370" y="2141"/>
                    <a:pt x="352" y="2141"/>
                    <a:pt x="334" y="2141"/>
                  </a:cubicBezTo>
                  <a:cubicBezTo>
                    <a:pt x="307" y="2069"/>
                    <a:pt x="253" y="2024"/>
                    <a:pt x="190" y="2024"/>
                  </a:cubicBezTo>
                  <a:cubicBezTo>
                    <a:pt x="90" y="2024"/>
                    <a:pt x="0" y="2168"/>
                    <a:pt x="0" y="2358"/>
                  </a:cubicBezTo>
                  <a:cubicBezTo>
                    <a:pt x="0" y="2548"/>
                    <a:pt x="90" y="2701"/>
                    <a:pt x="190" y="2701"/>
                  </a:cubicBezTo>
                  <a:cubicBezTo>
                    <a:pt x="253" y="2701"/>
                    <a:pt x="307" y="2656"/>
                    <a:pt x="334" y="2584"/>
                  </a:cubicBezTo>
                  <a:cubicBezTo>
                    <a:pt x="352" y="2575"/>
                    <a:pt x="370" y="2575"/>
                    <a:pt x="388" y="2575"/>
                  </a:cubicBezTo>
                  <a:cubicBezTo>
                    <a:pt x="416" y="2575"/>
                    <a:pt x="443" y="2584"/>
                    <a:pt x="461" y="2593"/>
                  </a:cubicBezTo>
                  <a:cubicBezTo>
                    <a:pt x="461" y="4265"/>
                    <a:pt x="461" y="4265"/>
                    <a:pt x="461" y="4265"/>
                  </a:cubicBezTo>
                  <a:cubicBezTo>
                    <a:pt x="4265" y="4265"/>
                    <a:pt x="4265" y="4265"/>
                    <a:pt x="4265" y="4265"/>
                  </a:cubicBezTo>
                  <a:cubicBezTo>
                    <a:pt x="4265" y="2593"/>
                    <a:pt x="4265" y="2593"/>
                    <a:pt x="4265" y="2593"/>
                  </a:cubicBezTo>
                  <a:cubicBezTo>
                    <a:pt x="4283" y="2584"/>
                    <a:pt x="4300" y="2575"/>
                    <a:pt x="4336" y="2575"/>
                  </a:cubicBezTo>
                  <a:cubicBezTo>
                    <a:pt x="4354" y="2575"/>
                    <a:pt x="4372" y="2575"/>
                    <a:pt x="4381" y="2584"/>
                  </a:cubicBezTo>
                  <a:cubicBezTo>
                    <a:pt x="4417" y="2656"/>
                    <a:pt x="4472" y="2701"/>
                    <a:pt x="4526" y="2701"/>
                  </a:cubicBezTo>
                  <a:cubicBezTo>
                    <a:pt x="4634" y="2701"/>
                    <a:pt x="4716" y="2548"/>
                    <a:pt x="4716" y="2358"/>
                  </a:cubicBezTo>
                  <a:cubicBezTo>
                    <a:pt x="4716" y="2168"/>
                    <a:pt x="4634" y="2024"/>
                    <a:pt x="4526" y="2024"/>
                  </a:cubicBezTo>
                </a:path>
              </a:pathLst>
            </a:custGeom>
            <a:solidFill>
              <a:schemeClr val="accent5"/>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Open Sans"/>
                <a:ea typeface="Arial"/>
                <a:cs typeface="Arial"/>
                <a:sym typeface="Arial"/>
              </a:endParaRPr>
            </a:p>
          </p:txBody>
        </p:sp>
      </p:grpSp>
      <p:sp>
        <p:nvSpPr>
          <p:cNvPr id="12" name="TextBox 11">
            <a:extLst>
              <a:ext uri="{FF2B5EF4-FFF2-40B4-BE49-F238E27FC236}">
                <a16:creationId xmlns:a16="http://schemas.microsoft.com/office/drawing/2014/main" id="{BC5A5C81-A176-4702-8A0F-7E8ECA256122}"/>
              </a:ext>
            </a:extLst>
          </p:cNvPr>
          <p:cNvSpPr txBox="1"/>
          <p:nvPr/>
        </p:nvSpPr>
        <p:spPr>
          <a:xfrm>
            <a:off x="4081928" y="2802519"/>
            <a:ext cx="167025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Emerging Technologies</a:t>
            </a:r>
          </a:p>
        </p:txBody>
      </p:sp>
      <p:sp>
        <p:nvSpPr>
          <p:cNvPr id="13" name="TextBox 12">
            <a:extLst>
              <a:ext uri="{FF2B5EF4-FFF2-40B4-BE49-F238E27FC236}">
                <a16:creationId xmlns:a16="http://schemas.microsoft.com/office/drawing/2014/main" id="{3C93CF1A-9F92-4992-893D-C6C6A8BC336B}"/>
              </a:ext>
            </a:extLst>
          </p:cNvPr>
          <p:cNvSpPr txBox="1"/>
          <p:nvPr/>
        </p:nvSpPr>
        <p:spPr>
          <a:xfrm>
            <a:off x="4081928" y="4893187"/>
            <a:ext cx="167025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Data Mapping Procedures</a:t>
            </a:r>
          </a:p>
        </p:txBody>
      </p:sp>
      <p:sp>
        <p:nvSpPr>
          <p:cNvPr id="14" name="TextBox 13">
            <a:extLst>
              <a:ext uri="{FF2B5EF4-FFF2-40B4-BE49-F238E27FC236}">
                <a16:creationId xmlns:a16="http://schemas.microsoft.com/office/drawing/2014/main" id="{1C1129F3-45B6-4842-92B6-3B9D594D7365}"/>
              </a:ext>
            </a:extLst>
          </p:cNvPr>
          <p:cNvSpPr txBox="1"/>
          <p:nvPr/>
        </p:nvSpPr>
        <p:spPr>
          <a:xfrm>
            <a:off x="2210735" y="2802519"/>
            <a:ext cx="167025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Conduct a Tabletop Exercise</a:t>
            </a:r>
          </a:p>
        </p:txBody>
      </p:sp>
      <p:sp>
        <p:nvSpPr>
          <p:cNvPr id="15" name="TextBox 14">
            <a:extLst>
              <a:ext uri="{FF2B5EF4-FFF2-40B4-BE49-F238E27FC236}">
                <a16:creationId xmlns:a16="http://schemas.microsoft.com/office/drawing/2014/main" id="{9AAAB356-3F13-4BF0-B3DD-4480924AB9A4}"/>
              </a:ext>
            </a:extLst>
          </p:cNvPr>
          <p:cNvSpPr txBox="1"/>
          <p:nvPr/>
        </p:nvSpPr>
        <p:spPr>
          <a:xfrm>
            <a:off x="326985" y="2914957"/>
            <a:ext cx="167025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Review Incident Response Plan</a:t>
            </a:r>
          </a:p>
        </p:txBody>
      </p:sp>
      <p:sp>
        <p:nvSpPr>
          <p:cNvPr id="16" name="TextBox 15">
            <a:extLst>
              <a:ext uri="{FF2B5EF4-FFF2-40B4-BE49-F238E27FC236}">
                <a16:creationId xmlns:a16="http://schemas.microsoft.com/office/drawing/2014/main" id="{C27EEBEE-DD3A-4BE6-AB4F-FD27B6C7390F}"/>
              </a:ext>
            </a:extLst>
          </p:cNvPr>
          <p:cNvSpPr txBox="1"/>
          <p:nvPr/>
        </p:nvSpPr>
        <p:spPr>
          <a:xfrm>
            <a:off x="326985" y="5005625"/>
            <a:ext cx="167025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Vendor Management</a:t>
            </a:r>
          </a:p>
        </p:txBody>
      </p:sp>
      <p:sp>
        <p:nvSpPr>
          <p:cNvPr id="17" name="TextBox 16">
            <a:extLst>
              <a:ext uri="{FF2B5EF4-FFF2-40B4-BE49-F238E27FC236}">
                <a16:creationId xmlns:a16="http://schemas.microsoft.com/office/drawing/2014/main" id="{5F0A04B8-2B25-4528-9F4D-7878734BE338}"/>
              </a:ext>
            </a:extLst>
          </p:cNvPr>
          <p:cNvSpPr txBox="1"/>
          <p:nvPr/>
        </p:nvSpPr>
        <p:spPr>
          <a:xfrm>
            <a:off x="2219534" y="5005625"/>
            <a:ext cx="16702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Cyber Insurance</a:t>
            </a:r>
          </a:p>
        </p:txBody>
      </p:sp>
      <p:pic>
        <p:nvPicPr>
          <p:cNvPr id="18" name="Graphic 17">
            <a:extLst>
              <a:ext uri="{FF2B5EF4-FFF2-40B4-BE49-F238E27FC236}">
                <a16:creationId xmlns:a16="http://schemas.microsoft.com/office/drawing/2014/main" id="{7ABF1BE2-C339-4A66-9C9C-8F6FB8A68BC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35283" y="2017621"/>
            <a:ext cx="763547" cy="763547"/>
          </a:xfrm>
          <a:prstGeom prst="rect">
            <a:avLst/>
          </a:prstGeom>
        </p:spPr>
      </p:pic>
      <p:pic>
        <p:nvPicPr>
          <p:cNvPr id="19" name="Graphic 18" descr="Shield Tick with solid fill">
            <a:extLst>
              <a:ext uri="{FF2B5EF4-FFF2-40B4-BE49-F238E27FC236}">
                <a16:creationId xmlns:a16="http://schemas.microsoft.com/office/drawing/2014/main" id="{838D4EE4-ED68-4B6E-87F6-DBCCF73A4B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4091" y="2017621"/>
            <a:ext cx="763547" cy="763547"/>
          </a:xfrm>
          <a:prstGeom prst="rect">
            <a:avLst/>
          </a:prstGeom>
        </p:spPr>
      </p:pic>
      <p:pic>
        <p:nvPicPr>
          <p:cNvPr id="20" name="Graphic 19">
            <a:extLst>
              <a:ext uri="{FF2B5EF4-FFF2-40B4-BE49-F238E27FC236}">
                <a16:creationId xmlns:a16="http://schemas.microsoft.com/office/drawing/2014/main" id="{8B6BA565-F97F-4663-A4A8-399C795FFFA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0341" y="2017621"/>
            <a:ext cx="763547" cy="763547"/>
          </a:xfrm>
          <a:prstGeom prst="rect">
            <a:avLst/>
          </a:prstGeom>
        </p:spPr>
      </p:pic>
      <p:pic>
        <p:nvPicPr>
          <p:cNvPr id="21" name="Graphic 20" descr="Exit with solid fill">
            <a:extLst>
              <a:ext uri="{FF2B5EF4-FFF2-40B4-BE49-F238E27FC236}">
                <a16:creationId xmlns:a16="http://schemas.microsoft.com/office/drawing/2014/main" id="{468A1753-A107-42AB-B540-D83EF265F6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341" y="4089746"/>
            <a:ext cx="763547" cy="763547"/>
          </a:xfrm>
          <a:prstGeom prst="rect">
            <a:avLst/>
          </a:prstGeom>
        </p:spPr>
      </p:pic>
      <p:pic>
        <p:nvPicPr>
          <p:cNvPr id="22" name="Graphic 21" descr="Research with solid fill">
            <a:extLst>
              <a:ext uri="{FF2B5EF4-FFF2-40B4-BE49-F238E27FC236}">
                <a16:creationId xmlns:a16="http://schemas.microsoft.com/office/drawing/2014/main" id="{629FB804-167B-4360-ACAC-33B9BFD070A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552260" y="4089746"/>
            <a:ext cx="763547" cy="763547"/>
          </a:xfrm>
          <a:prstGeom prst="rect">
            <a:avLst/>
          </a:prstGeom>
        </p:spPr>
      </p:pic>
      <p:pic>
        <p:nvPicPr>
          <p:cNvPr id="23" name="Graphic 22" descr="Checklist outline">
            <a:extLst>
              <a:ext uri="{FF2B5EF4-FFF2-40B4-BE49-F238E27FC236}">
                <a16:creationId xmlns:a16="http://schemas.microsoft.com/office/drawing/2014/main" id="{14A2D2D4-0A57-489C-A4B6-9BDB2CC6703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664091" y="4089746"/>
            <a:ext cx="763547" cy="763547"/>
          </a:xfrm>
          <a:prstGeom prst="rect">
            <a:avLst/>
          </a:prstGeom>
        </p:spPr>
      </p:pic>
      <p:sp>
        <p:nvSpPr>
          <p:cNvPr id="7" name="TextBox 6">
            <a:extLst>
              <a:ext uri="{FF2B5EF4-FFF2-40B4-BE49-F238E27FC236}">
                <a16:creationId xmlns:a16="http://schemas.microsoft.com/office/drawing/2014/main" id="{1CABB7F4-24D4-4395-9157-6B1AF56333BD}"/>
              </a:ext>
            </a:extLst>
          </p:cNvPr>
          <p:cNvSpPr txBox="1"/>
          <p:nvPr/>
        </p:nvSpPr>
        <p:spPr>
          <a:xfrm>
            <a:off x="6593304" y="2867456"/>
            <a:ext cx="543827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59B4C"/>
                </a:solidFill>
                <a:effectLst/>
                <a:uLnTx/>
                <a:uFillTx/>
                <a:latin typeface="Open Sans (Body)"/>
                <a:ea typeface="Open Sans" panose="020B0606030504020204" pitchFamily="34" charset="0"/>
                <a:cs typeface="Poppins" panose="00000500000000000000" pitchFamily="2" charset="0"/>
              </a:rPr>
              <a:t>Assess Emerging Technologies</a:t>
            </a:r>
            <a:endParaRPr kumimoji="0" lang="en-US" sz="1600" b="1" i="0" u="none" strike="noStrike" kern="1200" cap="none" spc="0" normalizeH="0" baseline="0" noProof="0" dirty="0">
              <a:ln>
                <a:noFill/>
              </a:ln>
              <a:solidFill>
                <a:srgbClr val="359B4C"/>
              </a:solidFill>
              <a:effectLst/>
              <a:uLnTx/>
              <a:uFillTx/>
              <a:latin typeface="Open Sans (Body)"/>
              <a:ea typeface="Open Sans" panose="020B0606030504020204" pitchFamily="34"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rPr>
              <a:t>Evaluate options for new technologies (AI, etc.) to improve cybersecurity posture.</a:t>
            </a:r>
            <a:endParaRPr kumimoji="0" lang="en-US" sz="1800" b="0"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endParaRPr>
          </a:p>
        </p:txBody>
      </p:sp>
      <p:sp>
        <p:nvSpPr>
          <p:cNvPr id="5" name="TextBox 4">
            <a:extLst>
              <a:ext uri="{FF2B5EF4-FFF2-40B4-BE49-F238E27FC236}">
                <a16:creationId xmlns:a16="http://schemas.microsoft.com/office/drawing/2014/main" id="{1DF1A6AF-1C4A-4DA7-B42F-D61B8536A2B7}"/>
              </a:ext>
            </a:extLst>
          </p:cNvPr>
          <p:cNvSpPr txBox="1"/>
          <p:nvPr/>
        </p:nvSpPr>
        <p:spPr>
          <a:xfrm>
            <a:off x="6593303" y="1072678"/>
            <a:ext cx="543827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52B1E"/>
                </a:solidFill>
                <a:effectLst/>
                <a:uLnTx/>
                <a:uFillTx/>
                <a:latin typeface="Open Sans (Body)"/>
                <a:ea typeface="Open Sans" panose="020B0606030504020204" pitchFamily="34" charset="0"/>
                <a:cs typeface="Poppins" panose="00000500000000000000" pitchFamily="2" charset="0"/>
              </a:rPr>
              <a:t>Incident Response Plan Review </a:t>
            </a:r>
            <a:endParaRPr kumimoji="0" lang="en-US" sz="1600" b="1" i="0" u="none" strike="noStrike" kern="1200" cap="none" spc="0" normalizeH="0" baseline="0" noProof="0" dirty="0">
              <a:ln>
                <a:noFill/>
              </a:ln>
              <a:solidFill>
                <a:srgbClr val="D52B1E"/>
              </a:solidFill>
              <a:effectLst/>
              <a:uLnTx/>
              <a:uFillTx/>
              <a:latin typeface="Open Sans (Body)"/>
              <a:ea typeface="Open Sans" panose="020B0606030504020204" pitchFamily="34"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rPr>
              <a:t>Review written plan for responding to cyber incidents + identify third-party vendors who may assist.</a:t>
            </a:r>
            <a:endParaRPr kumimoji="0" lang="en-US" sz="1800" b="1"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endParaRPr>
          </a:p>
        </p:txBody>
      </p:sp>
      <p:sp>
        <p:nvSpPr>
          <p:cNvPr id="33" name="Rectangle: Rounded Corners 32">
            <a:extLst>
              <a:ext uri="{FF2B5EF4-FFF2-40B4-BE49-F238E27FC236}">
                <a16:creationId xmlns:a16="http://schemas.microsoft.com/office/drawing/2014/main" id="{EE8B4A4B-A471-412D-835A-CF8DA5312C9A}"/>
              </a:ext>
            </a:extLst>
          </p:cNvPr>
          <p:cNvSpPr/>
          <p:nvPr/>
        </p:nvSpPr>
        <p:spPr>
          <a:xfrm>
            <a:off x="6364705" y="1196760"/>
            <a:ext cx="48127" cy="613611"/>
          </a:xfrm>
          <a:prstGeom prst="round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6" name="TextBox 5">
            <a:extLst>
              <a:ext uri="{FF2B5EF4-FFF2-40B4-BE49-F238E27FC236}">
                <a16:creationId xmlns:a16="http://schemas.microsoft.com/office/drawing/2014/main" id="{F9E3CEF4-B011-4EA2-AD98-86C986CEF6E8}"/>
              </a:ext>
            </a:extLst>
          </p:cNvPr>
          <p:cNvSpPr txBox="1"/>
          <p:nvPr/>
        </p:nvSpPr>
        <p:spPr>
          <a:xfrm>
            <a:off x="6593304" y="1970067"/>
            <a:ext cx="543827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Open Sans (Body)"/>
                <a:ea typeface="Open Sans" panose="020B0606030504020204" pitchFamily="34" charset="0"/>
                <a:cs typeface="Poppins" panose="00000500000000000000" pitchFamily="2" charset="0"/>
              </a:rPr>
              <a:t>Conduct a Tabletop Exercise</a:t>
            </a:r>
            <a:endParaRPr kumimoji="0" lang="en-US" sz="1600" b="1" i="0" u="none" strike="noStrike" kern="1200" cap="none" spc="0" normalizeH="0" baseline="0" noProof="0" dirty="0">
              <a:ln>
                <a:noFill/>
              </a:ln>
              <a:solidFill>
                <a:srgbClr val="FF9900"/>
              </a:solidFill>
              <a:effectLst/>
              <a:uLnTx/>
              <a:uFillTx/>
              <a:latin typeface="Open Sans (Body)"/>
              <a:ea typeface="Open Sans" panose="020B0606030504020204" pitchFamily="34"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rPr>
              <a:t>Conduct routine tabletop exercises to test its incident response plan.</a:t>
            </a:r>
            <a:endParaRPr kumimoji="0" lang="en-US" sz="1800" b="1" i="0" u="none" strike="noStrike" kern="1200" cap="none" spc="0" normalizeH="0" baseline="0" noProof="0" dirty="0">
              <a:ln>
                <a:noFill/>
              </a:ln>
              <a:solidFill>
                <a:srgbClr val="666666"/>
              </a:solidFill>
              <a:effectLst/>
              <a:uLnTx/>
              <a:uFillTx/>
              <a:latin typeface="Open Sans (Body)"/>
              <a:ea typeface="Open Sans" panose="020B0606030504020204" pitchFamily="34" charset="0"/>
              <a:cs typeface="Poppins" panose="00000500000000000000" pitchFamily="2" charset="0"/>
            </a:endParaRPr>
          </a:p>
        </p:txBody>
      </p:sp>
      <p:sp>
        <p:nvSpPr>
          <p:cNvPr id="34" name="Rectangle: Rounded Corners 33">
            <a:extLst>
              <a:ext uri="{FF2B5EF4-FFF2-40B4-BE49-F238E27FC236}">
                <a16:creationId xmlns:a16="http://schemas.microsoft.com/office/drawing/2014/main" id="{8DA1B590-180B-40A4-9A7D-A3F0E9098B97}"/>
              </a:ext>
            </a:extLst>
          </p:cNvPr>
          <p:cNvSpPr/>
          <p:nvPr/>
        </p:nvSpPr>
        <p:spPr>
          <a:xfrm>
            <a:off x="6364705" y="2087993"/>
            <a:ext cx="48127" cy="613611"/>
          </a:xfrm>
          <a:prstGeom prst="round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35" name="Rectangle: Rounded Corners 34">
            <a:extLst>
              <a:ext uri="{FF2B5EF4-FFF2-40B4-BE49-F238E27FC236}">
                <a16:creationId xmlns:a16="http://schemas.microsoft.com/office/drawing/2014/main" id="{7B3ACE59-12F2-4CEA-B1D5-DE3614B65852}"/>
              </a:ext>
            </a:extLst>
          </p:cNvPr>
          <p:cNvSpPr/>
          <p:nvPr/>
        </p:nvSpPr>
        <p:spPr>
          <a:xfrm>
            <a:off x="6364705" y="2979226"/>
            <a:ext cx="48127" cy="61361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36" name="Rectangle: Rounded Corners 35">
            <a:extLst>
              <a:ext uri="{FF2B5EF4-FFF2-40B4-BE49-F238E27FC236}">
                <a16:creationId xmlns:a16="http://schemas.microsoft.com/office/drawing/2014/main" id="{69BAF0BD-D44E-4270-94C7-0FE158CC0756}"/>
              </a:ext>
            </a:extLst>
          </p:cNvPr>
          <p:cNvSpPr/>
          <p:nvPr/>
        </p:nvSpPr>
        <p:spPr>
          <a:xfrm>
            <a:off x="6364705" y="3870459"/>
            <a:ext cx="48127" cy="61361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37" name="Rectangle: Rounded Corners 36">
            <a:extLst>
              <a:ext uri="{FF2B5EF4-FFF2-40B4-BE49-F238E27FC236}">
                <a16:creationId xmlns:a16="http://schemas.microsoft.com/office/drawing/2014/main" id="{DD6668D9-E713-4269-8EE3-B629207A6EC0}"/>
              </a:ext>
            </a:extLst>
          </p:cNvPr>
          <p:cNvSpPr/>
          <p:nvPr/>
        </p:nvSpPr>
        <p:spPr>
          <a:xfrm>
            <a:off x="6364705" y="4761692"/>
            <a:ext cx="48127" cy="61361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38" name="Rectangle: Rounded Corners 37">
            <a:extLst>
              <a:ext uri="{FF2B5EF4-FFF2-40B4-BE49-F238E27FC236}">
                <a16:creationId xmlns:a16="http://schemas.microsoft.com/office/drawing/2014/main" id="{404BC868-E6B0-4092-A858-3653C48C58EC}"/>
              </a:ext>
            </a:extLst>
          </p:cNvPr>
          <p:cNvSpPr/>
          <p:nvPr/>
        </p:nvSpPr>
        <p:spPr>
          <a:xfrm>
            <a:off x="6364705" y="5652927"/>
            <a:ext cx="48127" cy="61361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627408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7FEE3E7-A81A-431C-B227-86207E787584}"/>
              </a:ext>
            </a:extLst>
          </p:cNvPr>
          <p:cNvSpPr>
            <a:spLocks noGrp="1"/>
          </p:cNvSpPr>
          <p:nvPr>
            <p:ph type="body" sz="quarter" idx="12"/>
          </p:nvPr>
        </p:nvSpPr>
        <p:spPr>
          <a:xfrm>
            <a:off x="276354" y="1519238"/>
            <a:ext cx="11430000" cy="1828800"/>
          </a:xfrm>
        </p:spPr>
        <p:txBody>
          <a:bodyPr anchor="b">
            <a:normAutofit/>
          </a:bodyPr>
          <a:lstStyle/>
          <a:p>
            <a:r>
              <a:rPr lang="en-US" dirty="0"/>
              <a:t>ABOUT US</a:t>
            </a:r>
          </a:p>
        </p:txBody>
      </p:sp>
    </p:spTree>
    <p:extLst>
      <p:ext uri="{BB962C8B-B14F-4D97-AF65-F5344CB8AC3E}">
        <p14:creationId xmlns:p14="http://schemas.microsoft.com/office/powerpoint/2010/main" val="290904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9C37E68-B203-AB16-2832-8BA20A12EBE6}"/>
              </a:ext>
            </a:extLst>
          </p:cNvPr>
          <p:cNvPicPr>
            <a:picLocks noGrp="1" noChangeAspect="1"/>
          </p:cNvPicPr>
          <p:nvPr>
            <p:ph type="pic" sz="quarter" idx="10"/>
          </p:nvPr>
        </p:nvPicPr>
        <p:blipFill rotWithShape="1">
          <a:blip r:embed="rId3"/>
          <a:srcRect t="32838" b="33828"/>
          <a:stretch/>
        </p:blipFill>
        <p:spPr>
          <a:xfrm>
            <a:off x="0" y="0"/>
            <a:ext cx="12192000" cy="2286000"/>
          </a:xfrm>
        </p:spPr>
      </p:pic>
      <p:sp>
        <p:nvSpPr>
          <p:cNvPr id="3" name="Text Placeholder 2">
            <a:extLst>
              <a:ext uri="{FF2B5EF4-FFF2-40B4-BE49-F238E27FC236}">
                <a16:creationId xmlns:a16="http://schemas.microsoft.com/office/drawing/2014/main" id="{A5883F9E-B468-7F5D-0AFC-13D66DAFD42B}"/>
              </a:ext>
            </a:extLst>
          </p:cNvPr>
          <p:cNvSpPr>
            <a:spLocks noGrp="1"/>
          </p:cNvSpPr>
          <p:nvPr>
            <p:ph type="body" sz="quarter" idx="15"/>
          </p:nvPr>
        </p:nvSpPr>
        <p:spPr>
          <a:xfrm>
            <a:off x="390331" y="478997"/>
            <a:ext cx="8679241" cy="502920"/>
          </a:xfrm>
        </p:spPr>
        <p:txBody>
          <a:bodyPr/>
          <a:lstStyle/>
          <a:p>
            <a:r>
              <a:rPr lang="en-US" dirty="0"/>
              <a:t>BAKER DONELSON’S DATA PROTECTION, </a:t>
            </a:r>
            <a:br>
              <a:rPr lang="en-US" dirty="0"/>
            </a:br>
            <a:r>
              <a:rPr lang="en-US" dirty="0"/>
              <a:t>PRIVACY, AND CYBERSECURITY TEAM</a:t>
            </a:r>
          </a:p>
        </p:txBody>
      </p:sp>
      <p:sp>
        <p:nvSpPr>
          <p:cNvPr id="12" name="Text Placeholder 11">
            <a:extLst>
              <a:ext uri="{FF2B5EF4-FFF2-40B4-BE49-F238E27FC236}">
                <a16:creationId xmlns:a16="http://schemas.microsoft.com/office/drawing/2014/main" id="{43C33C6B-19D9-764A-7580-2B157D9E0881}"/>
              </a:ext>
            </a:extLst>
          </p:cNvPr>
          <p:cNvSpPr>
            <a:spLocks noGrp="1"/>
          </p:cNvSpPr>
          <p:nvPr>
            <p:ph type="body" sz="quarter" idx="16"/>
          </p:nvPr>
        </p:nvSpPr>
        <p:spPr>
          <a:xfrm>
            <a:off x="390331" y="1712695"/>
            <a:ext cx="6626289" cy="274320"/>
          </a:xfrm>
        </p:spPr>
        <p:txBody>
          <a:bodyPr/>
          <a:lstStyle/>
          <a:p>
            <a:r>
              <a:rPr lang="en-US" sz="1400" spc="300" dirty="0">
                <a:ea typeface="Open Sans Light" panose="020B0306030504020204" pitchFamily="34" charset="0"/>
                <a:cs typeface="Open Sans Light" panose="020B0306030504020204" pitchFamily="34" charset="0"/>
              </a:rPr>
              <a:t>WHAT WE DO</a:t>
            </a:r>
          </a:p>
        </p:txBody>
      </p:sp>
      <p:cxnSp>
        <p:nvCxnSpPr>
          <p:cNvPr id="13" name="Straight Connector 12">
            <a:extLst>
              <a:ext uri="{FF2B5EF4-FFF2-40B4-BE49-F238E27FC236}">
                <a16:creationId xmlns:a16="http://schemas.microsoft.com/office/drawing/2014/main" id="{3684E9DD-97BB-0F98-863C-2CBE338245CF}"/>
              </a:ext>
            </a:extLst>
          </p:cNvPr>
          <p:cNvCxnSpPr/>
          <p:nvPr/>
        </p:nvCxnSpPr>
        <p:spPr>
          <a:xfrm>
            <a:off x="520761" y="1483893"/>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BF5029-75A5-B666-8653-3A188F76FBA9}"/>
              </a:ext>
            </a:extLst>
          </p:cNvPr>
          <p:cNvSpPr txBox="1"/>
          <p:nvPr/>
        </p:nvSpPr>
        <p:spPr>
          <a:xfrm>
            <a:off x="207586" y="3543689"/>
            <a:ext cx="192024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Data Privacy Compliance</a:t>
            </a:r>
          </a:p>
        </p:txBody>
      </p:sp>
      <p:sp>
        <p:nvSpPr>
          <p:cNvPr id="15" name="TextBox 14">
            <a:extLst>
              <a:ext uri="{FF2B5EF4-FFF2-40B4-BE49-F238E27FC236}">
                <a16:creationId xmlns:a16="http://schemas.microsoft.com/office/drawing/2014/main" id="{347E5D7F-DF5E-AA4F-8586-BA8DB10BFC57}"/>
              </a:ext>
            </a:extLst>
          </p:cNvPr>
          <p:cNvSpPr txBox="1"/>
          <p:nvPr/>
        </p:nvSpPr>
        <p:spPr>
          <a:xfrm>
            <a:off x="2194444" y="3543689"/>
            <a:ext cx="173645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Cybersecurity Readiness</a:t>
            </a:r>
          </a:p>
        </p:txBody>
      </p:sp>
      <p:sp>
        <p:nvSpPr>
          <p:cNvPr id="16" name="TextBox 15">
            <a:extLst>
              <a:ext uri="{FF2B5EF4-FFF2-40B4-BE49-F238E27FC236}">
                <a16:creationId xmlns:a16="http://schemas.microsoft.com/office/drawing/2014/main" id="{9D400788-7317-B47B-D597-2A3B64DA02EC}"/>
              </a:ext>
            </a:extLst>
          </p:cNvPr>
          <p:cNvSpPr txBox="1"/>
          <p:nvPr/>
        </p:nvSpPr>
        <p:spPr>
          <a:xfrm>
            <a:off x="4003916" y="3543689"/>
            <a:ext cx="192024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Tabletop Exercises &amp; Breach Simulations</a:t>
            </a:r>
          </a:p>
        </p:txBody>
      </p:sp>
      <p:sp>
        <p:nvSpPr>
          <p:cNvPr id="17" name="TextBox 16">
            <a:extLst>
              <a:ext uri="{FF2B5EF4-FFF2-40B4-BE49-F238E27FC236}">
                <a16:creationId xmlns:a16="http://schemas.microsoft.com/office/drawing/2014/main" id="{7F45523A-DD59-8501-C148-C4026390627A}"/>
              </a:ext>
            </a:extLst>
          </p:cNvPr>
          <p:cNvSpPr txBox="1"/>
          <p:nvPr/>
        </p:nvSpPr>
        <p:spPr>
          <a:xfrm>
            <a:off x="210334" y="5149258"/>
            <a:ext cx="192024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Data Incident and Breach Response</a:t>
            </a:r>
          </a:p>
        </p:txBody>
      </p:sp>
      <p:pic>
        <p:nvPicPr>
          <p:cNvPr id="18" name="Graphic 17">
            <a:extLst>
              <a:ext uri="{FF2B5EF4-FFF2-40B4-BE49-F238E27FC236}">
                <a16:creationId xmlns:a16="http://schemas.microsoft.com/office/drawing/2014/main" id="{6664A56F-98B2-F5E2-378E-2E626E9A6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3170" y="2948214"/>
            <a:ext cx="659005" cy="572768"/>
          </a:xfrm>
          <a:prstGeom prst="rect">
            <a:avLst/>
          </a:prstGeom>
        </p:spPr>
      </p:pic>
      <p:pic>
        <p:nvPicPr>
          <p:cNvPr id="19" name="Graphic 18">
            <a:extLst>
              <a:ext uri="{FF2B5EF4-FFF2-40B4-BE49-F238E27FC236}">
                <a16:creationId xmlns:a16="http://schemas.microsoft.com/office/drawing/2014/main" id="{6BDC5C63-32DF-F2CD-BEB7-7CB22748AB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8159" y="2921887"/>
            <a:ext cx="599095" cy="599095"/>
          </a:xfrm>
          <a:prstGeom prst="rect">
            <a:avLst/>
          </a:prstGeom>
        </p:spPr>
      </p:pic>
      <p:sp>
        <p:nvSpPr>
          <p:cNvPr id="20" name="TextBox 19">
            <a:extLst>
              <a:ext uri="{FF2B5EF4-FFF2-40B4-BE49-F238E27FC236}">
                <a16:creationId xmlns:a16="http://schemas.microsoft.com/office/drawing/2014/main" id="{F4BCD0BE-C243-A947-452A-2C2F164244FD}"/>
              </a:ext>
            </a:extLst>
          </p:cNvPr>
          <p:cNvSpPr txBox="1"/>
          <p:nvPr/>
        </p:nvSpPr>
        <p:spPr>
          <a:xfrm>
            <a:off x="2102553" y="5149258"/>
            <a:ext cx="192024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Regulatory Enforcement and Litigation</a:t>
            </a:r>
          </a:p>
        </p:txBody>
      </p:sp>
      <p:sp>
        <p:nvSpPr>
          <p:cNvPr id="21" name="TextBox 20">
            <a:extLst>
              <a:ext uri="{FF2B5EF4-FFF2-40B4-BE49-F238E27FC236}">
                <a16:creationId xmlns:a16="http://schemas.microsoft.com/office/drawing/2014/main" id="{6D6DD2CA-D9EA-5433-EBE8-3CACDDCE2584}"/>
              </a:ext>
            </a:extLst>
          </p:cNvPr>
          <p:cNvSpPr txBox="1"/>
          <p:nvPr/>
        </p:nvSpPr>
        <p:spPr>
          <a:xfrm>
            <a:off x="3994772" y="5149258"/>
            <a:ext cx="192024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Artificial Intelligence &amp; Emerging Technologies</a:t>
            </a:r>
          </a:p>
        </p:txBody>
      </p:sp>
      <p:sp>
        <p:nvSpPr>
          <p:cNvPr id="22" name="Rectangle 21">
            <a:extLst>
              <a:ext uri="{FF2B5EF4-FFF2-40B4-BE49-F238E27FC236}">
                <a16:creationId xmlns:a16="http://schemas.microsoft.com/office/drawing/2014/main" id="{CC704C84-3CB7-E485-BABE-AFEC40E25C96}"/>
              </a:ext>
            </a:extLst>
          </p:cNvPr>
          <p:cNvSpPr/>
          <p:nvPr/>
        </p:nvSpPr>
        <p:spPr>
          <a:xfrm>
            <a:off x="6267845" y="2635366"/>
            <a:ext cx="5705475" cy="3657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983"/>
                </a:solidFill>
                <a:effectLst/>
                <a:uLnTx/>
                <a:uFillTx/>
                <a:latin typeface="Open Sans"/>
                <a:ea typeface="Times New Roman" panose="02020603050405020304" pitchFamily="18" charset="0"/>
                <a:cs typeface="+mn-cs"/>
              </a:rPr>
              <a:t>Overview of Proactive Services</a:t>
            </a:r>
            <a:endParaRPr kumimoji="0" lang="en-US" sz="1600" b="1" i="0" u="none" strike="noStrike" kern="1200" cap="none" spc="0" normalizeH="0" baseline="0" noProof="0" dirty="0">
              <a:ln>
                <a:noFill/>
              </a:ln>
              <a:solidFill>
                <a:srgbClr val="006983"/>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id="{62D08FDA-D0AF-AE9F-49D0-E6AF10F6BE12}"/>
              </a:ext>
            </a:extLst>
          </p:cNvPr>
          <p:cNvSpPr txBox="1"/>
          <p:nvPr/>
        </p:nvSpPr>
        <p:spPr>
          <a:xfrm>
            <a:off x="6677420" y="3032630"/>
            <a:ext cx="2713490" cy="3231654"/>
          </a:xfrm>
          <a:prstGeom prst="rect">
            <a:avLst/>
          </a:prstGeom>
          <a:noFill/>
        </p:spPr>
        <p:txBody>
          <a:bodyPr wrap="square" lIns="182880" rtlCol="0">
            <a:spAutoFit/>
          </a:bodyPr>
          <a:lstStyle/>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Data privacy and information security compliance plans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Website privacy policies and terms of use</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Incident response planning</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Tabletop exercises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Board level and c-suite training and guidance</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Business continuity and disaster recovery plans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International data transfer &amp; data protection agreements</a:t>
            </a:r>
          </a:p>
        </p:txBody>
      </p:sp>
      <p:sp>
        <p:nvSpPr>
          <p:cNvPr id="24" name="TextBox 23">
            <a:extLst>
              <a:ext uri="{FF2B5EF4-FFF2-40B4-BE49-F238E27FC236}">
                <a16:creationId xmlns:a16="http://schemas.microsoft.com/office/drawing/2014/main" id="{B31CD9B9-A5AC-44F0-0479-68EC2A1E2F81}"/>
              </a:ext>
            </a:extLst>
          </p:cNvPr>
          <p:cNvSpPr txBox="1"/>
          <p:nvPr/>
        </p:nvSpPr>
        <p:spPr>
          <a:xfrm>
            <a:off x="9390910" y="3032630"/>
            <a:ext cx="2552700" cy="3046988"/>
          </a:xfrm>
          <a:prstGeom prst="rect">
            <a:avLst/>
          </a:prstGeom>
          <a:noFill/>
        </p:spPr>
        <p:txBody>
          <a:bodyPr wrap="square" lIns="182880" rtlCol="0">
            <a:spAutoFit/>
          </a:bodyPr>
          <a:lstStyle/>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Document retention and destruction plans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Due diligence review for mergers and acquisitions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Cyber coverage analysis </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Vendor agreement preparation and review</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Crisis Communications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Employee training</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Employment and social media considerations</a:t>
            </a:r>
          </a:p>
        </p:txBody>
      </p:sp>
      <p:pic>
        <p:nvPicPr>
          <p:cNvPr id="25" name="Graphic 24" descr="Robot outline">
            <a:extLst>
              <a:ext uri="{FF2B5EF4-FFF2-40B4-BE49-F238E27FC236}">
                <a16:creationId xmlns:a16="http://schemas.microsoft.com/office/drawing/2014/main" id="{CD240FCA-A248-0E95-BEBA-3AB6E887AD6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627965" y="4465919"/>
            <a:ext cx="653855" cy="653855"/>
          </a:xfrm>
          <a:prstGeom prst="rect">
            <a:avLst/>
          </a:prstGeom>
        </p:spPr>
      </p:pic>
      <p:pic>
        <p:nvPicPr>
          <p:cNvPr id="26" name="Graphic 25">
            <a:extLst>
              <a:ext uri="{FF2B5EF4-FFF2-40B4-BE49-F238E27FC236}">
                <a16:creationId xmlns:a16="http://schemas.microsoft.com/office/drawing/2014/main" id="{F5A70BB4-2657-9674-E09E-282D30DC5E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42633" y="4488520"/>
            <a:ext cx="640080" cy="633829"/>
          </a:xfrm>
          <a:prstGeom prst="rect">
            <a:avLst/>
          </a:prstGeom>
        </p:spPr>
      </p:pic>
      <p:pic>
        <p:nvPicPr>
          <p:cNvPr id="27" name="Graphic 26">
            <a:extLst>
              <a:ext uri="{FF2B5EF4-FFF2-40B4-BE49-F238E27FC236}">
                <a16:creationId xmlns:a16="http://schemas.microsoft.com/office/drawing/2014/main" id="{C266118A-1B78-C156-5A1E-F12F7C380D4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74434" y="2861977"/>
            <a:ext cx="579205" cy="659005"/>
          </a:xfrm>
          <a:prstGeom prst="rect">
            <a:avLst/>
          </a:prstGeom>
        </p:spPr>
      </p:pic>
      <p:pic>
        <p:nvPicPr>
          <p:cNvPr id="28" name="Graphic 27">
            <a:extLst>
              <a:ext uri="{FF2B5EF4-FFF2-40B4-BE49-F238E27FC236}">
                <a16:creationId xmlns:a16="http://schemas.microsoft.com/office/drawing/2014/main" id="{DCDA7B94-F774-1D22-EC84-9D768EB4FDF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1596" y="4463344"/>
            <a:ext cx="657717" cy="659005"/>
          </a:xfrm>
          <a:prstGeom prst="rect">
            <a:avLst/>
          </a:prstGeom>
        </p:spPr>
      </p:pic>
    </p:spTree>
    <p:extLst>
      <p:ext uri="{BB962C8B-B14F-4D97-AF65-F5344CB8AC3E}">
        <p14:creationId xmlns:p14="http://schemas.microsoft.com/office/powerpoint/2010/main" val="2384752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creenshot, text, multimedia, electronic device&#10;&#10;Description automatically generated">
            <a:extLst>
              <a:ext uri="{FF2B5EF4-FFF2-40B4-BE49-F238E27FC236}">
                <a16:creationId xmlns:a16="http://schemas.microsoft.com/office/drawing/2014/main" id="{6D5DAB22-7FD3-28D0-B271-6F43036CD9DD}"/>
              </a:ext>
            </a:extLst>
          </p:cNvPr>
          <p:cNvPicPr>
            <a:picLocks noGrp="1" noChangeAspect="1"/>
          </p:cNvPicPr>
          <p:nvPr>
            <p:ph type="pic" sz="quarter" idx="60"/>
          </p:nvPr>
        </p:nvPicPr>
        <p:blipFill>
          <a:blip r:embed="rId3"/>
          <a:srcRect/>
          <a:stretch>
            <a:fillRect/>
          </a:stretch>
        </p:blipFill>
        <p:spPr/>
      </p:pic>
      <p:sp>
        <p:nvSpPr>
          <p:cNvPr id="4" name="Rectangle 3">
            <a:extLst>
              <a:ext uri="{FF2B5EF4-FFF2-40B4-BE49-F238E27FC236}">
                <a16:creationId xmlns:a16="http://schemas.microsoft.com/office/drawing/2014/main" id="{0DA91E0D-1F91-5114-3E0B-EFAD47576145}"/>
              </a:ext>
            </a:extLst>
          </p:cNvPr>
          <p:cNvSpPr/>
          <p:nvPr/>
        </p:nvSpPr>
        <p:spPr>
          <a:xfrm>
            <a:off x="7162800" y="1"/>
            <a:ext cx="50292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50" b="1" i="0" u="none" strike="noStrike" kern="1200" cap="none" spc="0" normalizeH="0" baseline="0" noProof="0" dirty="0">
              <a:ln>
                <a:noFill/>
              </a:ln>
              <a:solidFill>
                <a:srgbClr val="FFFFFF"/>
              </a:solidFill>
              <a:effectLst/>
              <a:uLnTx/>
              <a:uFillTx/>
              <a:latin typeface="Open Sans Semibold" charset="0"/>
              <a:ea typeface="+mn-ea"/>
              <a:cs typeface="+mn-cs"/>
            </a:endParaRPr>
          </a:p>
        </p:txBody>
      </p:sp>
      <p:sp>
        <p:nvSpPr>
          <p:cNvPr id="10" name="TextBox 9">
            <a:extLst>
              <a:ext uri="{FF2B5EF4-FFF2-40B4-BE49-F238E27FC236}">
                <a16:creationId xmlns:a16="http://schemas.microsoft.com/office/drawing/2014/main" id="{80FC1628-2A0E-5576-F7EC-3B35F4C52373}"/>
              </a:ext>
            </a:extLst>
          </p:cNvPr>
          <p:cNvSpPr txBox="1"/>
          <p:nvPr/>
        </p:nvSpPr>
        <p:spPr>
          <a:xfrm>
            <a:off x="471140" y="399587"/>
            <a:ext cx="6094140" cy="54784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Matt White is co-chair of the Firm's Financial Services Cybersecurity and Data Privacy Team, and a member of the firm’s Incident Response Team, which has been named an Authorized Breach Coach® by NetDiligence.  He regularly advises clients on a wide range of cybersecurity and data privacy matters, including compliance, policies and procedures, training, incident response, regulatory investigations, and litigation.</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He is a Certified Information Privacy Professional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CIPP</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/US,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CIPP</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/E), a Certified Information Privacy Technologist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CIPT</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and a Certified Information Privacy Manager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CIPM</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Matt is also a Payment Card Industry Professional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PCIP</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His practice focuses on representing financial institutions, including banks, credit unions, lenders,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Fintechs</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insurance companies,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InsurTechs</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investment advisory firms, and broker-dealer firms, as well as other highly regulated businesses. He counsels clients on all aspects of privacy and cybersecurity, including litigation and breach response, privacy compliance, transactional diligence, and the defense of regulatory actions.  Matt particularly focuses on helping businesses implement policies, procedures, and best practices concerning data privacy and security, and assisting clients in strategically navigating through cyber incidents and litigation.</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Matt also provides strategic advice to his clients concerning artificial intelligence (AI), blockchain technology, smart contracts, cryptocurrencies, and other digital assets including non-fungible tokens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NFTs</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He provides sophisticated and knowledgeable counsel on the novel issues clients encounter in this rapidly evolving space. </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p:txBody>
      </p:sp>
      <p:sp>
        <p:nvSpPr>
          <p:cNvPr id="12" name="Text Placeholder 4">
            <a:extLst>
              <a:ext uri="{FF2B5EF4-FFF2-40B4-BE49-F238E27FC236}">
                <a16:creationId xmlns:a16="http://schemas.microsoft.com/office/drawing/2014/main" id="{CC088EB5-777B-958E-C5EF-AB6FDC88DC8C}"/>
              </a:ext>
            </a:extLst>
          </p:cNvPr>
          <p:cNvSpPr txBox="1">
            <a:spLocks/>
          </p:cNvSpPr>
          <p:nvPr/>
        </p:nvSpPr>
        <p:spPr>
          <a:xfrm>
            <a:off x="7892090" y="3879935"/>
            <a:ext cx="3749040" cy="867188"/>
          </a:xfrm>
          <a:prstGeom prst="rect">
            <a:avLst/>
          </a:prstGeom>
        </p:spPr>
        <p:txBody>
          <a:bodyPr anchor="b">
            <a:no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Matt White,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AIGP</a:t>
            </a: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CIPP</a:t>
            </a: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/US, CIPP/E,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CIPT</a:t>
            </a: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CIPM</a:t>
            </a: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PCIP</a:t>
            </a:r>
            <a:endPar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Shareholder</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Memphis, TN</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901.577.8182</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mwhite@bakerdonelson.com</a:t>
            </a:r>
            <a:endPar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 name="Picture 1">
            <a:extLst>
              <a:ext uri="{FF2B5EF4-FFF2-40B4-BE49-F238E27FC236}">
                <a16:creationId xmlns:a16="http://schemas.microsoft.com/office/drawing/2014/main" id="{2A6D9603-3FB0-0036-4534-3250A6072F7D}"/>
              </a:ext>
            </a:extLst>
          </p:cNvPr>
          <p:cNvPicPr>
            <a:picLocks noChangeAspect="1"/>
          </p:cNvPicPr>
          <p:nvPr/>
        </p:nvPicPr>
        <p:blipFill>
          <a:blip r:embed="rId5"/>
          <a:stretch>
            <a:fillRect/>
          </a:stretch>
        </p:blipFill>
        <p:spPr>
          <a:xfrm>
            <a:off x="8660604" y="1102688"/>
            <a:ext cx="2212011" cy="2212011"/>
          </a:xfrm>
          <a:prstGeom prst="ellipse">
            <a:avLst/>
          </a:prstGeom>
        </p:spPr>
      </p:pic>
    </p:spTree>
    <p:extLst>
      <p:ext uri="{BB962C8B-B14F-4D97-AF65-F5344CB8AC3E}">
        <p14:creationId xmlns:p14="http://schemas.microsoft.com/office/powerpoint/2010/main" val="200962214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32D1E8-8D94-4A71-837B-2EF2D0DC54ED}"/>
              </a:ext>
            </a:extLst>
          </p:cNvPr>
          <p:cNvSpPr txBox="1"/>
          <p:nvPr/>
        </p:nvSpPr>
        <p:spPr>
          <a:xfrm>
            <a:off x="1138575" y="4437370"/>
            <a:ext cx="192024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www.bakerdonelson.com</a:t>
            </a:r>
            <a:endPar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E052CE7-ED0C-4183-9D38-D11AAF32C4A2}"/>
              </a:ext>
            </a:extLst>
          </p:cNvPr>
          <p:cNvSpPr txBox="1"/>
          <p:nvPr/>
        </p:nvSpPr>
        <p:spPr>
          <a:xfrm>
            <a:off x="9053254" y="4437370"/>
            <a:ext cx="177775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@Baker_Donelson</a:t>
            </a:r>
            <a:endPar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A1B812D-C2B1-4F0B-8351-967925A79510}"/>
              </a:ext>
            </a:extLst>
          </p:cNvPr>
          <p:cNvSpPr txBox="1"/>
          <p:nvPr/>
        </p:nvSpPr>
        <p:spPr>
          <a:xfrm>
            <a:off x="3903458" y="4437370"/>
            <a:ext cx="177775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@BakerDonelson</a:t>
            </a:r>
            <a:endPar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63FF245F-9C87-4657-8045-874BB38F6FCF}"/>
              </a:ext>
            </a:extLst>
          </p:cNvPr>
          <p:cNvSpPr txBox="1"/>
          <p:nvPr/>
        </p:nvSpPr>
        <p:spPr>
          <a:xfrm>
            <a:off x="6345884" y="4437370"/>
            <a:ext cx="177775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@Baker-Donelson</a:t>
            </a:r>
            <a:endPar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4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2821A9B-5E2F-4FF5-815F-B0E2730ACD01}"/>
              </a:ext>
            </a:extLst>
          </p:cNvPr>
          <p:cNvSpPr txBox="1"/>
          <p:nvPr/>
        </p:nvSpPr>
        <p:spPr>
          <a:xfrm>
            <a:off x="949215" y="161953"/>
            <a:ext cx="1053315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6983"/>
              </a:solidFill>
              <a:effectLst/>
              <a:uLnTx/>
              <a:uFillTx/>
              <a:latin typeface="Poppins"/>
              <a:ea typeface="+mn-ea"/>
              <a:cs typeface="Poppins SemiBold" panose="00000700000000000000" pitchFamily="50" charset="0"/>
            </a:endParaRPr>
          </a:p>
        </p:txBody>
      </p:sp>
      <p:sp>
        <p:nvSpPr>
          <p:cNvPr id="6" name="TextBox 5">
            <a:extLst>
              <a:ext uri="{FF2B5EF4-FFF2-40B4-BE49-F238E27FC236}">
                <a16:creationId xmlns:a16="http://schemas.microsoft.com/office/drawing/2014/main" id="{03960AFA-C89D-4B30-841A-87D1B48BD7A3}"/>
              </a:ext>
            </a:extLst>
          </p:cNvPr>
          <p:cNvSpPr txBox="1"/>
          <p:nvPr/>
        </p:nvSpPr>
        <p:spPr>
          <a:xfrm>
            <a:off x="4344403" y="1153928"/>
            <a:ext cx="3489158" cy="5029200"/>
          </a:xfrm>
          <a:prstGeom prst="rect">
            <a:avLst/>
          </a:prstGeom>
          <a:solidFill>
            <a:srgbClr val="0070C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1818"/>
              </a:solidFill>
              <a:effectLst/>
              <a:uLnTx/>
              <a:uFillTx/>
              <a:latin typeface="Poppins"/>
              <a:ea typeface="+mn-ea"/>
              <a:cs typeface="+mn-cs"/>
            </a:endParaRPr>
          </a:p>
        </p:txBody>
      </p:sp>
      <p:sp>
        <p:nvSpPr>
          <p:cNvPr id="7" name="TextBox 6">
            <a:extLst>
              <a:ext uri="{FF2B5EF4-FFF2-40B4-BE49-F238E27FC236}">
                <a16:creationId xmlns:a16="http://schemas.microsoft.com/office/drawing/2014/main" id="{541DA31B-E49A-40AD-87F4-57F3769551B9}"/>
              </a:ext>
            </a:extLst>
          </p:cNvPr>
          <p:cNvSpPr txBox="1"/>
          <p:nvPr/>
        </p:nvSpPr>
        <p:spPr>
          <a:xfrm>
            <a:off x="8319262" y="1153928"/>
            <a:ext cx="3489158" cy="5029200"/>
          </a:xfrm>
          <a:prstGeom prst="rect">
            <a:avLst/>
          </a:prstGeom>
          <a:solidFill>
            <a:srgbClr val="00B05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1818"/>
              </a:solidFill>
              <a:effectLst/>
              <a:uLnTx/>
              <a:uFillTx/>
              <a:latin typeface="Poppins"/>
              <a:ea typeface="+mn-ea"/>
              <a:cs typeface="+mn-cs"/>
            </a:endParaRPr>
          </a:p>
        </p:txBody>
      </p:sp>
      <p:sp>
        <p:nvSpPr>
          <p:cNvPr id="11" name="Flowchart: Off-page Connector 10">
            <a:extLst>
              <a:ext uri="{FF2B5EF4-FFF2-40B4-BE49-F238E27FC236}">
                <a16:creationId xmlns:a16="http://schemas.microsoft.com/office/drawing/2014/main" id="{A940B698-0458-46B7-8B77-8749229A0A50}"/>
              </a:ext>
            </a:extLst>
          </p:cNvPr>
          <p:cNvSpPr/>
          <p:nvPr/>
        </p:nvSpPr>
        <p:spPr>
          <a:xfrm>
            <a:off x="4344403" y="1153928"/>
            <a:ext cx="3489158" cy="2093495"/>
          </a:xfrm>
          <a:prstGeom prst="flowChartOffpageConnector">
            <a:avLst/>
          </a:prstGeom>
          <a:solidFill>
            <a:srgbClr val="0070C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12" name="Flowchart: Off-page Connector 11">
            <a:extLst>
              <a:ext uri="{FF2B5EF4-FFF2-40B4-BE49-F238E27FC236}">
                <a16:creationId xmlns:a16="http://schemas.microsoft.com/office/drawing/2014/main" id="{830BCA23-8DDF-40C6-A545-AA388B994640}"/>
              </a:ext>
            </a:extLst>
          </p:cNvPr>
          <p:cNvSpPr/>
          <p:nvPr/>
        </p:nvSpPr>
        <p:spPr>
          <a:xfrm>
            <a:off x="8319262" y="1153928"/>
            <a:ext cx="3489158" cy="2093495"/>
          </a:xfrm>
          <a:prstGeom prst="flowChartOffpageConnector">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15" name="Circle: Hollow 14">
            <a:extLst>
              <a:ext uri="{FF2B5EF4-FFF2-40B4-BE49-F238E27FC236}">
                <a16:creationId xmlns:a16="http://schemas.microsoft.com/office/drawing/2014/main" id="{FCF34B0D-566C-4717-97C0-E4EC4B206079}"/>
              </a:ext>
            </a:extLst>
          </p:cNvPr>
          <p:cNvSpPr/>
          <p:nvPr/>
        </p:nvSpPr>
        <p:spPr>
          <a:xfrm>
            <a:off x="5559593" y="1400574"/>
            <a:ext cx="1058779" cy="1058779"/>
          </a:xfrm>
          <a:prstGeom prst="donut">
            <a:avLst>
              <a:gd name="adj" fmla="val 3573"/>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1818"/>
              </a:solidFill>
              <a:effectLst/>
              <a:uLnTx/>
              <a:uFillTx/>
              <a:latin typeface="Poppins"/>
              <a:ea typeface="+mn-ea"/>
              <a:cs typeface="+mn-cs"/>
            </a:endParaRPr>
          </a:p>
        </p:txBody>
      </p:sp>
      <p:sp>
        <p:nvSpPr>
          <p:cNvPr id="17" name="TextBox 16">
            <a:extLst>
              <a:ext uri="{FF2B5EF4-FFF2-40B4-BE49-F238E27FC236}">
                <a16:creationId xmlns:a16="http://schemas.microsoft.com/office/drawing/2014/main" id="{D07E1E4E-3064-4BE7-A416-5E45BA5B2B99}"/>
              </a:ext>
            </a:extLst>
          </p:cNvPr>
          <p:cNvSpPr txBox="1"/>
          <p:nvPr/>
        </p:nvSpPr>
        <p:spPr>
          <a:xfrm>
            <a:off x="4646483" y="2562331"/>
            <a:ext cx="288499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prstClr val="white">
                    <a:lumMod val="95000"/>
                  </a:prstClr>
                </a:solidFill>
                <a:latin typeface="Open Sans" panose="020B0606030504020204" pitchFamily="34" charset="0"/>
                <a:ea typeface="Open Sans" panose="020B0606030504020204" pitchFamily="34" charset="0"/>
                <a:cs typeface="Open Sans" panose="020B0606030504020204" pitchFamily="34" charset="0"/>
              </a:rPr>
              <a:t>Sophisticated Attacks</a:t>
            </a:r>
            <a:endParaRPr kumimoji="0" lang="en-US" sz="2400" b="1"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366A5873-B7BA-4786-8FE0-03112E8A7118}"/>
              </a:ext>
            </a:extLst>
          </p:cNvPr>
          <p:cNvSpPr txBox="1"/>
          <p:nvPr/>
        </p:nvSpPr>
        <p:spPr>
          <a:xfrm>
            <a:off x="8656320" y="2562331"/>
            <a:ext cx="292608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Increased Costs</a:t>
            </a:r>
          </a:p>
        </p:txBody>
      </p:sp>
      <p:sp>
        <p:nvSpPr>
          <p:cNvPr id="26" name="TextBox 25">
            <a:extLst>
              <a:ext uri="{FF2B5EF4-FFF2-40B4-BE49-F238E27FC236}">
                <a16:creationId xmlns:a16="http://schemas.microsoft.com/office/drawing/2014/main" id="{28681F17-D6BA-4BCF-8AC3-AE2065BAEDC0}"/>
              </a:ext>
            </a:extLst>
          </p:cNvPr>
          <p:cNvSpPr txBox="1"/>
          <p:nvPr/>
        </p:nvSpPr>
        <p:spPr>
          <a:xfrm>
            <a:off x="8445595" y="3403873"/>
            <a:ext cx="3278603" cy="181588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Global annual cost of cybercrime is predicted to reach $8 trillion in 2023</a:t>
            </a:r>
          </a:p>
          <a:p>
            <a:pPr marL="285750" marR="0" lvl="0" indent="-28575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
                <a:srgbClr val="D52B1E"/>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66666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a:extLst>
              <a:ext uri="{FF2B5EF4-FFF2-40B4-BE49-F238E27FC236}">
                <a16:creationId xmlns:a16="http://schemas.microsoft.com/office/drawing/2014/main" id="{E8AD9AD5-5E2F-4EB2-812D-8539ABC2EFD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68942" y="1609923"/>
            <a:ext cx="640080" cy="640080"/>
          </a:xfrm>
          <a:prstGeom prst="rect">
            <a:avLst/>
          </a:prstGeom>
        </p:spPr>
      </p:pic>
      <p:sp>
        <p:nvSpPr>
          <p:cNvPr id="20" name="Circle: Hollow 19">
            <a:extLst>
              <a:ext uri="{FF2B5EF4-FFF2-40B4-BE49-F238E27FC236}">
                <a16:creationId xmlns:a16="http://schemas.microsoft.com/office/drawing/2014/main" id="{0A4608CD-614F-48C4-A61B-46C607935CA6}"/>
              </a:ext>
            </a:extLst>
          </p:cNvPr>
          <p:cNvSpPr/>
          <p:nvPr/>
        </p:nvSpPr>
        <p:spPr>
          <a:xfrm>
            <a:off x="9534452" y="1400574"/>
            <a:ext cx="1058779" cy="1058779"/>
          </a:xfrm>
          <a:prstGeom prst="donut">
            <a:avLst>
              <a:gd name="adj" fmla="val 3573"/>
            </a:avLst>
          </a:prstGeom>
          <a:solidFill>
            <a:schemeClr val="bg1"/>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1818"/>
              </a:solidFill>
              <a:effectLst/>
              <a:uLnTx/>
              <a:uFillTx/>
              <a:latin typeface="Poppins"/>
              <a:ea typeface="+mn-ea"/>
              <a:cs typeface="+mn-cs"/>
            </a:endParaRPr>
          </a:p>
        </p:txBody>
      </p:sp>
      <p:pic>
        <p:nvPicPr>
          <p:cNvPr id="28" name="Graphic 27" descr="Money outline">
            <a:extLst>
              <a:ext uri="{FF2B5EF4-FFF2-40B4-BE49-F238E27FC236}">
                <a16:creationId xmlns:a16="http://schemas.microsoft.com/office/drawing/2014/main" id="{91358F57-188F-4B91-A053-BC3CC1171BF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682068" y="1548190"/>
            <a:ext cx="763547" cy="763547"/>
          </a:xfrm>
          <a:prstGeom prst="rect">
            <a:avLst/>
          </a:prstGeom>
        </p:spPr>
      </p:pic>
      <p:sp>
        <p:nvSpPr>
          <p:cNvPr id="30" name="TextBox 29">
            <a:extLst>
              <a:ext uri="{FF2B5EF4-FFF2-40B4-BE49-F238E27FC236}">
                <a16:creationId xmlns:a16="http://schemas.microsoft.com/office/drawing/2014/main" id="{BC4BE819-6212-455C-B9F1-8A40E9153D69}"/>
              </a:ext>
            </a:extLst>
          </p:cNvPr>
          <p:cNvSpPr txBox="1"/>
          <p:nvPr/>
        </p:nvSpPr>
        <p:spPr>
          <a:xfrm>
            <a:off x="8457626" y="5088293"/>
            <a:ext cx="327860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Poppins"/>
              <a:ea typeface="+mn-ea"/>
              <a:cs typeface="Poppins SemiBold" panose="00000700000000000000" pitchFamily="50" charset="0"/>
            </a:endParaRPr>
          </a:p>
        </p:txBody>
      </p:sp>
      <p:sp>
        <p:nvSpPr>
          <p:cNvPr id="31" name="TextBox 30">
            <a:extLst>
              <a:ext uri="{FF2B5EF4-FFF2-40B4-BE49-F238E27FC236}">
                <a16:creationId xmlns:a16="http://schemas.microsoft.com/office/drawing/2014/main" id="{019DC642-1B97-43D1-B24D-16A5B5D5C9A7}"/>
              </a:ext>
            </a:extLst>
          </p:cNvPr>
          <p:cNvSpPr txBox="1"/>
          <p:nvPr/>
        </p:nvSpPr>
        <p:spPr>
          <a:xfrm>
            <a:off x="4449681" y="3403873"/>
            <a:ext cx="3278603" cy="283154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Cyberattacks have become more sophisticated</a:t>
            </a:r>
          </a:p>
          <a:p>
            <a:pPr marL="285750" marR="0" lvl="0" indent="-28575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Difficult to detect and presents substantial legal, operational, and reputational risk</a:t>
            </a:r>
          </a:p>
          <a:p>
            <a:pPr marL="0" marR="0" lvl="0" indent="0" algn="l" defTabSz="457200" rtl="0" eaLnBrk="1" fontAlgn="auto" latinLnBrk="0" hangingPunct="1">
              <a:lnSpc>
                <a:spcPct val="100000"/>
              </a:lnSpc>
              <a:spcBef>
                <a:spcPts val="0"/>
              </a:spcBef>
              <a:spcAft>
                <a:spcPts val="0"/>
              </a:spcAft>
              <a:buClr>
                <a:srgbClr val="D52B1E"/>
              </a:buClr>
              <a:buSzTx/>
              <a:buFontTx/>
              <a:buNone/>
              <a:tabLst/>
              <a:defRPr/>
            </a:pPr>
            <a:endParaRPr kumimoji="0" lang="en-US" sz="1800" b="0" i="0" u="none" strike="noStrike" kern="1200" cap="none" spc="0" normalizeH="0" baseline="0" noProof="0" dirty="0">
              <a:ln>
                <a:noFill/>
              </a:ln>
              <a:solidFill>
                <a:srgbClr val="66666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69F82E02-DBA8-43F4-87FE-CC124BB285B2}"/>
              </a:ext>
            </a:extLst>
          </p:cNvPr>
          <p:cNvSpPr txBox="1"/>
          <p:nvPr/>
        </p:nvSpPr>
        <p:spPr>
          <a:xfrm>
            <a:off x="386015" y="1153928"/>
            <a:ext cx="3489158" cy="5029200"/>
          </a:xfrm>
          <a:prstGeom prst="rect">
            <a:avLst/>
          </a:prstGeom>
          <a:solidFill>
            <a:schemeClr val="accent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1818"/>
              </a:solidFill>
              <a:effectLst/>
              <a:uLnTx/>
              <a:uFillTx/>
              <a:latin typeface="Poppins"/>
              <a:ea typeface="+mn-ea"/>
              <a:cs typeface="+mn-cs"/>
            </a:endParaRPr>
          </a:p>
        </p:txBody>
      </p:sp>
      <p:sp>
        <p:nvSpPr>
          <p:cNvPr id="36" name="Flowchart: Off-page Connector 35">
            <a:extLst>
              <a:ext uri="{FF2B5EF4-FFF2-40B4-BE49-F238E27FC236}">
                <a16:creationId xmlns:a16="http://schemas.microsoft.com/office/drawing/2014/main" id="{0C32E4D0-ACA3-4596-9C6A-AB16311E76CB}"/>
              </a:ext>
            </a:extLst>
          </p:cNvPr>
          <p:cNvSpPr/>
          <p:nvPr/>
        </p:nvSpPr>
        <p:spPr>
          <a:xfrm>
            <a:off x="386015" y="1153928"/>
            <a:ext cx="3489158" cy="2093495"/>
          </a:xfrm>
          <a:prstGeom prst="flowChartOffpageConnector">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pic>
        <p:nvPicPr>
          <p:cNvPr id="18" name="Picture 17" descr="Cloud Computing outline">
            <a:extLst>
              <a:ext uri="{FF2B5EF4-FFF2-40B4-BE49-F238E27FC236}">
                <a16:creationId xmlns:a16="http://schemas.microsoft.com/office/drawing/2014/main" id="{3560547E-D7EF-4B6E-9501-C8779EF7513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810527" y="1631315"/>
            <a:ext cx="640135" cy="640135"/>
          </a:xfrm>
          <a:prstGeom prst="rect">
            <a:avLst/>
          </a:prstGeom>
        </p:spPr>
      </p:pic>
      <p:sp>
        <p:nvSpPr>
          <p:cNvPr id="37" name="TextBox 36">
            <a:extLst>
              <a:ext uri="{FF2B5EF4-FFF2-40B4-BE49-F238E27FC236}">
                <a16:creationId xmlns:a16="http://schemas.microsoft.com/office/drawing/2014/main" id="{7DC09083-C36D-4E5F-85E7-0F12146F93E6}"/>
              </a:ext>
            </a:extLst>
          </p:cNvPr>
          <p:cNvSpPr txBox="1"/>
          <p:nvPr/>
        </p:nvSpPr>
        <p:spPr>
          <a:xfrm>
            <a:off x="609600" y="2562331"/>
            <a:ext cx="302494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Advanced Technology</a:t>
            </a:r>
          </a:p>
        </p:txBody>
      </p:sp>
      <p:sp>
        <p:nvSpPr>
          <p:cNvPr id="40" name="TextBox 39">
            <a:extLst>
              <a:ext uri="{FF2B5EF4-FFF2-40B4-BE49-F238E27FC236}">
                <a16:creationId xmlns:a16="http://schemas.microsoft.com/office/drawing/2014/main" id="{1B2BDEC0-EA32-4D7F-A39D-1EB4235BA556}"/>
              </a:ext>
            </a:extLst>
          </p:cNvPr>
          <p:cNvSpPr txBox="1"/>
          <p:nvPr/>
        </p:nvSpPr>
        <p:spPr>
          <a:xfrm>
            <a:off x="390331" y="3403873"/>
            <a:ext cx="3379565" cy="310854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Cutting-edge technology being used by organizations</a:t>
            </a:r>
          </a:p>
          <a:p>
            <a:pPr marL="285750" marR="0" lvl="0" indent="-28575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More devices + More connectivity = More opportunities for attacks</a:t>
            </a:r>
          </a:p>
          <a:p>
            <a:pPr marL="285750" marR="0" lvl="0" indent="-285750" algn="l" defTabSz="457200" rtl="0" eaLnBrk="1" fontAlgn="auto" latinLnBrk="0" hangingPunct="1">
              <a:lnSpc>
                <a:spcPct val="100000"/>
              </a:lnSpc>
              <a:spcBef>
                <a:spcPts val="0"/>
              </a:spcBef>
              <a:spcAft>
                <a:spcPts val="0"/>
              </a:spcAft>
              <a:buClr>
                <a:srgbClr val="D52B1E"/>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666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D52B1E"/>
              </a:buClr>
              <a:buSzTx/>
              <a:buFontTx/>
              <a:buNone/>
              <a:tabLst/>
              <a:defRPr/>
            </a:pPr>
            <a:endParaRPr kumimoji="0" lang="en-US" sz="1800" b="0" i="0" u="none" strike="noStrike" kern="1200" cap="none" spc="0" normalizeH="0" baseline="0" noProof="0" dirty="0">
              <a:ln>
                <a:noFill/>
              </a:ln>
              <a:solidFill>
                <a:srgbClr val="66666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Circle: Hollow 40">
            <a:extLst>
              <a:ext uri="{FF2B5EF4-FFF2-40B4-BE49-F238E27FC236}">
                <a16:creationId xmlns:a16="http://schemas.microsoft.com/office/drawing/2014/main" id="{18B382AB-4198-415B-8725-832A3A3966BD}"/>
              </a:ext>
            </a:extLst>
          </p:cNvPr>
          <p:cNvSpPr/>
          <p:nvPr/>
        </p:nvSpPr>
        <p:spPr>
          <a:xfrm>
            <a:off x="1601205" y="1421993"/>
            <a:ext cx="1058779" cy="1058779"/>
          </a:xfrm>
          <a:prstGeom prst="donut">
            <a:avLst>
              <a:gd name="adj" fmla="val 3573"/>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1818"/>
              </a:solidFill>
              <a:effectLst/>
              <a:uLnTx/>
              <a:uFillTx/>
              <a:latin typeface="Poppins"/>
              <a:ea typeface="+mn-ea"/>
              <a:cs typeface="+mn-cs"/>
            </a:endParaRPr>
          </a:p>
        </p:txBody>
      </p:sp>
      <p:sp>
        <p:nvSpPr>
          <p:cNvPr id="4" name="Text Placeholder 3">
            <a:extLst>
              <a:ext uri="{FF2B5EF4-FFF2-40B4-BE49-F238E27FC236}">
                <a16:creationId xmlns:a16="http://schemas.microsoft.com/office/drawing/2014/main" id="{C3BCF7EA-C989-4CDE-B443-A56B27E18B2E}"/>
              </a:ext>
            </a:extLst>
          </p:cNvPr>
          <p:cNvSpPr>
            <a:spLocks noGrp="1"/>
          </p:cNvSpPr>
          <p:nvPr>
            <p:ph type="body" sz="quarter" idx="15"/>
          </p:nvPr>
        </p:nvSpPr>
        <p:spPr/>
        <p:txBody>
          <a:bodyPr/>
          <a:lstStyle/>
          <a:p>
            <a:r>
              <a:rPr lang="en-US" sz="3600" dirty="0"/>
              <a:t>THE EVOLVING LANDSCAPE OF CYBERSECURITY</a:t>
            </a:r>
          </a:p>
        </p:txBody>
      </p:sp>
    </p:spTree>
    <p:extLst>
      <p:ext uri="{BB962C8B-B14F-4D97-AF65-F5344CB8AC3E}">
        <p14:creationId xmlns:p14="http://schemas.microsoft.com/office/powerpoint/2010/main" val="4244861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7FEE3E7-A81A-431C-B227-86207E787584}"/>
              </a:ext>
            </a:extLst>
          </p:cNvPr>
          <p:cNvSpPr>
            <a:spLocks noGrp="1"/>
          </p:cNvSpPr>
          <p:nvPr>
            <p:ph type="body" sz="quarter" idx="12"/>
          </p:nvPr>
        </p:nvSpPr>
        <p:spPr/>
        <p:txBody>
          <a:bodyPr/>
          <a:lstStyle/>
          <a:p>
            <a:r>
              <a:rPr lang="en-US" dirty="0">
                <a:latin typeface="Poppins" panose="00000500000000000000" pitchFamily="2" charset="0"/>
                <a:cs typeface="Poppins" panose="00000500000000000000" pitchFamily="2" charset="0"/>
              </a:rPr>
              <a:t>THREAT BRIEFING</a:t>
            </a:r>
          </a:p>
        </p:txBody>
      </p:sp>
      <p:sp>
        <p:nvSpPr>
          <p:cNvPr id="9" name="Text Placeholder 8">
            <a:extLst>
              <a:ext uri="{FF2B5EF4-FFF2-40B4-BE49-F238E27FC236}">
                <a16:creationId xmlns:a16="http://schemas.microsoft.com/office/drawing/2014/main" id="{5DE6BB4C-48B7-4F61-B98A-3FCF46E83B4F}"/>
              </a:ext>
            </a:extLst>
          </p:cNvPr>
          <p:cNvSpPr>
            <a:spLocks noGrp="1"/>
          </p:cNvSpPr>
          <p:nvPr>
            <p:ph type="body" sz="quarter" idx="13"/>
          </p:nvPr>
        </p:nvSpPr>
        <p:spPr/>
        <p:txBody>
          <a:bodyPr/>
          <a:lstStyle/>
          <a:p>
            <a:r>
              <a:rPr lang="en-US" sz="1600" dirty="0">
                <a:latin typeface="Poppins" panose="00000500000000000000" pitchFamily="2" charset="0"/>
                <a:cs typeface="Poppins" panose="00000500000000000000" pitchFamily="2" charset="0"/>
              </a:rPr>
              <a:t>Overview of recent developments, legal issues, and threats</a:t>
            </a:r>
          </a:p>
        </p:txBody>
      </p:sp>
    </p:spTree>
    <p:extLst>
      <p:ext uri="{BB962C8B-B14F-4D97-AF65-F5344CB8AC3E}">
        <p14:creationId xmlns:p14="http://schemas.microsoft.com/office/powerpoint/2010/main" val="1455756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300567-CC21-1CB9-2680-550E5EB29E00}"/>
              </a:ext>
            </a:extLst>
          </p:cNvPr>
          <p:cNvSpPr>
            <a:spLocks noGrp="1"/>
          </p:cNvSpPr>
          <p:nvPr>
            <p:ph type="body" sz="quarter" idx="15"/>
          </p:nvPr>
        </p:nvSpPr>
        <p:spPr/>
        <p:txBody>
          <a:bodyPr/>
          <a:lstStyle/>
          <a:p>
            <a:r>
              <a:rPr lang="en-US" sz="3600" b="1" dirty="0">
                <a:latin typeface="Open Sans (Body)"/>
              </a:rPr>
              <a:t>BREACH COSTS AND TRENDS</a:t>
            </a:r>
          </a:p>
        </p:txBody>
      </p:sp>
      <p:sp>
        <p:nvSpPr>
          <p:cNvPr id="6" name="Rectangle 5">
            <a:extLst>
              <a:ext uri="{FF2B5EF4-FFF2-40B4-BE49-F238E27FC236}">
                <a16:creationId xmlns:a16="http://schemas.microsoft.com/office/drawing/2014/main" id="{4EAA8007-6899-0B68-E189-8F1F0342C0EA}"/>
              </a:ext>
            </a:extLst>
          </p:cNvPr>
          <p:cNvSpPr/>
          <p:nvPr/>
        </p:nvSpPr>
        <p:spPr>
          <a:xfrm>
            <a:off x="375780" y="3424273"/>
            <a:ext cx="2685672" cy="23446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904C11CF-8B83-D6B5-FCA1-0938309E0A5E}"/>
              </a:ext>
            </a:extLst>
          </p:cNvPr>
          <p:cNvSpPr/>
          <p:nvPr/>
        </p:nvSpPr>
        <p:spPr>
          <a:xfrm>
            <a:off x="3275942" y="3424273"/>
            <a:ext cx="2685672" cy="23446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108A867A-FD8B-5FF2-C21C-65EDDB292C39}"/>
              </a:ext>
            </a:extLst>
          </p:cNvPr>
          <p:cNvSpPr/>
          <p:nvPr/>
        </p:nvSpPr>
        <p:spPr>
          <a:xfrm>
            <a:off x="6176104" y="3424273"/>
            <a:ext cx="2685672" cy="2344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BCCC3810-BA4C-4E82-CB5D-2EAFABD4DF79}"/>
              </a:ext>
            </a:extLst>
          </p:cNvPr>
          <p:cNvSpPr/>
          <p:nvPr/>
        </p:nvSpPr>
        <p:spPr>
          <a:xfrm>
            <a:off x="9076267" y="3424273"/>
            <a:ext cx="2685672" cy="23446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7B93775B-671F-F7D9-63B5-5AA8CE13D375}"/>
              </a:ext>
            </a:extLst>
          </p:cNvPr>
          <p:cNvSpPr txBox="1"/>
          <p:nvPr/>
        </p:nvSpPr>
        <p:spPr>
          <a:xfrm>
            <a:off x="541530" y="3693579"/>
            <a:ext cx="2354172" cy="707886"/>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$6.08M</a:t>
            </a:r>
          </a:p>
        </p:txBody>
      </p:sp>
      <p:sp>
        <p:nvSpPr>
          <p:cNvPr id="11" name="TextBox 10">
            <a:extLst>
              <a:ext uri="{FF2B5EF4-FFF2-40B4-BE49-F238E27FC236}">
                <a16:creationId xmlns:a16="http://schemas.microsoft.com/office/drawing/2014/main" id="{EFA521D9-1ABB-C5F6-FA89-D4500C86E4A7}"/>
              </a:ext>
            </a:extLst>
          </p:cNvPr>
          <p:cNvSpPr txBox="1"/>
          <p:nvPr/>
        </p:nvSpPr>
        <p:spPr>
          <a:xfrm>
            <a:off x="1626251" y="4494796"/>
            <a:ext cx="184730" cy="430887"/>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150" normalizeH="0" baseline="0" noProof="0" dirty="0">
              <a:ln>
                <a:noFill/>
              </a:ln>
              <a:solidFill>
                <a:srgbClr val="FFFFFF"/>
              </a:solidFill>
              <a:effectLst/>
              <a:uLnTx/>
              <a:uFillTx/>
              <a:latin typeface="Open Sans"/>
              <a:ea typeface="Montserrat" charset="0"/>
              <a:cs typeface="Montserrat" charset="0"/>
            </a:endParaRPr>
          </a:p>
        </p:txBody>
      </p:sp>
      <p:sp>
        <p:nvSpPr>
          <p:cNvPr id="12" name="TextBox 11">
            <a:extLst>
              <a:ext uri="{FF2B5EF4-FFF2-40B4-BE49-F238E27FC236}">
                <a16:creationId xmlns:a16="http://schemas.microsoft.com/office/drawing/2014/main" id="{D48606EB-801E-42B7-92F5-35CD506C25EC}"/>
              </a:ext>
            </a:extLst>
          </p:cNvPr>
          <p:cNvSpPr txBox="1"/>
          <p:nvPr/>
        </p:nvSpPr>
        <p:spPr>
          <a:xfrm>
            <a:off x="3573252" y="3693579"/>
            <a:ext cx="2091053" cy="707886"/>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292</a:t>
            </a:r>
          </a:p>
        </p:txBody>
      </p:sp>
      <p:sp>
        <p:nvSpPr>
          <p:cNvPr id="13" name="TextBox 12">
            <a:extLst>
              <a:ext uri="{FF2B5EF4-FFF2-40B4-BE49-F238E27FC236}">
                <a16:creationId xmlns:a16="http://schemas.microsoft.com/office/drawing/2014/main" id="{7773FE7C-699B-615C-F384-2862A8910F3F}"/>
              </a:ext>
            </a:extLst>
          </p:cNvPr>
          <p:cNvSpPr txBox="1"/>
          <p:nvPr/>
        </p:nvSpPr>
        <p:spPr>
          <a:xfrm>
            <a:off x="6748883" y="3693579"/>
            <a:ext cx="1540114" cy="707886"/>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70%</a:t>
            </a:r>
          </a:p>
        </p:txBody>
      </p:sp>
      <p:sp>
        <p:nvSpPr>
          <p:cNvPr id="14" name="TextBox 13">
            <a:extLst>
              <a:ext uri="{FF2B5EF4-FFF2-40B4-BE49-F238E27FC236}">
                <a16:creationId xmlns:a16="http://schemas.microsoft.com/office/drawing/2014/main" id="{5CB50A7F-4A3E-277A-153F-F48C10C1C7DB}"/>
              </a:ext>
            </a:extLst>
          </p:cNvPr>
          <p:cNvSpPr txBox="1"/>
          <p:nvPr/>
        </p:nvSpPr>
        <p:spPr>
          <a:xfrm>
            <a:off x="9763629" y="3693579"/>
            <a:ext cx="1310949" cy="707886"/>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63%</a:t>
            </a:r>
          </a:p>
        </p:txBody>
      </p:sp>
      <p:sp>
        <p:nvSpPr>
          <p:cNvPr id="15" name="TextBox 14">
            <a:extLst>
              <a:ext uri="{FF2B5EF4-FFF2-40B4-BE49-F238E27FC236}">
                <a16:creationId xmlns:a16="http://schemas.microsoft.com/office/drawing/2014/main" id="{6F499D16-9D52-ABB5-942B-C5A23D8798BA}"/>
              </a:ext>
            </a:extLst>
          </p:cNvPr>
          <p:cNvSpPr txBox="1"/>
          <p:nvPr/>
        </p:nvSpPr>
        <p:spPr>
          <a:xfrm>
            <a:off x="645808" y="4450634"/>
            <a:ext cx="2145616" cy="1077218"/>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rPr>
              <a:t>Average cost of a data breach for the financial sector in 2024</a:t>
            </a:r>
          </a:p>
        </p:txBody>
      </p:sp>
      <p:sp>
        <p:nvSpPr>
          <p:cNvPr id="16" name="TextBox 15">
            <a:extLst>
              <a:ext uri="{FF2B5EF4-FFF2-40B4-BE49-F238E27FC236}">
                <a16:creationId xmlns:a16="http://schemas.microsoft.com/office/drawing/2014/main" id="{F33528CF-30E2-7FEE-916C-91B03BB3EF52}"/>
              </a:ext>
            </a:extLst>
          </p:cNvPr>
          <p:cNvSpPr txBox="1"/>
          <p:nvPr/>
        </p:nvSpPr>
        <p:spPr>
          <a:xfrm>
            <a:off x="3445838" y="4450634"/>
            <a:ext cx="2345880" cy="83099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rPr>
              <a:t>Average Number of Days to Identify + Contain a Breach</a:t>
            </a:r>
            <a:endParaRPr kumimoji="0" lang="en-US" sz="1600" b="0" i="0" u="none" strike="noStrike" kern="1200" cap="none" spc="0" normalizeH="0" baseline="0" noProof="0" dirty="0">
              <a:ln>
                <a:noFill/>
              </a:ln>
              <a:solidFill>
                <a:srgbClr val="FFFFFF"/>
              </a:solidFill>
              <a:effectLst/>
              <a:uLnTx/>
              <a:uFillTx/>
              <a:latin typeface="Open Sans"/>
              <a:ea typeface="Roboto Light" panose="020000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3077A8A1-8012-8620-8124-E8E623B264E4}"/>
              </a:ext>
            </a:extLst>
          </p:cNvPr>
          <p:cNvSpPr txBox="1"/>
          <p:nvPr/>
        </p:nvSpPr>
        <p:spPr>
          <a:xfrm>
            <a:off x="6176732" y="4450634"/>
            <a:ext cx="2684417" cy="1077218"/>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rPr>
              <a:t>Organizations that experienced a “significant” or “very significant” disruption to business</a:t>
            </a:r>
          </a:p>
        </p:txBody>
      </p:sp>
      <p:sp>
        <p:nvSpPr>
          <p:cNvPr id="18" name="TextBox 17">
            <a:extLst>
              <a:ext uri="{FF2B5EF4-FFF2-40B4-BE49-F238E27FC236}">
                <a16:creationId xmlns:a16="http://schemas.microsoft.com/office/drawing/2014/main" id="{407B907D-1753-A3DC-7397-BCB5D37C9576}"/>
              </a:ext>
            </a:extLst>
          </p:cNvPr>
          <p:cNvSpPr txBox="1"/>
          <p:nvPr/>
        </p:nvSpPr>
        <p:spPr>
          <a:xfrm>
            <a:off x="9159776" y="4450634"/>
            <a:ext cx="2518655" cy="1077218"/>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rPr>
              <a:t>Ransomware victims that involved law enforcement and did not pay a ransom</a:t>
            </a:r>
          </a:p>
        </p:txBody>
      </p:sp>
      <p:pic>
        <p:nvPicPr>
          <p:cNvPr id="19" name="Graphic 18">
            <a:extLst>
              <a:ext uri="{FF2B5EF4-FFF2-40B4-BE49-F238E27FC236}">
                <a16:creationId xmlns:a16="http://schemas.microsoft.com/office/drawing/2014/main" id="{0A93914E-3DF8-DA91-4829-CB89ACD9C5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713" y="2186060"/>
            <a:ext cx="1415806" cy="880990"/>
          </a:xfrm>
          <a:prstGeom prst="rect">
            <a:avLst/>
          </a:prstGeom>
        </p:spPr>
      </p:pic>
      <p:pic>
        <p:nvPicPr>
          <p:cNvPr id="21" name="Graphic 20">
            <a:extLst>
              <a:ext uri="{FF2B5EF4-FFF2-40B4-BE49-F238E27FC236}">
                <a16:creationId xmlns:a16="http://schemas.microsoft.com/office/drawing/2014/main" id="{F5860836-2D19-37BA-E595-2229910D3E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8111" y="2095888"/>
            <a:ext cx="1061334" cy="1061334"/>
          </a:xfrm>
          <a:prstGeom prst="rect">
            <a:avLst/>
          </a:prstGeom>
        </p:spPr>
      </p:pic>
      <p:pic>
        <p:nvPicPr>
          <p:cNvPr id="23" name="Graphic 22">
            <a:extLst>
              <a:ext uri="{FF2B5EF4-FFF2-40B4-BE49-F238E27FC236}">
                <a16:creationId xmlns:a16="http://schemas.microsoft.com/office/drawing/2014/main" id="{EE33CC42-3ECE-71B7-27F0-55E3C99BE4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35370" y="2042822"/>
            <a:ext cx="1167467" cy="1167467"/>
          </a:xfrm>
          <a:prstGeom prst="rect">
            <a:avLst/>
          </a:prstGeom>
        </p:spPr>
      </p:pic>
      <p:pic>
        <p:nvPicPr>
          <p:cNvPr id="25" name="Graphic 24">
            <a:extLst>
              <a:ext uri="{FF2B5EF4-FFF2-40B4-BE49-F238E27FC236}">
                <a16:creationId xmlns:a16="http://schemas.microsoft.com/office/drawing/2014/main" id="{70E68077-81DB-BB3F-B67A-A086007734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5207" y="2042822"/>
            <a:ext cx="1167467" cy="1167467"/>
          </a:xfrm>
          <a:prstGeom prst="rect">
            <a:avLst/>
          </a:prstGeom>
        </p:spPr>
      </p:pic>
    </p:spTree>
    <p:extLst>
      <p:ext uri="{BB962C8B-B14F-4D97-AF65-F5344CB8AC3E}">
        <p14:creationId xmlns:p14="http://schemas.microsoft.com/office/powerpoint/2010/main" val="3216900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0B7E96-8EF8-9EB9-D85F-748259C8265C}"/>
              </a:ext>
            </a:extLst>
          </p:cNvPr>
          <p:cNvSpPr>
            <a:spLocks noGrp="1"/>
          </p:cNvSpPr>
          <p:nvPr>
            <p:ph type="body" sz="quarter" idx="17"/>
          </p:nvPr>
        </p:nvSpPr>
        <p:spPr>
          <a:xfrm>
            <a:off x="380999" y="1600200"/>
            <a:ext cx="5876925" cy="4667250"/>
          </a:xfrm>
        </p:spPr>
        <p:txBody>
          <a:bodyPr/>
          <a:lstStyle/>
          <a:p>
            <a:pPr marL="457200" indent="-457200">
              <a:lnSpc>
                <a:spcPct val="100000"/>
              </a:lnSpc>
              <a:spcBef>
                <a:spcPts val="300"/>
              </a:spcBef>
              <a:buFont typeface="+mj-lt"/>
              <a:buAutoNum type="arabicPeriod"/>
            </a:pPr>
            <a:r>
              <a:rPr lang="en-US" dirty="0">
                <a:solidFill>
                  <a:schemeClr val="accent1"/>
                </a:solidFill>
              </a:rPr>
              <a:t>Ransomware-as-a-Service</a:t>
            </a:r>
            <a:br>
              <a:rPr lang="en-US" dirty="0"/>
            </a:br>
            <a:r>
              <a:rPr lang="en-US" dirty="0"/>
              <a:t>Cybercrime's Franchising Model</a:t>
            </a:r>
          </a:p>
          <a:p>
            <a:pPr marL="457200" indent="-457200">
              <a:lnSpc>
                <a:spcPct val="100000"/>
              </a:lnSpc>
              <a:spcBef>
                <a:spcPts val="300"/>
              </a:spcBef>
              <a:buFont typeface="+mj-lt"/>
              <a:buAutoNum type="arabicPeriod"/>
            </a:pPr>
            <a:endParaRPr lang="en-US" dirty="0"/>
          </a:p>
          <a:p>
            <a:pPr marL="457200" indent="-457200">
              <a:lnSpc>
                <a:spcPct val="100000"/>
              </a:lnSpc>
              <a:spcBef>
                <a:spcPts val="300"/>
              </a:spcBef>
              <a:buFont typeface="+mj-lt"/>
              <a:buAutoNum type="arabicPeriod"/>
            </a:pPr>
            <a:r>
              <a:rPr lang="en-US" dirty="0">
                <a:solidFill>
                  <a:schemeClr val="accent1"/>
                </a:solidFill>
              </a:rPr>
              <a:t>Supply Chain Vulnerabilities</a:t>
            </a:r>
            <a:r>
              <a:rPr lang="en-US" dirty="0"/>
              <a:t>	</a:t>
            </a:r>
            <a:br>
              <a:rPr lang="en-US" dirty="0"/>
            </a:br>
            <a:r>
              <a:rPr lang="en-US" dirty="0"/>
              <a:t>The Domino Effect</a:t>
            </a:r>
          </a:p>
          <a:p>
            <a:pPr marL="457200" indent="-457200">
              <a:lnSpc>
                <a:spcPct val="100000"/>
              </a:lnSpc>
              <a:spcBef>
                <a:spcPts val="300"/>
              </a:spcBef>
              <a:buFont typeface="+mj-lt"/>
              <a:buAutoNum type="arabicPeriod"/>
            </a:pPr>
            <a:endParaRPr lang="en-US" dirty="0"/>
          </a:p>
          <a:p>
            <a:pPr marL="457200" indent="-457200">
              <a:lnSpc>
                <a:spcPct val="100000"/>
              </a:lnSpc>
              <a:spcBef>
                <a:spcPts val="300"/>
              </a:spcBef>
              <a:buFont typeface="+mj-lt"/>
              <a:buAutoNum type="arabicPeriod"/>
            </a:pPr>
            <a:r>
              <a:rPr lang="en-US" dirty="0">
                <a:solidFill>
                  <a:schemeClr val="accent1"/>
                </a:solidFill>
              </a:rPr>
              <a:t>AI-Powered Cyber Attacks</a:t>
            </a:r>
            <a:br>
              <a:rPr lang="en-US" dirty="0"/>
            </a:br>
            <a:r>
              <a:rPr lang="en-US" dirty="0"/>
              <a:t>When the Machines Fight Back</a:t>
            </a:r>
          </a:p>
          <a:p>
            <a:pPr marL="457200" indent="-457200">
              <a:lnSpc>
                <a:spcPct val="100000"/>
              </a:lnSpc>
              <a:spcBef>
                <a:spcPts val="300"/>
              </a:spcBef>
              <a:buFont typeface="+mj-lt"/>
              <a:buAutoNum type="arabicPeriod"/>
            </a:pPr>
            <a:endParaRPr lang="en-US" dirty="0"/>
          </a:p>
          <a:p>
            <a:pPr marL="457200" indent="-457200">
              <a:lnSpc>
                <a:spcPct val="100000"/>
              </a:lnSpc>
              <a:spcBef>
                <a:spcPts val="300"/>
              </a:spcBef>
              <a:buFont typeface="+mj-lt"/>
              <a:buAutoNum type="arabicPeriod"/>
            </a:pPr>
            <a:r>
              <a:rPr lang="en-US" dirty="0">
                <a:solidFill>
                  <a:schemeClr val="accent1"/>
                </a:solidFill>
              </a:rPr>
              <a:t>Deepfakes</a:t>
            </a:r>
            <a:br>
              <a:rPr lang="en-US" dirty="0"/>
            </a:br>
            <a:r>
              <a:rPr lang="en-US" dirty="0"/>
              <a:t>Lies in High Definition</a:t>
            </a:r>
          </a:p>
          <a:p>
            <a:pPr marL="342900" lvl="1" indent="0">
              <a:lnSpc>
                <a:spcPct val="100000"/>
              </a:lnSpc>
              <a:spcBef>
                <a:spcPts val="300"/>
              </a:spcBef>
              <a:buNone/>
            </a:pPr>
            <a:r>
              <a:rPr lang="en-US" dirty="0"/>
              <a:t> </a:t>
            </a:r>
          </a:p>
          <a:p>
            <a:pPr marL="457200" indent="-457200">
              <a:lnSpc>
                <a:spcPct val="100000"/>
              </a:lnSpc>
              <a:spcBef>
                <a:spcPts val="300"/>
              </a:spcBef>
              <a:buFont typeface="+mj-lt"/>
              <a:buAutoNum type="arabicPeriod" startAt="5"/>
            </a:pPr>
            <a:r>
              <a:rPr lang="en-US" dirty="0">
                <a:solidFill>
                  <a:schemeClr val="accent1"/>
                </a:solidFill>
              </a:rPr>
              <a:t>The Human Factor</a:t>
            </a:r>
            <a:br>
              <a:rPr lang="en-US" dirty="0"/>
            </a:br>
            <a:r>
              <a:rPr lang="en-US" dirty="0"/>
              <a:t>Insider Threats + The Eternal Weak Link</a:t>
            </a:r>
          </a:p>
          <a:p>
            <a:pPr marL="0" indent="0">
              <a:lnSpc>
                <a:spcPct val="100000"/>
              </a:lnSpc>
              <a:spcBef>
                <a:spcPts val="300"/>
              </a:spcBef>
              <a:buNone/>
            </a:pPr>
            <a:r>
              <a:rPr lang="en-US" dirty="0"/>
              <a:t>       </a:t>
            </a:r>
          </a:p>
        </p:txBody>
      </p:sp>
      <p:sp>
        <p:nvSpPr>
          <p:cNvPr id="4" name="Text Placeholder 3">
            <a:extLst>
              <a:ext uri="{FF2B5EF4-FFF2-40B4-BE49-F238E27FC236}">
                <a16:creationId xmlns:a16="http://schemas.microsoft.com/office/drawing/2014/main" id="{1AAC64F5-9238-4F66-5627-D7A12F7EF9B3}"/>
              </a:ext>
            </a:extLst>
          </p:cNvPr>
          <p:cNvSpPr>
            <a:spLocks noGrp="1"/>
          </p:cNvSpPr>
          <p:nvPr>
            <p:ph type="body" sz="quarter" idx="15"/>
          </p:nvPr>
        </p:nvSpPr>
        <p:spPr/>
        <p:txBody>
          <a:bodyPr/>
          <a:lstStyle/>
          <a:p>
            <a:r>
              <a:rPr lang="en-US" b="1" dirty="0"/>
              <a:t>CYBER THREAT TRENDS IN 2025</a:t>
            </a:r>
          </a:p>
        </p:txBody>
      </p:sp>
      <p:pic>
        <p:nvPicPr>
          <p:cNvPr id="7" name="Picture 6">
            <a:extLst>
              <a:ext uri="{FF2B5EF4-FFF2-40B4-BE49-F238E27FC236}">
                <a16:creationId xmlns:a16="http://schemas.microsoft.com/office/drawing/2014/main" id="{EF9C5277-392D-54A4-454A-9DD7022CC638}"/>
              </a:ext>
            </a:extLst>
          </p:cNvPr>
          <p:cNvPicPr>
            <a:picLocks noChangeAspect="1"/>
          </p:cNvPicPr>
          <p:nvPr/>
        </p:nvPicPr>
        <p:blipFill>
          <a:blip r:embed="rId2"/>
          <a:stretch>
            <a:fillRect/>
          </a:stretch>
        </p:blipFill>
        <p:spPr>
          <a:xfrm>
            <a:off x="6096000" y="1600200"/>
            <a:ext cx="5706271" cy="4248743"/>
          </a:xfrm>
          <a:prstGeom prst="rect">
            <a:avLst/>
          </a:prstGeom>
        </p:spPr>
      </p:pic>
    </p:spTree>
    <p:extLst>
      <p:ext uri="{BB962C8B-B14F-4D97-AF65-F5344CB8AC3E}">
        <p14:creationId xmlns:p14="http://schemas.microsoft.com/office/powerpoint/2010/main" val="86314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6A4DA35-A59D-154B-96B5-FBF7F316BD2A}"/>
              </a:ext>
            </a:extLst>
          </p:cNvPr>
          <p:cNvSpPr txBox="1"/>
          <p:nvPr/>
        </p:nvSpPr>
        <p:spPr>
          <a:xfrm>
            <a:off x="1277656" y="562027"/>
            <a:ext cx="9632514" cy="646331"/>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THE BASICS OF RANSOMWARE</a:t>
            </a:r>
          </a:p>
        </p:txBody>
      </p:sp>
      <p:grpSp>
        <p:nvGrpSpPr>
          <p:cNvPr id="4" name="Group 3">
            <a:extLst>
              <a:ext uri="{FF2B5EF4-FFF2-40B4-BE49-F238E27FC236}">
                <a16:creationId xmlns:a16="http://schemas.microsoft.com/office/drawing/2014/main" id="{1BF472A2-5EF8-AD45-A962-373F5968796C}"/>
              </a:ext>
            </a:extLst>
          </p:cNvPr>
          <p:cNvGrpSpPr/>
          <p:nvPr/>
        </p:nvGrpSpPr>
        <p:grpSpPr>
          <a:xfrm>
            <a:off x="4162038" y="2138469"/>
            <a:ext cx="3886270" cy="3915950"/>
            <a:chOff x="7789912" y="3741893"/>
            <a:chExt cx="8834517" cy="8901988"/>
          </a:xfrm>
        </p:grpSpPr>
        <p:sp>
          <p:nvSpPr>
            <p:cNvPr id="50" name="Oval 49">
              <a:extLst>
                <a:ext uri="{FF2B5EF4-FFF2-40B4-BE49-F238E27FC236}">
                  <a16:creationId xmlns:a16="http://schemas.microsoft.com/office/drawing/2014/main" id="{2E322220-3C63-9043-A683-9340DFEE18AA}"/>
                </a:ext>
              </a:extLst>
            </p:cNvPr>
            <p:cNvSpPr/>
            <p:nvPr/>
          </p:nvSpPr>
          <p:spPr>
            <a:xfrm>
              <a:off x="8998006" y="5085215"/>
              <a:ext cx="6289924" cy="6289924"/>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ontserrat SemiBold" pitchFamily="2" charset="77"/>
                <a:ea typeface="Calibri" panose="020F0502020204030204"/>
                <a:cs typeface="Arial"/>
              </a:endParaRPr>
            </a:p>
          </p:txBody>
        </p:sp>
        <p:sp>
          <p:nvSpPr>
            <p:cNvPr id="52" name="Oval 51">
              <a:extLst>
                <a:ext uri="{FF2B5EF4-FFF2-40B4-BE49-F238E27FC236}">
                  <a16:creationId xmlns:a16="http://schemas.microsoft.com/office/drawing/2014/main" id="{2A4289EB-5A7C-E549-A587-AFA6137DE038}"/>
                </a:ext>
              </a:extLst>
            </p:cNvPr>
            <p:cNvSpPr/>
            <p:nvPr/>
          </p:nvSpPr>
          <p:spPr>
            <a:xfrm>
              <a:off x="10826672" y="3741893"/>
              <a:ext cx="2722462" cy="27224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ontserrat SemiBold" pitchFamily="2" charset="77"/>
                <a:ea typeface="Calibri" panose="020F0502020204030204"/>
                <a:cs typeface="Arial"/>
              </a:endParaRPr>
            </a:p>
          </p:txBody>
        </p:sp>
        <p:sp>
          <p:nvSpPr>
            <p:cNvPr id="53" name="Rectangle 52">
              <a:extLst>
                <a:ext uri="{FF2B5EF4-FFF2-40B4-BE49-F238E27FC236}">
                  <a16:creationId xmlns:a16="http://schemas.microsoft.com/office/drawing/2014/main" id="{B0934446-6801-C843-8552-07DD45306A77}"/>
                </a:ext>
              </a:extLst>
            </p:cNvPr>
            <p:cNvSpPr/>
            <p:nvPr/>
          </p:nvSpPr>
          <p:spPr>
            <a:xfrm>
              <a:off x="11486428" y="4430367"/>
              <a:ext cx="1413986" cy="1609212"/>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Montserrat SemiBold" pitchFamily="2" charset="77"/>
                <a:ea typeface="Lato" panose="020F0502020204030203" pitchFamily="34" charset="0"/>
                <a:cs typeface="Lato" panose="020F0502020204030203" pitchFamily="34" charset="0"/>
              </a:endParaRPr>
            </a:p>
          </p:txBody>
        </p:sp>
        <p:sp>
          <p:nvSpPr>
            <p:cNvPr id="55" name="Oval 54">
              <a:extLst>
                <a:ext uri="{FF2B5EF4-FFF2-40B4-BE49-F238E27FC236}">
                  <a16:creationId xmlns:a16="http://schemas.microsoft.com/office/drawing/2014/main" id="{1BBBF3ED-403D-5A4F-BB09-42EE26380631}"/>
                </a:ext>
              </a:extLst>
            </p:cNvPr>
            <p:cNvSpPr/>
            <p:nvPr/>
          </p:nvSpPr>
          <p:spPr>
            <a:xfrm>
              <a:off x="13901967" y="6868947"/>
              <a:ext cx="2722462" cy="27224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ontserrat SemiBold" pitchFamily="2" charset="77"/>
                <a:ea typeface="Calibri" panose="020F0502020204030204"/>
                <a:cs typeface="Arial"/>
              </a:endParaRPr>
            </a:p>
          </p:txBody>
        </p:sp>
        <p:sp>
          <p:nvSpPr>
            <p:cNvPr id="56" name="Rectangle 55">
              <a:extLst>
                <a:ext uri="{FF2B5EF4-FFF2-40B4-BE49-F238E27FC236}">
                  <a16:creationId xmlns:a16="http://schemas.microsoft.com/office/drawing/2014/main" id="{A02ED232-51BC-0842-84F4-FEEA419138E6}"/>
                </a:ext>
              </a:extLst>
            </p:cNvPr>
            <p:cNvSpPr/>
            <p:nvPr/>
          </p:nvSpPr>
          <p:spPr>
            <a:xfrm>
              <a:off x="14556201" y="7604314"/>
              <a:ext cx="1413986" cy="1609212"/>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Montserrat SemiBold" pitchFamily="2" charset="77"/>
                <a:ea typeface="Lato" panose="020F0502020204030203" pitchFamily="34" charset="0"/>
                <a:cs typeface="Lato" panose="020F0502020204030203" pitchFamily="34" charset="0"/>
              </a:endParaRPr>
            </a:p>
          </p:txBody>
        </p:sp>
        <p:sp>
          <p:nvSpPr>
            <p:cNvPr id="58" name="Oval 57">
              <a:extLst>
                <a:ext uri="{FF2B5EF4-FFF2-40B4-BE49-F238E27FC236}">
                  <a16:creationId xmlns:a16="http://schemas.microsoft.com/office/drawing/2014/main" id="{D04F5C47-9384-1D42-8AE7-D1C1F504190D}"/>
                </a:ext>
              </a:extLst>
            </p:cNvPr>
            <p:cNvSpPr/>
            <p:nvPr/>
          </p:nvSpPr>
          <p:spPr>
            <a:xfrm>
              <a:off x="7789912" y="6868946"/>
              <a:ext cx="2722462" cy="27224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ontserrat SemiBold" pitchFamily="2" charset="77"/>
                <a:ea typeface="Calibri" panose="020F0502020204030204"/>
                <a:cs typeface="Arial"/>
              </a:endParaRPr>
            </a:p>
          </p:txBody>
        </p:sp>
        <p:sp>
          <p:nvSpPr>
            <p:cNvPr id="59" name="Rectangle 58">
              <a:extLst>
                <a:ext uri="{FF2B5EF4-FFF2-40B4-BE49-F238E27FC236}">
                  <a16:creationId xmlns:a16="http://schemas.microsoft.com/office/drawing/2014/main" id="{B4FA0765-5C10-C54E-B6D4-76E40A333102}"/>
                </a:ext>
              </a:extLst>
            </p:cNvPr>
            <p:cNvSpPr/>
            <p:nvPr/>
          </p:nvSpPr>
          <p:spPr>
            <a:xfrm>
              <a:off x="8444148" y="7568455"/>
              <a:ext cx="1413986" cy="1609212"/>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Montserrat SemiBold" pitchFamily="2" charset="77"/>
                <a:ea typeface="Lato" panose="020F0502020204030203" pitchFamily="34" charset="0"/>
                <a:cs typeface="Lato" panose="020F0502020204030203" pitchFamily="34" charset="0"/>
              </a:endParaRPr>
            </a:p>
          </p:txBody>
        </p:sp>
        <p:sp>
          <p:nvSpPr>
            <p:cNvPr id="61" name="Oval 60">
              <a:extLst>
                <a:ext uri="{FF2B5EF4-FFF2-40B4-BE49-F238E27FC236}">
                  <a16:creationId xmlns:a16="http://schemas.microsoft.com/office/drawing/2014/main" id="{18CB9C44-8B6D-8C47-82F6-30DC2E557DAF}"/>
                </a:ext>
              </a:extLst>
            </p:cNvPr>
            <p:cNvSpPr/>
            <p:nvPr/>
          </p:nvSpPr>
          <p:spPr>
            <a:xfrm>
              <a:off x="10826672" y="9921421"/>
              <a:ext cx="2722462" cy="27224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ontserrat SemiBold" pitchFamily="2" charset="77"/>
                <a:ea typeface="Calibri" panose="020F0502020204030204"/>
                <a:cs typeface="Arial"/>
              </a:endParaRPr>
            </a:p>
          </p:txBody>
        </p:sp>
        <p:sp>
          <p:nvSpPr>
            <p:cNvPr id="62" name="Rectangle 61">
              <a:extLst>
                <a:ext uri="{FF2B5EF4-FFF2-40B4-BE49-F238E27FC236}">
                  <a16:creationId xmlns:a16="http://schemas.microsoft.com/office/drawing/2014/main" id="{2B85EDE3-966C-B343-9790-B9E9A86C3BEA}"/>
                </a:ext>
              </a:extLst>
            </p:cNvPr>
            <p:cNvSpPr/>
            <p:nvPr/>
          </p:nvSpPr>
          <p:spPr>
            <a:xfrm>
              <a:off x="11509872" y="10620931"/>
              <a:ext cx="1413986" cy="1609212"/>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Montserrat SemiBold" pitchFamily="2" charset="77"/>
                <a:ea typeface="Lato" panose="020F0502020204030203" pitchFamily="34" charset="0"/>
                <a:cs typeface="Lato" panose="020F0502020204030203" pitchFamily="34" charset="0"/>
              </a:endParaRPr>
            </a:p>
          </p:txBody>
        </p:sp>
      </p:grpSp>
      <p:grpSp>
        <p:nvGrpSpPr>
          <p:cNvPr id="2" name="Group 1">
            <a:extLst>
              <a:ext uri="{FF2B5EF4-FFF2-40B4-BE49-F238E27FC236}">
                <a16:creationId xmlns:a16="http://schemas.microsoft.com/office/drawing/2014/main" id="{80BC7BFA-A9A0-1146-BE8A-3D0D6890FD55}"/>
              </a:ext>
            </a:extLst>
          </p:cNvPr>
          <p:cNvGrpSpPr/>
          <p:nvPr/>
        </p:nvGrpSpPr>
        <p:grpSpPr>
          <a:xfrm>
            <a:off x="7760510" y="1668705"/>
            <a:ext cx="4431490" cy="4605913"/>
            <a:chOff x="15563700" y="3707850"/>
            <a:chExt cx="8862980" cy="9211825"/>
          </a:xfrm>
        </p:grpSpPr>
        <p:grpSp>
          <p:nvGrpSpPr>
            <p:cNvPr id="63" name="Group 62">
              <a:extLst>
                <a:ext uri="{FF2B5EF4-FFF2-40B4-BE49-F238E27FC236}">
                  <a16:creationId xmlns:a16="http://schemas.microsoft.com/office/drawing/2014/main" id="{60A6FD32-5552-F74D-94E4-EF23CF19A378}"/>
                </a:ext>
              </a:extLst>
            </p:cNvPr>
            <p:cNvGrpSpPr/>
            <p:nvPr/>
          </p:nvGrpSpPr>
          <p:grpSpPr>
            <a:xfrm>
              <a:off x="15563700" y="3707850"/>
              <a:ext cx="8862980" cy="2334100"/>
              <a:chOff x="-309211" y="6354926"/>
              <a:chExt cx="8862980" cy="2334100"/>
            </a:xfrm>
          </p:grpSpPr>
          <p:sp>
            <p:nvSpPr>
              <p:cNvPr id="64" name="TextBox 63">
                <a:extLst>
                  <a:ext uri="{FF2B5EF4-FFF2-40B4-BE49-F238E27FC236}">
                    <a16:creationId xmlns:a16="http://schemas.microsoft.com/office/drawing/2014/main" id="{4D694D98-4CDE-5A4F-9C9E-49F252CFD827}"/>
                  </a:ext>
                </a:extLst>
              </p:cNvPr>
              <p:cNvSpPr txBox="1"/>
              <p:nvPr/>
            </p:nvSpPr>
            <p:spPr>
              <a:xfrm>
                <a:off x="266385" y="7402776"/>
                <a:ext cx="7477916" cy="1286250"/>
              </a:xfrm>
              <a:prstGeom prst="rect">
                <a:avLst/>
              </a:prstGeom>
              <a:noFill/>
            </p:spPr>
            <p:txBody>
              <a:bodyPr wrap="square" rtlCol="0">
                <a:spAutoFit/>
              </a:bodyPr>
              <a:lstStyle/>
              <a:p>
                <a:pPr marL="285750" marR="0" lvl="0" indent="-285750" algn="l" defTabSz="914217" rtl="0" eaLnBrk="1" fontAlgn="auto" latinLnBrk="0" hangingPunct="1">
                  <a:lnSpc>
                    <a:spcPts val="2150"/>
                  </a:lnSpc>
                  <a:spcBef>
                    <a:spcPts val="0"/>
                  </a:spcBef>
                  <a:spcAft>
                    <a:spcPts val="0"/>
                  </a:spcAft>
                  <a:buClrTx/>
                  <a:buSzTx/>
                  <a:buFont typeface="Arial" panose="020B0604020202020204" pitchFamily="34" charset="0"/>
                  <a:buChar char="•"/>
                  <a:tabLst/>
                  <a:defRPr/>
                </a:pP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Threat actor steals data </a:t>
                </a:r>
                <a:r>
                  <a:rPr kumimoji="0" lang="en-US" sz="1800" b="0" i="0" u="none" strike="noStrike" kern="1200" cap="none" spc="15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encrypts systems </a:t>
                </a:r>
              </a:p>
            </p:txBody>
          </p:sp>
          <p:sp>
            <p:nvSpPr>
              <p:cNvPr id="65" name="Rectangle 64">
                <a:extLst>
                  <a:ext uri="{FF2B5EF4-FFF2-40B4-BE49-F238E27FC236}">
                    <a16:creationId xmlns:a16="http://schemas.microsoft.com/office/drawing/2014/main" id="{1F0BFA29-52C3-2E43-A51A-A15BD2E9D6C2}"/>
                  </a:ext>
                </a:extLst>
              </p:cNvPr>
              <p:cNvSpPr/>
              <p:nvPr/>
            </p:nvSpPr>
            <p:spPr>
              <a:xfrm>
                <a:off x="-309211" y="6354926"/>
                <a:ext cx="8862980" cy="923330"/>
              </a:xfrm>
              <a:prstGeom prst="rect">
                <a:avLst/>
              </a:prstGeom>
            </p:spPr>
            <p:txBody>
              <a:bodyPr wrap="square">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DOUBLE EXTORTION</a:t>
                </a:r>
                <a:endParaRPr kumimoji="0" lang="en-US" sz="3600" b="1" i="0" u="none" strike="noStrike" kern="1200" cap="none" spc="3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6" name="Group 65">
              <a:extLst>
                <a:ext uri="{FF2B5EF4-FFF2-40B4-BE49-F238E27FC236}">
                  <a16:creationId xmlns:a16="http://schemas.microsoft.com/office/drawing/2014/main" id="{ADB12B4A-A3F0-3241-A5F8-0AC11347C166}"/>
                </a:ext>
              </a:extLst>
            </p:cNvPr>
            <p:cNvGrpSpPr/>
            <p:nvPr/>
          </p:nvGrpSpPr>
          <p:grpSpPr>
            <a:xfrm>
              <a:off x="15990822" y="9593187"/>
              <a:ext cx="8388190" cy="3326488"/>
              <a:chOff x="117913" y="7931017"/>
              <a:chExt cx="8388190" cy="3326488"/>
            </a:xfrm>
          </p:grpSpPr>
          <p:sp>
            <p:nvSpPr>
              <p:cNvPr id="67" name="TextBox 66">
                <a:extLst>
                  <a:ext uri="{FF2B5EF4-FFF2-40B4-BE49-F238E27FC236}">
                    <a16:creationId xmlns:a16="http://schemas.microsoft.com/office/drawing/2014/main" id="{B8BD00C0-8B66-EA47-980F-84D4F84A634F}"/>
                  </a:ext>
                </a:extLst>
              </p:cNvPr>
              <p:cNvSpPr txBox="1"/>
              <p:nvPr/>
            </p:nvSpPr>
            <p:spPr>
              <a:xfrm>
                <a:off x="699387" y="8842741"/>
                <a:ext cx="7269834" cy="2414764"/>
              </a:xfrm>
              <a:prstGeom prst="rect">
                <a:avLst/>
              </a:prstGeom>
              <a:noFill/>
            </p:spPr>
            <p:txBody>
              <a:bodyPr wrap="square" rtlCol="0">
                <a:spAutoFit/>
              </a:bodyPr>
              <a:lstStyle/>
              <a:p>
                <a:pPr marL="285750" marR="0" lvl="0" indent="-285750" algn="l" defTabSz="914217" rtl="0" eaLnBrk="1" fontAlgn="auto" latinLnBrk="0" hangingPunct="1">
                  <a:lnSpc>
                    <a:spcPts val="2150"/>
                  </a:lnSpc>
                  <a:spcBef>
                    <a:spcPts val="0"/>
                  </a:spcBef>
                  <a:spcAft>
                    <a:spcPts val="0"/>
                  </a:spcAft>
                  <a:buClrTx/>
                  <a:buSzTx/>
                  <a:buFont typeface="Arial" panose="020B0604020202020204" pitchFamily="34" charset="0"/>
                  <a:buChar char="•"/>
                  <a:tabLst/>
                  <a:defRPr/>
                </a:pP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Stolen Data</a:t>
                </a:r>
              </a:p>
              <a:p>
                <a:pPr marL="285750" marR="0" lvl="0" indent="-285750" algn="l" defTabSz="914217" rtl="0" eaLnBrk="1" fontAlgn="auto" latinLnBrk="0" hangingPunct="1">
                  <a:lnSpc>
                    <a:spcPts val="2150"/>
                  </a:lnSpc>
                  <a:spcBef>
                    <a:spcPts val="0"/>
                  </a:spcBef>
                  <a:spcAft>
                    <a:spcPts val="0"/>
                  </a:spcAft>
                  <a:buClrTx/>
                  <a:buSzTx/>
                  <a:buFont typeface="Arial" panose="020B0604020202020204" pitchFamily="34" charset="0"/>
                  <a:buChar char="•"/>
                  <a:tabLst/>
                  <a:defRPr/>
                </a:pP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Encrypts Systems</a:t>
                </a:r>
              </a:p>
              <a:p>
                <a:pPr marL="285750" marR="0" lvl="0" indent="-285750" algn="l" defTabSz="914217" rtl="0" eaLnBrk="1" fontAlgn="auto" latinLnBrk="0" hangingPunct="1">
                  <a:lnSpc>
                    <a:spcPts val="2150"/>
                  </a:lnSpc>
                  <a:spcBef>
                    <a:spcPts val="0"/>
                  </a:spcBef>
                  <a:spcAft>
                    <a:spcPts val="0"/>
                  </a:spcAft>
                  <a:buClr>
                    <a:srgbClr val="FFFFFF"/>
                  </a:buClr>
                  <a:buSzTx/>
                  <a:buFont typeface="Arial" panose="020B0604020202020204" pitchFamily="34" charset="0"/>
                  <a:buChar char="•"/>
                  <a:tabLst/>
                  <a:defRPr/>
                </a:pPr>
                <a:r>
                  <a:rPr kumimoji="0" lang="en-US" sz="1800" b="0" i="0" u="none" strike="noStrike" kern="1200" cap="none" spc="15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Intimidating</a:t>
                </a: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Third Parties</a:t>
                </a:r>
              </a:p>
            </p:txBody>
          </p:sp>
          <p:sp>
            <p:nvSpPr>
              <p:cNvPr id="68" name="Rectangle 67">
                <a:extLst>
                  <a:ext uri="{FF2B5EF4-FFF2-40B4-BE49-F238E27FC236}">
                    <a16:creationId xmlns:a16="http://schemas.microsoft.com/office/drawing/2014/main" id="{B344D84D-320A-294C-8C9B-994A8AB26152}"/>
                  </a:ext>
                </a:extLst>
              </p:cNvPr>
              <p:cNvSpPr/>
              <p:nvPr/>
            </p:nvSpPr>
            <p:spPr>
              <a:xfrm>
                <a:off x="117913" y="7931017"/>
                <a:ext cx="8388190" cy="923330"/>
              </a:xfrm>
              <a:prstGeom prst="rect">
                <a:avLst/>
              </a:prstGeom>
            </p:spPr>
            <p:txBody>
              <a:bodyPr wrap="square">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TRIPLE EXTORTION</a:t>
                </a:r>
                <a:endParaRPr kumimoji="0" lang="en-US" sz="3600" b="1" i="0" u="none" strike="noStrike" kern="1200" cap="none" spc="3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70" name="Group 69">
            <a:extLst>
              <a:ext uri="{FF2B5EF4-FFF2-40B4-BE49-F238E27FC236}">
                <a16:creationId xmlns:a16="http://schemas.microsoft.com/office/drawing/2014/main" id="{A57D8713-7615-CC44-AF69-4301A7DB98C3}"/>
              </a:ext>
            </a:extLst>
          </p:cNvPr>
          <p:cNvGrpSpPr/>
          <p:nvPr/>
        </p:nvGrpSpPr>
        <p:grpSpPr>
          <a:xfrm>
            <a:off x="388307" y="1684856"/>
            <a:ext cx="5263930" cy="2235869"/>
            <a:chOff x="596781" y="7294454"/>
            <a:chExt cx="10527860" cy="4471732"/>
          </a:xfrm>
        </p:grpSpPr>
        <p:sp>
          <p:nvSpPr>
            <p:cNvPr id="74" name="TextBox 73">
              <a:extLst>
                <a:ext uri="{FF2B5EF4-FFF2-40B4-BE49-F238E27FC236}">
                  <a16:creationId xmlns:a16="http://schemas.microsoft.com/office/drawing/2014/main" id="{3B13F469-4A8C-A04A-9BE6-A70C471DB900}"/>
                </a:ext>
              </a:extLst>
            </p:cNvPr>
            <p:cNvSpPr txBox="1"/>
            <p:nvPr/>
          </p:nvSpPr>
          <p:spPr>
            <a:xfrm>
              <a:off x="629635" y="8217783"/>
              <a:ext cx="7336602" cy="3548403"/>
            </a:xfrm>
            <a:prstGeom prst="rect">
              <a:avLst/>
            </a:prstGeom>
            <a:noFill/>
          </p:spPr>
          <p:txBody>
            <a:bodyPr wrap="square" rtlCol="0">
              <a:spAutoFit/>
            </a:bodyPr>
            <a:lstStyle/>
            <a:p>
              <a:pPr marL="285750" marR="0" lvl="0" indent="-285750" algn="l" defTabSz="914217" rtl="0" eaLnBrk="1" fontAlgn="auto" latinLnBrk="0" hangingPunct="1">
                <a:lnSpc>
                  <a:spcPts val="2150"/>
                </a:lnSpc>
                <a:spcBef>
                  <a:spcPts val="0"/>
                </a:spcBef>
                <a:spcAft>
                  <a:spcPts val="0"/>
                </a:spcAft>
                <a:buClrTx/>
                <a:buSzTx/>
                <a:buFont typeface="Arial" panose="020B0604020202020204" pitchFamily="34" charset="0"/>
                <a:buChar char="•"/>
                <a:tabLst/>
                <a:defRPr/>
              </a:pP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Malware that </a:t>
              </a:r>
              <a:r>
                <a:rPr kumimoji="0" lang="en-US" sz="1800" b="0" i="0" u="none" strike="noStrike" kern="1200" cap="none" spc="15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encrypts data</a:t>
              </a: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on systems to lock you out</a:t>
              </a:r>
            </a:p>
            <a:p>
              <a:pPr marL="285750" marR="0" lvl="0" indent="-285750" algn="l" defTabSz="914217" rtl="0" eaLnBrk="1" fontAlgn="auto" latinLnBrk="0" hangingPunct="1">
                <a:lnSpc>
                  <a:spcPts val="2150"/>
                </a:lnSpc>
                <a:spcBef>
                  <a:spcPts val="0"/>
                </a:spcBef>
                <a:spcAft>
                  <a:spcPts val="0"/>
                </a:spcAft>
                <a:buClrTx/>
                <a:buSzTx/>
                <a:buFont typeface="Arial" panose="020B0604020202020204" pitchFamily="34" charset="0"/>
                <a:buChar char="•"/>
                <a:tabLst/>
                <a:defRPr/>
              </a:pP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Threat actors demand a ransom to “</a:t>
              </a:r>
              <a:r>
                <a:rPr kumimoji="0" lang="en-US" sz="1800" b="0" i="0" u="none" strike="noStrike" kern="1200" cap="none" spc="15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decrypt</a:t>
              </a: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the systems</a:t>
              </a:r>
            </a:p>
          </p:txBody>
        </p:sp>
        <p:sp>
          <p:nvSpPr>
            <p:cNvPr id="75" name="Rectangle 74">
              <a:extLst>
                <a:ext uri="{FF2B5EF4-FFF2-40B4-BE49-F238E27FC236}">
                  <a16:creationId xmlns:a16="http://schemas.microsoft.com/office/drawing/2014/main" id="{42156322-0F2D-1B4D-AED5-8C3D43EF125B}"/>
                </a:ext>
              </a:extLst>
            </p:cNvPr>
            <p:cNvSpPr/>
            <p:nvPr/>
          </p:nvSpPr>
          <p:spPr>
            <a:xfrm>
              <a:off x="596781" y="7294454"/>
              <a:ext cx="10527860" cy="923329"/>
            </a:xfrm>
            <a:prstGeom prst="rect">
              <a:avLst/>
            </a:prstGeom>
          </p:spPr>
          <p:txBody>
            <a:bodyPr wrap="square">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WHAT IS RANSOMWARE?</a:t>
              </a:r>
              <a:endParaRPr kumimoji="0" lang="en-US" sz="3600" b="1" i="0" u="none" strike="noStrike" kern="1200" cap="none" spc="3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1" name="Group 70">
            <a:extLst>
              <a:ext uri="{FF2B5EF4-FFF2-40B4-BE49-F238E27FC236}">
                <a16:creationId xmlns:a16="http://schemas.microsoft.com/office/drawing/2014/main" id="{2D47568C-E5DB-744A-82AA-7BB0F712DACA}"/>
              </a:ext>
            </a:extLst>
          </p:cNvPr>
          <p:cNvGrpSpPr/>
          <p:nvPr/>
        </p:nvGrpSpPr>
        <p:grpSpPr>
          <a:xfrm>
            <a:off x="404734" y="4467712"/>
            <a:ext cx="3059821" cy="1671612"/>
            <a:chOff x="1485623" y="7643696"/>
            <a:chExt cx="5259034" cy="3343221"/>
          </a:xfrm>
        </p:grpSpPr>
        <p:sp>
          <p:nvSpPr>
            <p:cNvPr id="72" name="TextBox 71">
              <a:extLst>
                <a:ext uri="{FF2B5EF4-FFF2-40B4-BE49-F238E27FC236}">
                  <a16:creationId xmlns:a16="http://schemas.microsoft.com/office/drawing/2014/main" id="{21B18BE2-4C7C-994A-8681-0DCCD3B6F507}"/>
                </a:ext>
              </a:extLst>
            </p:cNvPr>
            <p:cNvSpPr txBox="1"/>
            <p:nvPr/>
          </p:nvSpPr>
          <p:spPr>
            <a:xfrm>
              <a:off x="1485623" y="8567025"/>
              <a:ext cx="5120964" cy="2419892"/>
            </a:xfrm>
            <a:prstGeom prst="rect">
              <a:avLst/>
            </a:prstGeom>
            <a:noFill/>
          </p:spPr>
          <p:txBody>
            <a:bodyPr wrap="square" rtlCol="0">
              <a:spAutoFit/>
            </a:bodyPr>
            <a:lstStyle/>
            <a:p>
              <a:pPr marL="285750" marR="0" lvl="0" indent="-285750" algn="l" defTabSz="914217" rtl="0" eaLnBrk="1" fontAlgn="auto" latinLnBrk="0" hangingPunct="1">
                <a:lnSpc>
                  <a:spcPts val="2150"/>
                </a:lnSpc>
                <a:spcBef>
                  <a:spcPts val="0"/>
                </a:spcBef>
                <a:spcAft>
                  <a:spcPts val="0"/>
                </a:spcAft>
                <a:buClrTx/>
                <a:buSzTx/>
                <a:buFont typeface="Arial" panose="020B0604020202020204" pitchFamily="34" charset="0"/>
                <a:buChar char="•"/>
                <a:tabLst/>
                <a:defRPr/>
              </a:pP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Systems encrypted OR data stolen and </a:t>
              </a:r>
              <a:r>
                <a:rPr kumimoji="0" lang="en-US" sz="1800" b="0" i="0" u="none" strike="noStrike" kern="1200" cap="none" spc="15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demand of ransom </a:t>
              </a:r>
              <a:r>
                <a:rPr kumimoji="0" lang="en-US" sz="1800" b="0" i="0" u="none" strike="noStrike" kern="1200" cap="none" spc="15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to resolve</a:t>
              </a:r>
            </a:p>
          </p:txBody>
        </p:sp>
        <p:sp>
          <p:nvSpPr>
            <p:cNvPr id="73" name="Rectangle 72">
              <a:extLst>
                <a:ext uri="{FF2B5EF4-FFF2-40B4-BE49-F238E27FC236}">
                  <a16:creationId xmlns:a16="http://schemas.microsoft.com/office/drawing/2014/main" id="{03FE6CDD-2A07-2146-A5AF-597869A6DA53}"/>
                </a:ext>
              </a:extLst>
            </p:cNvPr>
            <p:cNvSpPr/>
            <p:nvPr/>
          </p:nvSpPr>
          <p:spPr>
            <a:xfrm>
              <a:off x="1485623" y="7643696"/>
              <a:ext cx="5259034" cy="923329"/>
            </a:xfrm>
            <a:prstGeom prst="rect">
              <a:avLst/>
            </a:prstGeom>
          </p:spPr>
          <p:txBody>
            <a:bodyPr wrap="square">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EXTORTION</a:t>
              </a:r>
            </a:p>
          </p:txBody>
        </p:sp>
      </p:grpSp>
      <p:pic>
        <p:nvPicPr>
          <p:cNvPr id="5" name="Graphic 4" descr="Internet outline">
            <a:extLst>
              <a:ext uri="{FF2B5EF4-FFF2-40B4-BE49-F238E27FC236}">
                <a16:creationId xmlns:a16="http://schemas.microsoft.com/office/drawing/2014/main" id="{5BE72246-838F-FC26-2BDA-9579388D16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7859" y="2271908"/>
            <a:ext cx="914400" cy="914400"/>
          </a:xfrm>
          <a:prstGeom prst="rect">
            <a:avLst/>
          </a:prstGeom>
        </p:spPr>
      </p:pic>
      <p:pic>
        <p:nvPicPr>
          <p:cNvPr id="7" name="Graphic 6" descr="No Phones outline">
            <a:extLst>
              <a:ext uri="{FF2B5EF4-FFF2-40B4-BE49-F238E27FC236}">
                <a16:creationId xmlns:a16="http://schemas.microsoft.com/office/drawing/2014/main" id="{0F527B3C-C7FF-3A75-2D76-2D1814E6B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36274" y="3655647"/>
            <a:ext cx="914400" cy="914400"/>
          </a:xfrm>
          <a:prstGeom prst="rect">
            <a:avLst/>
          </a:prstGeom>
        </p:spPr>
      </p:pic>
      <p:pic>
        <p:nvPicPr>
          <p:cNvPr id="16" name="Graphic 15" descr="Research with solid fill">
            <a:extLst>
              <a:ext uri="{FF2B5EF4-FFF2-40B4-BE49-F238E27FC236}">
                <a16:creationId xmlns:a16="http://schemas.microsoft.com/office/drawing/2014/main" id="{EC94D434-9499-B727-63AD-9D9F2A505F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59672" y="3644607"/>
            <a:ext cx="914400" cy="914400"/>
          </a:xfrm>
          <a:prstGeom prst="rect">
            <a:avLst/>
          </a:prstGeom>
        </p:spPr>
      </p:pic>
      <p:pic>
        <p:nvPicPr>
          <p:cNvPr id="18" name="Graphic 17" descr="Coins outline">
            <a:extLst>
              <a:ext uri="{FF2B5EF4-FFF2-40B4-BE49-F238E27FC236}">
                <a16:creationId xmlns:a16="http://schemas.microsoft.com/office/drawing/2014/main" id="{49808F43-90C0-949A-E286-921FD16F5C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2237" y="4998419"/>
            <a:ext cx="914400" cy="914400"/>
          </a:xfrm>
          <a:prstGeom prst="rect">
            <a:avLst/>
          </a:prstGeom>
        </p:spPr>
      </p:pic>
    </p:spTree>
    <p:extLst>
      <p:ext uri="{BB962C8B-B14F-4D97-AF65-F5344CB8AC3E}">
        <p14:creationId xmlns:p14="http://schemas.microsoft.com/office/powerpoint/2010/main" val="41389483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D7E28C-BF03-0082-FB4A-909710B83849}"/>
              </a:ext>
            </a:extLst>
          </p:cNvPr>
          <p:cNvSpPr>
            <a:spLocks noGrp="1"/>
          </p:cNvSpPr>
          <p:nvPr>
            <p:ph type="body" sz="quarter" idx="10"/>
          </p:nvPr>
        </p:nvSpPr>
        <p:spPr>
          <a:xfrm>
            <a:off x="8610600" y="2576512"/>
            <a:ext cx="3200400" cy="854075"/>
          </a:xfrm>
        </p:spPr>
        <p:txBody>
          <a:bodyPr/>
          <a:lstStyle/>
          <a:p>
            <a:r>
              <a:rPr lang="en-US" b="1"/>
              <a:t>To Pay or Not To Pay a Ransom</a:t>
            </a:r>
          </a:p>
        </p:txBody>
      </p:sp>
      <p:sp>
        <p:nvSpPr>
          <p:cNvPr id="4" name="Text Placeholder 3">
            <a:extLst>
              <a:ext uri="{FF2B5EF4-FFF2-40B4-BE49-F238E27FC236}">
                <a16:creationId xmlns:a16="http://schemas.microsoft.com/office/drawing/2014/main" id="{D343CC8D-4DA5-44A4-9D56-BB1A3E343DA3}"/>
              </a:ext>
            </a:extLst>
          </p:cNvPr>
          <p:cNvSpPr>
            <a:spLocks noGrp="1"/>
          </p:cNvSpPr>
          <p:nvPr>
            <p:ph type="body" sz="quarter" idx="61"/>
          </p:nvPr>
        </p:nvSpPr>
        <p:spPr/>
        <p:txBody>
          <a:bodyPr>
            <a:normAutofit fontScale="92500" lnSpcReduction="20000"/>
          </a:bodyPr>
          <a:lstStyle/>
          <a:p>
            <a:pPr>
              <a:buClr>
                <a:schemeClr val="accent5"/>
              </a:buClr>
            </a:pPr>
            <a:r>
              <a:rPr lang="en-US" kern="100">
                <a:solidFill>
                  <a:schemeClr val="accent5"/>
                </a:solidFill>
                <a:ea typeface="Times New Roman" panose="02020603050405020304" pitchFamily="18" charset="0"/>
                <a:cs typeface="Times New Roman" panose="02020603050405020304" pitchFamily="18" charset="0"/>
              </a:rPr>
              <a:t>Determining whether or not to pay a ransom is often a difficult (and expensive) decision which includes </a:t>
            </a:r>
            <a:r>
              <a:rPr lang="en-US" kern="100">
                <a:solidFill>
                  <a:srgbClr val="FF0000"/>
                </a:solidFill>
                <a:ea typeface="Times New Roman" panose="02020603050405020304" pitchFamily="18" charset="0"/>
                <a:cs typeface="Times New Roman" panose="02020603050405020304" pitchFamily="18" charset="0"/>
              </a:rPr>
              <a:t>significant legal considerations</a:t>
            </a:r>
            <a:r>
              <a:rPr lang="en-US" kern="100">
                <a:solidFill>
                  <a:schemeClr val="accent5"/>
                </a:solidFill>
                <a:ea typeface="Times New Roman" panose="02020603050405020304" pitchFamily="18" charset="0"/>
                <a:cs typeface="Times New Roman" panose="02020603050405020304" pitchFamily="18" charset="0"/>
              </a:rPr>
              <a:t>.</a:t>
            </a:r>
          </a:p>
          <a:p>
            <a:pPr>
              <a:buClr>
                <a:schemeClr val="accent5"/>
              </a:buClr>
            </a:pPr>
            <a:endParaRPr lang="en-US" kern="100">
              <a:solidFill>
                <a:schemeClr val="accent5"/>
              </a:solidFill>
              <a:effectLst/>
              <a:ea typeface="Times New Roman" panose="02020603050405020304" pitchFamily="18" charset="0"/>
              <a:cs typeface="Times New Roman" panose="02020603050405020304" pitchFamily="18" charset="0"/>
            </a:endParaRPr>
          </a:p>
          <a:p>
            <a:pPr>
              <a:buClr>
                <a:schemeClr val="accent5"/>
              </a:buClr>
            </a:pPr>
            <a:r>
              <a:rPr lang="en-US" b="1" kern="100">
                <a:solidFill>
                  <a:schemeClr val="accent5"/>
                </a:solidFill>
                <a:effectLst/>
                <a:ea typeface="Times New Roman" panose="02020603050405020304" pitchFamily="18" charset="0"/>
                <a:cs typeface="Times New Roman" panose="02020603050405020304" pitchFamily="18" charset="0"/>
              </a:rPr>
              <a:t>Office of Foreign Assets Control (OFAC): </a:t>
            </a:r>
            <a:r>
              <a:rPr lang="en-US" kern="100">
                <a:solidFill>
                  <a:schemeClr val="accent5"/>
                </a:solidFill>
                <a:effectLst/>
                <a:ea typeface="Times New Roman" panose="02020603050405020304" pitchFamily="18" charset="0"/>
                <a:cs typeface="Times New Roman" panose="02020603050405020304" pitchFamily="18" charset="0"/>
              </a:rPr>
              <a:t>OFAC has a “sanctions list” </a:t>
            </a:r>
            <a:r>
              <a:rPr lang="en-US" kern="100">
                <a:solidFill>
                  <a:srgbClr val="FF0000"/>
                </a:solidFill>
                <a:effectLst/>
                <a:ea typeface="Times New Roman" panose="02020603050405020304" pitchFamily="18" charset="0"/>
                <a:cs typeface="Times New Roman" panose="02020603050405020304" pitchFamily="18" charset="0"/>
              </a:rPr>
              <a:t>that prohibits ransom payments </a:t>
            </a:r>
            <a:r>
              <a:rPr lang="en-US" kern="100">
                <a:solidFill>
                  <a:schemeClr val="accent5"/>
                </a:solidFill>
                <a:effectLst/>
                <a:ea typeface="Times New Roman" panose="02020603050405020304" pitchFamily="18" charset="0"/>
                <a:cs typeface="Times New Roman" panose="02020603050405020304" pitchFamily="18" charset="0"/>
              </a:rPr>
              <a:t>to specified threat actor groups.  </a:t>
            </a:r>
          </a:p>
          <a:p>
            <a:pPr lvl="1">
              <a:buClr>
                <a:schemeClr val="accent5"/>
              </a:buClr>
            </a:pPr>
            <a:r>
              <a:rPr lang="en-US" kern="100">
                <a:solidFill>
                  <a:schemeClr val="accent5"/>
                </a:solidFill>
                <a:effectLst/>
                <a:ea typeface="Times New Roman" panose="02020603050405020304" pitchFamily="18" charset="0"/>
                <a:cs typeface="Times New Roman" panose="02020603050405020304" pitchFamily="18" charset="0"/>
              </a:rPr>
              <a:t>Civil penalties may be imposed for violations</a:t>
            </a:r>
          </a:p>
          <a:p>
            <a:pPr>
              <a:buClr>
                <a:schemeClr val="accent5"/>
              </a:buClr>
            </a:pPr>
            <a:endParaRPr lang="en-US" kern="100">
              <a:effectLst/>
              <a:ea typeface="Times New Roman" panose="02020603050405020304" pitchFamily="18" charset="0"/>
              <a:cs typeface="Times New Roman" panose="02020603050405020304" pitchFamily="18" charset="0"/>
            </a:endParaRPr>
          </a:p>
          <a:p>
            <a:pPr>
              <a:buClr>
                <a:schemeClr val="accent5"/>
              </a:buClr>
            </a:pPr>
            <a:r>
              <a:rPr lang="en-US" b="1" kern="100">
                <a:solidFill>
                  <a:schemeClr val="accent5"/>
                </a:solidFill>
                <a:effectLst/>
                <a:ea typeface="Times New Roman" panose="02020603050405020304" pitchFamily="18" charset="0"/>
                <a:cs typeface="Times New Roman" panose="02020603050405020304" pitchFamily="18" charset="0"/>
              </a:rPr>
              <a:t>State Law Prohibitions</a:t>
            </a:r>
            <a:r>
              <a:rPr lang="en-US" kern="100">
                <a:solidFill>
                  <a:schemeClr val="accent5"/>
                </a:solidFill>
                <a:effectLst/>
                <a:ea typeface="Times New Roman" panose="02020603050405020304" pitchFamily="18" charset="0"/>
                <a:cs typeface="Times New Roman" panose="02020603050405020304" pitchFamily="18" charset="0"/>
              </a:rPr>
              <a:t>: Certain states have enacted laws </a:t>
            </a:r>
            <a:r>
              <a:rPr lang="en-US" kern="100">
                <a:solidFill>
                  <a:srgbClr val="FF0000"/>
                </a:solidFill>
                <a:effectLst/>
                <a:ea typeface="Times New Roman" panose="02020603050405020304" pitchFamily="18" charset="0"/>
                <a:cs typeface="Times New Roman" panose="02020603050405020304" pitchFamily="18" charset="0"/>
              </a:rPr>
              <a:t>prohibiting</a:t>
            </a:r>
            <a:r>
              <a:rPr lang="en-US" kern="100">
                <a:solidFill>
                  <a:schemeClr val="accent5"/>
                </a:solidFill>
                <a:effectLst/>
                <a:ea typeface="Times New Roman" panose="02020603050405020304" pitchFamily="18" charset="0"/>
                <a:cs typeface="Times New Roman" panose="02020603050405020304" pitchFamily="18" charset="0"/>
              </a:rPr>
              <a:t> public agencies and municipalities from paying ransoms and/or use of taxpayer funds for payment of ransoms</a:t>
            </a:r>
          </a:p>
          <a:p>
            <a:pPr lvl="1">
              <a:buClr>
                <a:schemeClr val="accent5"/>
              </a:buClr>
            </a:pPr>
            <a:r>
              <a:rPr lang="en-US" kern="100">
                <a:solidFill>
                  <a:schemeClr val="accent5"/>
                </a:solidFill>
                <a:effectLst/>
                <a:ea typeface="Times New Roman" panose="02020603050405020304" pitchFamily="18" charset="0"/>
                <a:cs typeface="Times New Roman" panose="02020603050405020304" pitchFamily="18" charset="0"/>
              </a:rPr>
              <a:t>No federal laws specifically limit payment of ransoms, but several federal agencies have issued </a:t>
            </a:r>
            <a:r>
              <a:rPr lang="en-US" kern="100">
                <a:solidFill>
                  <a:srgbClr val="FF0000"/>
                </a:solidFill>
                <a:effectLst/>
                <a:ea typeface="Times New Roman" panose="02020603050405020304" pitchFamily="18" charset="0"/>
                <a:cs typeface="Times New Roman" panose="02020603050405020304" pitchFamily="18" charset="0"/>
              </a:rPr>
              <a:t>guidance against such payments</a:t>
            </a:r>
          </a:p>
          <a:p>
            <a:pPr lvl="1">
              <a:buClr>
                <a:schemeClr val="accent5"/>
              </a:buClr>
            </a:pPr>
            <a:endParaRPr lang="en-US" kern="100">
              <a:solidFill>
                <a:schemeClr val="accent5"/>
              </a:solidFill>
              <a:effectLst/>
              <a:ea typeface="Times New Roman" panose="02020603050405020304" pitchFamily="18" charset="0"/>
              <a:cs typeface="Times New Roman" panose="02020603050405020304" pitchFamily="18" charset="0"/>
            </a:endParaRPr>
          </a:p>
          <a:p>
            <a:pPr>
              <a:buClr>
                <a:schemeClr val="accent5"/>
              </a:buClr>
            </a:pPr>
            <a:r>
              <a:rPr lang="en-US" kern="100">
                <a:solidFill>
                  <a:schemeClr val="accent5"/>
                </a:solidFill>
                <a:effectLst/>
                <a:ea typeface="Times New Roman" panose="02020603050405020304" pitchFamily="18" charset="0"/>
                <a:cs typeface="Times New Roman" panose="02020603050405020304" pitchFamily="18" charset="0"/>
              </a:rPr>
              <a:t>Critical to </a:t>
            </a:r>
            <a:r>
              <a:rPr lang="en-US" kern="100">
                <a:solidFill>
                  <a:srgbClr val="FF0000"/>
                </a:solidFill>
                <a:ea typeface="Times New Roman" panose="02020603050405020304" pitchFamily="18" charset="0"/>
                <a:cs typeface="Times New Roman" panose="02020603050405020304" pitchFamily="18" charset="0"/>
              </a:rPr>
              <a:t>always involve legal counsel and other third-party experts </a:t>
            </a:r>
            <a:r>
              <a:rPr lang="en-US" kern="100">
                <a:solidFill>
                  <a:schemeClr val="accent5"/>
                </a:solidFill>
                <a:effectLst/>
                <a:ea typeface="Times New Roman" panose="02020603050405020304" pitchFamily="18" charset="0"/>
                <a:cs typeface="Times New Roman" panose="02020603050405020304" pitchFamily="18" charset="0"/>
              </a:rPr>
              <a:t>before deciding whether or not to make a payment.  </a:t>
            </a:r>
          </a:p>
          <a:p>
            <a:endParaRPr lang="en-US"/>
          </a:p>
        </p:txBody>
      </p:sp>
    </p:spTree>
    <p:extLst>
      <p:ext uri="{BB962C8B-B14F-4D97-AF65-F5344CB8AC3E}">
        <p14:creationId xmlns:p14="http://schemas.microsoft.com/office/powerpoint/2010/main" val="21059828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F9A8C-4935-79B8-CA27-99246B50510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B982385-80AA-EEF3-FA46-D6DB1BD91E96}"/>
              </a:ext>
            </a:extLst>
          </p:cNvPr>
          <p:cNvSpPr>
            <a:spLocks noGrp="1"/>
          </p:cNvSpPr>
          <p:nvPr>
            <p:ph type="body" sz="quarter" idx="18"/>
          </p:nvPr>
        </p:nvSpPr>
        <p:spPr>
          <a:xfrm>
            <a:off x="6105331" y="1983250"/>
            <a:ext cx="5486400" cy="3384088"/>
          </a:xfrm>
        </p:spPr>
        <p:txBody>
          <a:bodyPr/>
          <a:lstStyle/>
          <a:p>
            <a:pPr>
              <a:buClr>
                <a:schemeClr val="accent1"/>
              </a:buClr>
            </a:pPr>
            <a:r>
              <a:rPr lang="en-US" b="1" dirty="0">
                <a:solidFill>
                  <a:srgbClr val="214B66"/>
                </a:solidFill>
                <a:cs typeface="Poppins" panose="00000500000000000000" pitchFamily="2" charset="0"/>
              </a:rPr>
              <a:t>Deepfakes</a:t>
            </a:r>
          </a:p>
          <a:p>
            <a:pPr lvl="1">
              <a:buClr>
                <a:schemeClr val="accent1"/>
              </a:buClr>
            </a:pPr>
            <a:r>
              <a:rPr lang="en-US" dirty="0">
                <a:solidFill>
                  <a:srgbClr val="214B66"/>
                </a:solidFill>
                <a:cs typeface="Poppins" panose="00000500000000000000" pitchFamily="2" charset="0"/>
              </a:rPr>
              <a:t>Impersonating company representatives, government officials, celebrities, etc.</a:t>
            </a:r>
          </a:p>
          <a:p>
            <a:pPr>
              <a:buClr>
                <a:schemeClr val="accent1"/>
              </a:buClr>
            </a:pPr>
            <a:endParaRPr lang="en-US" b="1" dirty="0">
              <a:solidFill>
                <a:srgbClr val="214B66"/>
              </a:solidFill>
              <a:cs typeface="Poppins" panose="00000500000000000000" pitchFamily="2" charset="0"/>
            </a:endParaRPr>
          </a:p>
          <a:p>
            <a:pPr>
              <a:buClr>
                <a:schemeClr val="accent1"/>
              </a:buClr>
            </a:pPr>
            <a:r>
              <a:rPr lang="en-US" b="1" dirty="0">
                <a:solidFill>
                  <a:srgbClr val="214B66"/>
                </a:solidFill>
                <a:cs typeface="Poppins" panose="00000500000000000000" pitchFamily="2" charset="0"/>
              </a:rPr>
              <a:t>Phishing Attacks</a:t>
            </a:r>
          </a:p>
          <a:p>
            <a:pPr lvl="1">
              <a:buClr>
                <a:schemeClr val="accent1"/>
              </a:buClr>
            </a:pPr>
            <a:r>
              <a:rPr lang="en-US" dirty="0">
                <a:solidFill>
                  <a:srgbClr val="214B66"/>
                </a:solidFill>
                <a:cs typeface="Poppins" panose="00000500000000000000" pitchFamily="2" charset="0"/>
              </a:rPr>
              <a:t>More sophisticated, better at impersonation, challenging to detect</a:t>
            </a:r>
          </a:p>
          <a:p>
            <a:pPr lvl="1">
              <a:buClr>
                <a:schemeClr val="accent1"/>
              </a:buClr>
            </a:pPr>
            <a:endParaRPr lang="en-US" dirty="0">
              <a:solidFill>
                <a:srgbClr val="214B66"/>
              </a:solidFill>
              <a:cs typeface="Poppins" panose="00000500000000000000" pitchFamily="2" charset="0"/>
            </a:endParaRPr>
          </a:p>
          <a:p>
            <a:pPr>
              <a:buClr>
                <a:schemeClr val="accent1"/>
              </a:buClr>
            </a:pPr>
            <a:endParaRPr lang="en-US" dirty="0">
              <a:solidFill>
                <a:srgbClr val="214B66"/>
              </a:solidFill>
              <a:cs typeface="Poppins" panose="00000500000000000000" pitchFamily="2" charset="0"/>
            </a:endParaRPr>
          </a:p>
        </p:txBody>
      </p:sp>
      <p:sp>
        <p:nvSpPr>
          <p:cNvPr id="2" name="Text Placeholder 1">
            <a:extLst>
              <a:ext uri="{FF2B5EF4-FFF2-40B4-BE49-F238E27FC236}">
                <a16:creationId xmlns:a16="http://schemas.microsoft.com/office/drawing/2014/main" id="{66F42C9C-E46C-C2AF-31FB-40117B3C6A48}"/>
              </a:ext>
            </a:extLst>
          </p:cNvPr>
          <p:cNvSpPr>
            <a:spLocks noGrp="1"/>
          </p:cNvSpPr>
          <p:nvPr>
            <p:ph type="body" sz="quarter" idx="15"/>
          </p:nvPr>
        </p:nvSpPr>
        <p:spPr/>
        <p:txBody>
          <a:bodyPr/>
          <a:lstStyle/>
          <a:p>
            <a:r>
              <a:rPr lang="en-US" dirty="0">
                <a:solidFill>
                  <a:srgbClr val="214B66"/>
                </a:solidFill>
                <a:cs typeface="Poppins" panose="00000500000000000000" pitchFamily="2" charset="0"/>
              </a:rPr>
              <a:t>CYBERATTACKS POWERED BY AI</a:t>
            </a:r>
          </a:p>
        </p:txBody>
      </p:sp>
      <p:sp>
        <p:nvSpPr>
          <p:cNvPr id="3" name="Text Placeholder 2">
            <a:extLst>
              <a:ext uri="{FF2B5EF4-FFF2-40B4-BE49-F238E27FC236}">
                <a16:creationId xmlns:a16="http://schemas.microsoft.com/office/drawing/2014/main" id="{C474A6FF-ECFD-7856-B886-05996A9BCE48}"/>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3ADE7C33-FA44-7DB2-B133-DD42A27935DF}"/>
              </a:ext>
            </a:extLst>
          </p:cNvPr>
          <p:cNvPicPr>
            <a:picLocks noChangeAspect="1"/>
          </p:cNvPicPr>
          <p:nvPr/>
        </p:nvPicPr>
        <p:blipFill>
          <a:blip r:embed="rId3"/>
          <a:srcRect/>
          <a:stretch/>
        </p:blipFill>
        <p:spPr>
          <a:xfrm>
            <a:off x="390331" y="1745349"/>
            <a:ext cx="5288574" cy="4106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8443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5_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2_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2_Baker Donelson">
  <a:themeElements>
    <a:clrScheme name="Baker Donelson Blue">
      <a:dk1>
        <a:srgbClr val="181818"/>
      </a:dk1>
      <a:lt1>
        <a:sysClr val="window" lastClr="FFFFFF"/>
      </a:lt1>
      <a:dk2>
        <a:srgbClr val="057091"/>
      </a:dk2>
      <a:lt2>
        <a:srgbClr val="F2F2F2"/>
      </a:lt2>
      <a:accent1>
        <a:srgbClr val="033453"/>
      </a:accent1>
      <a:accent2>
        <a:srgbClr val="006983"/>
      </a:accent2>
      <a:accent3>
        <a:srgbClr val="D52B1E"/>
      </a:accent3>
      <a:accent4>
        <a:srgbClr val="1E4A66"/>
      </a:accent4>
      <a:accent5>
        <a:srgbClr val="6E6F73"/>
      </a:accent5>
      <a:accent6>
        <a:srgbClr val="FF5657"/>
      </a:accent6>
      <a:hlink>
        <a:srgbClr val="9C1428"/>
      </a:hlink>
      <a:folHlink>
        <a:srgbClr val="750E1E"/>
      </a:folHlink>
    </a:clrScheme>
    <a:fontScheme name="Custom 1">
      <a:majorFont>
        <a:latin typeface="Poppins"/>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6">
            <a:shade val="50000"/>
          </a:schemeClr>
        </a:lnRef>
        <a:fillRef idx="1">
          <a:schemeClr val="accent6"/>
        </a:fillRef>
        <a:effectRef idx="0">
          <a:schemeClr val="accent6"/>
        </a:effectRef>
        <a:fontRef idx="minor">
          <a:schemeClr val="lt1"/>
        </a:fontRef>
      </a:style>
    </a:spDef>
  </a:objectDefaults>
  <a:extraClrSchemeLst/>
  <a:extLst>
    <a:ext uri="{05A4C25C-085E-4340-85A3-A5531E510DB2}">
      <thm15:themeFamily xmlns:thm15="http://schemas.microsoft.com/office/thememl/2012/main" name="Collaborative Work Flow (V2).potx" id="{6A4DD10F-76F6-48BA-9ABF-C85C8CF4F4C9}" vid="{2BF315CD-23D9-4BBE-AF3B-F307E1504F29}"/>
    </a:ext>
  </a:extLst>
</a:theme>
</file>

<file path=ppt/theme/theme8.xml><?xml version="1.0" encoding="utf-8"?>
<a:theme xmlns:a="http://schemas.openxmlformats.org/drawingml/2006/main" name="6_Office Theme">
  <a:themeElements>
    <a:clrScheme name="Prius">
      <a:dk1>
        <a:srgbClr val="FFFFFF"/>
      </a:dk1>
      <a:lt1>
        <a:srgbClr val="FFFFFF"/>
      </a:lt1>
      <a:dk2>
        <a:srgbClr val="FFFFFF"/>
      </a:dk2>
      <a:lt2>
        <a:srgbClr val="363E48"/>
      </a:lt2>
      <a:accent1>
        <a:srgbClr val="DB161B"/>
      </a:accent1>
      <a:accent2>
        <a:srgbClr val="EE554B"/>
      </a:accent2>
      <a:accent3>
        <a:srgbClr val="DB161B"/>
      </a:accent3>
      <a:accent4>
        <a:srgbClr val="EE554B"/>
      </a:accent4>
      <a:accent5>
        <a:srgbClr val="DB161B"/>
      </a:accent5>
      <a:accent6>
        <a:srgbClr val="EE554B"/>
      </a:accent6>
      <a:hlink>
        <a:srgbClr val="1E9272"/>
      </a:hlink>
      <a:folHlink>
        <a:srgbClr val="AC2624"/>
      </a:folHlink>
    </a:clrScheme>
    <a:fontScheme name="Office Them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7_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Open Sans semibold"/>
        <a:cs typeface="Arial"/>
      </a:majorFont>
      <a:minorFont>
        <a:latin typeface="Open Sans"/>
        <a:ea typeface="Open Sans"/>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1532F43D2BB8429933A191CE991559" ma:contentTypeVersion="0" ma:contentTypeDescription="Create a new document." ma:contentTypeScope="" ma:versionID="61a0daf058e85abeb466bc0c6246dec2">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6D7B73-89C7-40E2-A71E-7781FE301767}">
  <ds:schemaRefs>
    <ds:schemaRef ds:uri="http://schemas.microsoft.com/sharepoint/v3/contenttype/forms"/>
  </ds:schemaRefs>
</ds:datastoreItem>
</file>

<file path=customXml/itemProps2.xml><?xml version="1.0" encoding="utf-8"?>
<ds:datastoreItem xmlns:ds="http://schemas.openxmlformats.org/officeDocument/2006/customXml" ds:itemID="{8C0BF778-BE4D-4C95-A7A7-8A817414DD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5241A4A-1B57-4E80-B1A7-31077605C80D}">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2fa9e823-faeb-4d27-b167-7065e6efc5a9}" enabled="0" method="" siteId="{2fa9e823-faeb-4d27-b167-7065e6efc5a9}" removed="1"/>
</clbl:labelList>
</file>

<file path=docProps/app.xml><?xml version="1.0" encoding="utf-8"?>
<Properties xmlns="http://schemas.openxmlformats.org/officeDocument/2006/extended-properties" xmlns:vt="http://schemas.openxmlformats.org/officeDocument/2006/docPropsVTypes">
  <TotalTime>1196</TotalTime>
  <Words>2014</Words>
  <Application>Microsoft Office PowerPoint</Application>
  <PresentationFormat>Widescreen</PresentationFormat>
  <Paragraphs>245</Paragraphs>
  <Slides>29</Slides>
  <Notes>15</Notes>
  <HiddenSlides>0</HiddenSlides>
  <MMClips>0</MMClips>
  <ScaleCrop>false</ScaleCrop>
  <HeadingPairs>
    <vt:vector size="4" baseType="variant">
      <vt:variant>
        <vt:lpstr>Theme</vt:lpstr>
      </vt:variant>
      <vt:variant>
        <vt:i4>9</vt:i4>
      </vt:variant>
      <vt:variant>
        <vt:lpstr>Slide Titles</vt:lpstr>
      </vt:variant>
      <vt:variant>
        <vt:i4>29</vt:i4>
      </vt:variant>
    </vt:vector>
  </HeadingPairs>
  <TitlesOfParts>
    <vt:vector size="38" baseType="lpstr">
      <vt:lpstr>1_Office Theme</vt:lpstr>
      <vt:lpstr>4_Office Theme</vt:lpstr>
      <vt:lpstr>5_Office Theme</vt:lpstr>
      <vt:lpstr>2_Office Theme</vt:lpstr>
      <vt:lpstr>8_Office Theme</vt:lpstr>
      <vt:lpstr>9_Office Theme</vt:lpstr>
      <vt:lpstr>2_Baker Donelson</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BREACH LITIGATION TRENDS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BDBCB</dc:creator>
  <cp:lastModifiedBy>BDBCB</cp:lastModifiedBy>
  <cp:revision>6</cp:revision>
  <dcterms:created xsi:type="dcterms:W3CDTF">2025-03-20T13:46:41Z</dcterms:created>
  <dcterms:modified xsi:type="dcterms:W3CDTF">2025-04-21T13:16:29Z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dDocumentId">
    <vt:lpwstr>4908-3555-2823</vt:lpwstr>
  </property>
  <property fmtid="{D5CDD505-2E9C-101B-9397-08002B2CF9AE}" pid="3" name="ContentTypeId">
    <vt:lpwstr>0x0101001D1532F43D2BB8429933A191CE991559</vt:lpwstr>
  </property>
</Properties>
</file>