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57" r:id="rId5"/>
    <p:sldId id="274" r:id="rId6"/>
    <p:sldId id="258" r:id="rId7"/>
    <p:sldId id="275" r:id="rId8"/>
    <p:sldId id="259" r:id="rId9"/>
    <p:sldId id="260" r:id="rId10"/>
    <p:sldId id="273" r:id="rId11"/>
    <p:sldId id="272" r:id="rId12"/>
    <p:sldId id="26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7" autoAdjust="0"/>
    <p:restoredTop sz="94660"/>
  </p:normalViewPr>
  <p:slideViewPr>
    <p:cSldViewPr snapToGrid="0">
      <p:cViewPr>
        <p:scale>
          <a:sx n="66" d="100"/>
          <a:sy n="66" d="100"/>
        </p:scale>
        <p:origin x="-696" y="-27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BB7421F-0420-4BC7-9B1C-29F09BBB98F7}" type="datetimeFigureOut">
              <a:rPr lang="en-US" smtClean="0"/>
              <a:t>4/20/2025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7F94F1-52BB-4291-B502-99826A30B65A}" type="slidenum">
              <a:rPr lang="en-US" smtClean="0"/>
              <a:t>‹#›</a:t>
            </a:fld>
            <a:endParaRPr lang="en-US" dirty="0"/>
          </a:p>
        </p:txBody>
      </p:sp>
    </p:spTree>
    <p:extLst>
      <p:ext uri="{BB962C8B-B14F-4D97-AF65-F5344CB8AC3E}">
        <p14:creationId xmlns:p14="http://schemas.microsoft.com/office/powerpoint/2010/main" val="111308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B7421F-0420-4BC7-9B1C-29F09BBB98F7}" type="datetimeFigureOut">
              <a:rPr lang="en-US" smtClean="0"/>
              <a:t>4/20/2025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7F94F1-52BB-4291-B502-99826A30B65A}" type="slidenum">
              <a:rPr lang="en-US" smtClean="0"/>
              <a:t>‹#›</a:t>
            </a:fld>
            <a:endParaRPr lang="en-US" dirty="0"/>
          </a:p>
        </p:txBody>
      </p:sp>
    </p:spTree>
    <p:extLst>
      <p:ext uri="{BB962C8B-B14F-4D97-AF65-F5344CB8AC3E}">
        <p14:creationId xmlns:p14="http://schemas.microsoft.com/office/powerpoint/2010/main" val="1267657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B7421F-0420-4BC7-9B1C-29F09BBB98F7}" type="datetimeFigureOut">
              <a:rPr lang="en-US" smtClean="0"/>
              <a:t>4/20/2025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7F94F1-52BB-4291-B502-99826A30B65A}" type="slidenum">
              <a:rPr lang="en-US" smtClean="0"/>
              <a:t>‹#›</a:t>
            </a:fld>
            <a:endParaRPr lang="en-US" dirty="0"/>
          </a:p>
        </p:txBody>
      </p:sp>
    </p:spTree>
    <p:extLst>
      <p:ext uri="{BB962C8B-B14F-4D97-AF65-F5344CB8AC3E}">
        <p14:creationId xmlns:p14="http://schemas.microsoft.com/office/powerpoint/2010/main" val="3188928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B7421F-0420-4BC7-9B1C-29F09BBB98F7}" type="datetimeFigureOut">
              <a:rPr lang="en-US" smtClean="0"/>
              <a:t>4/20/2025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7F94F1-52BB-4291-B502-99826A30B65A}" type="slidenum">
              <a:rPr lang="en-US" smtClean="0"/>
              <a:t>‹#›</a:t>
            </a:fld>
            <a:endParaRPr lang="en-US" dirty="0"/>
          </a:p>
        </p:txBody>
      </p:sp>
    </p:spTree>
    <p:extLst>
      <p:ext uri="{BB962C8B-B14F-4D97-AF65-F5344CB8AC3E}">
        <p14:creationId xmlns:p14="http://schemas.microsoft.com/office/powerpoint/2010/main" val="230566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BB7421F-0420-4BC7-9B1C-29F09BBB98F7}" type="datetimeFigureOut">
              <a:rPr lang="en-US" smtClean="0"/>
              <a:t>4/20/2025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7F94F1-52BB-4291-B502-99826A30B65A}" type="slidenum">
              <a:rPr lang="en-US" smtClean="0"/>
              <a:t>‹#›</a:t>
            </a:fld>
            <a:endParaRPr lang="en-US" dirty="0"/>
          </a:p>
        </p:txBody>
      </p:sp>
    </p:spTree>
    <p:extLst>
      <p:ext uri="{BB962C8B-B14F-4D97-AF65-F5344CB8AC3E}">
        <p14:creationId xmlns:p14="http://schemas.microsoft.com/office/powerpoint/2010/main" val="2454716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BB7421F-0420-4BC7-9B1C-29F09BBB98F7}" type="datetimeFigureOut">
              <a:rPr lang="en-US" smtClean="0"/>
              <a:t>4/20/2025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7F94F1-52BB-4291-B502-99826A30B65A}" type="slidenum">
              <a:rPr lang="en-US" smtClean="0"/>
              <a:t>‹#›</a:t>
            </a:fld>
            <a:endParaRPr lang="en-US" dirty="0"/>
          </a:p>
        </p:txBody>
      </p:sp>
    </p:spTree>
    <p:extLst>
      <p:ext uri="{BB962C8B-B14F-4D97-AF65-F5344CB8AC3E}">
        <p14:creationId xmlns:p14="http://schemas.microsoft.com/office/powerpoint/2010/main" val="213642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BB7421F-0420-4BC7-9B1C-29F09BBB98F7}" type="datetimeFigureOut">
              <a:rPr lang="en-US" smtClean="0"/>
              <a:t>4/20/2025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77F94F1-52BB-4291-B502-99826A30B65A}" type="slidenum">
              <a:rPr lang="en-US" smtClean="0"/>
              <a:t>‹#›</a:t>
            </a:fld>
            <a:endParaRPr lang="en-US" dirty="0"/>
          </a:p>
        </p:txBody>
      </p:sp>
    </p:spTree>
    <p:extLst>
      <p:ext uri="{BB962C8B-B14F-4D97-AF65-F5344CB8AC3E}">
        <p14:creationId xmlns:p14="http://schemas.microsoft.com/office/powerpoint/2010/main" val="1802949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BB7421F-0420-4BC7-9B1C-29F09BBB98F7}" type="datetimeFigureOut">
              <a:rPr lang="en-US" smtClean="0"/>
              <a:t>4/20/2025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77F94F1-52BB-4291-B502-99826A30B65A}" type="slidenum">
              <a:rPr lang="en-US" smtClean="0"/>
              <a:t>‹#›</a:t>
            </a:fld>
            <a:endParaRPr lang="en-US" dirty="0"/>
          </a:p>
        </p:txBody>
      </p:sp>
    </p:spTree>
    <p:extLst>
      <p:ext uri="{BB962C8B-B14F-4D97-AF65-F5344CB8AC3E}">
        <p14:creationId xmlns:p14="http://schemas.microsoft.com/office/powerpoint/2010/main" val="3149815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B7421F-0420-4BC7-9B1C-29F09BBB98F7}" type="datetimeFigureOut">
              <a:rPr lang="en-US" smtClean="0"/>
              <a:t>4/20/2025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77F94F1-52BB-4291-B502-99826A30B65A}" type="slidenum">
              <a:rPr lang="en-US" smtClean="0"/>
              <a:t>‹#›</a:t>
            </a:fld>
            <a:endParaRPr lang="en-US" dirty="0"/>
          </a:p>
        </p:txBody>
      </p:sp>
    </p:spTree>
    <p:extLst>
      <p:ext uri="{BB962C8B-B14F-4D97-AF65-F5344CB8AC3E}">
        <p14:creationId xmlns:p14="http://schemas.microsoft.com/office/powerpoint/2010/main" val="1078432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BB7421F-0420-4BC7-9B1C-29F09BBB98F7}" type="datetimeFigureOut">
              <a:rPr lang="en-US" smtClean="0"/>
              <a:t>4/20/2025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7F94F1-52BB-4291-B502-99826A30B65A}" type="slidenum">
              <a:rPr lang="en-US" smtClean="0"/>
              <a:t>‹#›</a:t>
            </a:fld>
            <a:endParaRPr lang="en-US" dirty="0"/>
          </a:p>
        </p:txBody>
      </p:sp>
    </p:spTree>
    <p:extLst>
      <p:ext uri="{BB962C8B-B14F-4D97-AF65-F5344CB8AC3E}">
        <p14:creationId xmlns:p14="http://schemas.microsoft.com/office/powerpoint/2010/main" val="3179231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BB7421F-0420-4BC7-9B1C-29F09BBB98F7}" type="datetimeFigureOut">
              <a:rPr lang="en-US" smtClean="0"/>
              <a:t>4/20/2025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7F94F1-52BB-4291-B502-99826A30B65A}" type="slidenum">
              <a:rPr lang="en-US" smtClean="0"/>
              <a:t>‹#›</a:t>
            </a:fld>
            <a:endParaRPr lang="en-US" dirty="0"/>
          </a:p>
        </p:txBody>
      </p:sp>
    </p:spTree>
    <p:extLst>
      <p:ext uri="{BB962C8B-B14F-4D97-AF65-F5344CB8AC3E}">
        <p14:creationId xmlns:p14="http://schemas.microsoft.com/office/powerpoint/2010/main" val="3514437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B7421F-0420-4BC7-9B1C-29F09BBB98F7}" type="datetimeFigureOut">
              <a:rPr lang="en-US" smtClean="0"/>
              <a:t>4/20/2025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7F94F1-52BB-4291-B502-99826A30B65A}" type="slidenum">
              <a:rPr lang="en-US" smtClean="0"/>
              <a:t>‹#›</a:t>
            </a:fld>
            <a:endParaRPr lang="en-US" dirty="0"/>
          </a:p>
        </p:txBody>
      </p:sp>
    </p:spTree>
    <p:extLst>
      <p:ext uri="{BB962C8B-B14F-4D97-AF65-F5344CB8AC3E}">
        <p14:creationId xmlns:p14="http://schemas.microsoft.com/office/powerpoint/2010/main" val="24140526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sec.gov/about/divisions-offices/division-trading-markets/broker-dealers/staff-bulletin-standards-conduct-broker-dealers-investment-advisers-account-recommendations-retail" TargetMode="External"/><Relationship Id="rId3" Type="http://schemas.openxmlformats.org/officeDocument/2006/relationships/hyperlink" Target="https://www.sec.gov/rules-regulations/staff-guidance/trading-markets-frequently-asked-questions/faq-regulation-best" TargetMode="External"/><Relationship Id="rId7" Type="http://schemas.openxmlformats.org/officeDocument/2006/relationships/hyperlink" Target="https://www.sec.gov/about/divisions-offices/division-trading-markets/broker-dealers/staff-bulletin-standards-conduct-broker-dealers-investment-advisers-conflicts-interest" TargetMode="External"/><Relationship Id="rId2" Type="http://schemas.openxmlformats.org/officeDocument/2006/relationships/hyperlink" Target="https://www.sec.gov/about/divisions-offices/division-trading-markets/regulation-best-interest-form-crs-related-interpretations" TargetMode="External"/><Relationship Id="rId1" Type="http://schemas.openxmlformats.org/officeDocument/2006/relationships/slideLayout" Target="../slideLayouts/slideLayout2.xml"/><Relationship Id="rId6" Type="http://schemas.openxmlformats.org/officeDocument/2006/relationships/hyperlink" Target="https://www.sec.gov/exams-reg-bi-alert-13023" TargetMode="External"/><Relationship Id="rId5" Type="http://schemas.openxmlformats.org/officeDocument/2006/relationships/hyperlink" Target="https://www.sec.gov/about/divisions-offices/division-trading-markets/broker-dealers/staff-bulletin-standards-conduct-broker-dealers-investment-advisers-care-obligations" TargetMode="External"/><Relationship Id="rId10" Type="http://schemas.openxmlformats.org/officeDocument/2006/relationships/hyperlink" Target="https://www.sec.gov/resources-small-businesses/small-business-compliance-guides/regulation-best-interest" TargetMode="External"/><Relationship Id="rId4" Type="http://schemas.openxmlformats.org/officeDocument/2006/relationships/hyperlink" Target="https://www.sec.gov/rules-regulations/staff-guidance/trading-markets-frequently-asked-questions/frequently-asked-questions-form-crs" TargetMode="External"/><Relationship Id="rId9" Type="http://schemas.openxmlformats.org/officeDocument/2006/relationships/hyperlink" Target="https://www.sec.gov/newsroom/speeches-statements/staff-statement-form-crs-disclosures-121721"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finra.org/events-training/conferences-events/2024-annual-conference-regulation-BI-and-form-CRS-progression" TargetMode="External"/><Relationship Id="rId7" Type="http://schemas.openxmlformats.org/officeDocument/2006/relationships/hyperlink" Target="https://www.finra.org/investors/insights/sec-regulation-best-interest-and-form-crs-what-you-need-know" TargetMode="External"/><Relationship Id="rId2" Type="http://schemas.openxmlformats.org/officeDocument/2006/relationships/hyperlink" Target="https://www.finra.org/rules-guidance/key-topics/regulation-best-interest" TargetMode="External"/><Relationship Id="rId1" Type="http://schemas.openxmlformats.org/officeDocument/2006/relationships/slideLayout" Target="../slideLayouts/slideLayout2.xml"/><Relationship Id="rId6" Type="http://schemas.openxmlformats.org/officeDocument/2006/relationships/hyperlink" Target="https://www.finra.org/sites/default/files/2019-10/reg-bi-checklist.pdf" TargetMode="External"/><Relationship Id="rId5" Type="http://schemas.openxmlformats.org/officeDocument/2006/relationships/hyperlink" Target="https://www.finra.org/rules-guidance/guidance/reports/2025-finra-annual-regulatory-oversight-report/reg-bi-form-crs" TargetMode="External"/><Relationship Id="rId4" Type="http://schemas.openxmlformats.org/officeDocument/2006/relationships/hyperlink" Target="https://www.finra.org/rules-guidance/notices/23-2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sec.gov/files/2025-exam-prioritie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finra.org/sites/default/files/2025-01/2025-annual-regulatory-oversight-repor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Regulation Best Interest:  Recent Developments and What’s Coming Next</a:t>
            </a:r>
          </a:p>
        </p:txBody>
      </p:sp>
      <p:sp>
        <p:nvSpPr>
          <p:cNvPr id="3" name="Subtitle 2"/>
          <p:cNvSpPr>
            <a:spLocks noGrp="1"/>
          </p:cNvSpPr>
          <p:nvPr>
            <p:ph type="subTitle" idx="1"/>
          </p:nvPr>
        </p:nvSpPr>
        <p:spPr/>
        <p:txBody>
          <a:bodyPr/>
          <a:lstStyle/>
          <a:p>
            <a:r>
              <a:rPr lang="en-US" dirty="0"/>
              <a:t>FMA 34th Annual Securities Compliance Seminar</a:t>
            </a:r>
          </a:p>
          <a:p>
            <a:r>
              <a:rPr lang="en-US" dirty="0"/>
              <a:t>April 23–25, 2025</a:t>
            </a:r>
          </a:p>
          <a:p>
            <a:r>
              <a:rPr lang="en-US" dirty="0"/>
              <a:t>Ft. Lauderdale, Florida</a:t>
            </a:r>
          </a:p>
        </p:txBody>
      </p:sp>
    </p:spTree>
    <p:extLst>
      <p:ext uri="{BB962C8B-B14F-4D97-AF65-F5344CB8AC3E}">
        <p14:creationId xmlns:p14="http://schemas.microsoft.com/office/powerpoint/2010/main" val="4231324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02D704E3-B6BD-6B76-00FA-AA6FE9B46B57}"/>
              </a:ext>
            </a:extLst>
          </p:cNvPr>
          <p:cNvSpPr>
            <a:spLocks noGrp="1"/>
          </p:cNvSpPr>
          <p:nvPr>
            <p:ph type="title"/>
          </p:nvPr>
        </p:nvSpPr>
        <p:spPr/>
        <p:txBody>
          <a:bodyPr/>
          <a:lstStyle/>
          <a:p>
            <a:r>
              <a:rPr lang="en-US" dirty="0"/>
              <a:t>Other State Standard of Care Developments</a:t>
            </a:r>
          </a:p>
        </p:txBody>
      </p:sp>
      <p:sp>
        <p:nvSpPr>
          <p:cNvPr id="3" name="Content Placeholder 2">
            <a:extLst>
              <a:ext uri="{FF2B5EF4-FFF2-40B4-BE49-F238E27FC236}">
                <a16:creationId xmlns:a16="http://schemas.microsoft.com/office/drawing/2014/main" xmlns:p14="http://schemas.microsoft.com/office/powerpoint/2010/main" xmlns="" id="{832AA6D6-B226-B35B-AB9A-5A5C90160E84}"/>
              </a:ext>
            </a:extLst>
          </p:cNvPr>
          <p:cNvSpPr>
            <a:spLocks noGrp="1"/>
          </p:cNvSpPr>
          <p:nvPr>
            <p:ph idx="1"/>
          </p:nvPr>
        </p:nvSpPr>
        <p:spPr/>
        <p:txBody>
          <a:bodyPr>
            <a:normAutofit/>
          </a:bodyPr>
          <a:lstStyle/>
          <a:p>
            <a:r>
              <a:rPr lang="en-US" dirty="0"/>
              <a:t>NASAA Amendments to its model rule for </a:t>
            </a:r>
            <a:r>
              <a:rPr lang="en-US" i="1" dirty="0"/>
              <a:t>Dishonest or Unethical Business Practices of Broker-Dealers and Agents</a:t>
            </a:r>
          </a:p>
          <a:p>
            <a:pPr lvl="1"/>
            <a:r>
              <a:rPr lang="en-US" b="0" i="0" dirty="0">
                <a:solidFill>
                  <a:srgbClr val="02050A"/>
                </a:solidFill>
                <a:effectLst/>
                <a:latin typeface="Arial" panose="020B0604020202020204" pitchFamily="34" charset="0"/>
              </a:rPr>
              <a:t>the </a:t>
            </a:r>
            <a:r>
              <a:rPr lang="en-US" dirty="0">
                <a:solidFill>
                  <a:srgbClr val="02050A"/>
                </a:solidFill>
                <a:latin typeface="Arial" panose="020B0604020202020204" pitchFamily="34" charset="0"/>
              </a:rPr>
              <a:t>amendments </a:t>
            </a:r>
            <a:r>
              <a:rPr lang="en-US" b="0" i="0" dirty="0">
                <a:solidFill>
                  <a:srgbClr val="02050A"/>
                </a:solidFill>
                <a:effectLst/>
                <a:latin typeface="Arial" panose="020B0604020202020204" pitchFamily="34" charset="0"/>
              </a:rPr>
              <a:t>more closely align with the Securities and Exchange Commission’s adoption of Regulation Best Interest (Reg BI);</a:t>
            </a:r>
          </a:p>
          <a:p>
            <a:pPr lvl="1"/>
            <a:r>
              <a:rPr lang="en-US" b="0" i="0" dirty="0">
                <a:solidFill>
                  <a:srgbClr val="02050A"/>
                </a:solidFill>
                <a:effectLst/>
                <a:latin typeface="Arial" panose="020B0604020202020204" pitchFamily="34" charset="0"/>
              </a:rPr>
              <a:t>the amendments incorporate Reg BI’s best interest duty of care for investment recommendations to retail customers; </a:t>
            </a:r>
          </a:p>
          <a:p>
            <a:pPr lvl="1"/>
            <a:r>
              <a:rPr lang="en-US" b="0" i="0" dirty="0">
                <a:solidFill>
                  <a:srgbClr val="02050A"/>
                </a:solidFill>
                <a:effectLst/>
                <a:latin typeface="Arial" panose="020B0604020202020204" pitchFamily="34" charset="0"/>
              </a:rPr>
              <a:t>the amendments expressly prohibit potentially misleading uses of the titles “adviser” or “advisor” by broker-dealer agents. </a:t>
            </a:r>
          </a:p>
        </p:txBody>
      </p:sp>
    </p:spTree>
    <p:extLst>
      <p:ext uri="{BB962C8B-B14F-4D97-AF65-F5344CB8AC3E}">
        <p14:creationId xmlns:p14="http://schemas.microsoft.com/office/powerpoint/2010/main" val="647085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0FE1FE3E-6456-F2B4-CE29-901D4B0EDC52}"/>
              </a:ext>
            </a:extLst>
          </p:cNvPr>
          <p:cNvSpPr>
            <a:spLocks noGrp="1"/>
          </p:cNvSpPr>
          <p:nvPr>
            <p:ph type="title"/>
          </p:nvPr>
        </p:nvSpPr>
        <p:spPr/>
        <p:txBody>
          <a:bodyPr/>
          <a:lstStyle/>
          <a:p>
            <a:r>
              <a:rPr lang="en-US" dirty="0"/>
              <a:t>Additional SEC Resources</a:t>
            </a:r>
          </a:p>
        </p:txBody>
      </p:sp>
      <p:sp>
        <p:nvSpPr>
          <p:cNvPr id="3" name="Content Placeholder 2">
            <a:extLst>
              <a:ext uri="{FF2B5EF4-FFF2-40B4-BE49-F238E27FC236}">
                <a16:creationId xmlns:a16="http://schemas.microsoft.com/office/drawing/2014/main" xmlns:p14="http://schemas.microsoft.com/office/powerpoint/2010/main" xmlns="" id="{9A145039-24D0-EA28-5305-778EACDB09AC}"/>
              </a:ext>
            </a:extLst>
          </p:cNvPr>
          <p:cNvSpPr>
            <a:spLocks noGrp="1"/>
          </p:cNvSpPr>
          <p:nvPr>
            <p:ph idx="1"/>
          </p:nvPr>
        </p:nvSpPr>
        <p:spPr>
          <a:xfrm>
            <a:off x="838200" y="1825625"/>
            <a:ext cx="10515600" cy="4667250"/>
          </a:xfrm>
        </p:spPr>
        <p:txBody>
          <a:bodyPr>
            <a:normAutofit fontScale="55000" lnSpcReduction="20000"/>
          </a:bodyPr>
          <a:lstStyle/>
          <a:p>
            <a:r>
              <a:rPr lang="en-US" dirty="0"/>
              <a:t>Regulation Best Interest, Form CRS and Related Interpretations (</a:t>
            </a:r>
            <a:r>
              <a:rPr lang="en-US" dirty="0">
                <a:hlinkClick r:id="rId2"/>
              </a:rPr>
              <a:t>https://www.sec.gov/about/divisions-offices/division-trading-markets/regulation-best-interest-form-crs-related-interpretations</a:t>
            </a:r>
            <a:r>
              <a:rPr lang="en-US" dirty="0"/>
              <a:t>) </a:t>
            </a:r>
          </a:p>
          <a:p>
            <a:r>
              <a:rPr lang="en-US" dirty="0"/>
              <a:t>Frequently Asked Questions on Regulation Best Interest (</a:t>
            </a:r>
            <a:r>
              <a:rPr lang="en-US" dirty="0">
                <a:hlinkClick r:id="rId3"/>
              </a:rPr>
              <a:t>https://www.sec.gov/rules-regulations/staff-guidance/trading-markets-frequently-asked-questions/faq-regulation-best</a:t>
            </a:r>
            <a:r>
              <a:rPr lang="en-US" dirty="0"/>
              <a:t>) </a:t>
            </a:r>
          </a:p>
          <a:p>
            <a:r>
              <a:rPr lang="en-US" dirty="0"/>
              <a:t>Frequently Asked Questions on Form CRS (</a:t>
            </a:r>
            <a:r>
              <a:rPr lang="en-US" dirty="0">
                <a:hlinkClick r:id="rId4"/>
              </a:rPr>
              <a:t>https://www.sec.gov/rules-regulations/staff-guidance/trading-markets-frequently-asked-questions/frequently-asked-questions-form-crs</a:t>
            </a:r>
            <a:r>
              <a:rPr lang="en-US" dirty="0"/>
              <a:t>) </a:t>
            </a:r>
          </a:p>
          <a:p>
            <a:r>
              <a:rPr lang="en-US" dirty="0"/>
              <a:t>Staff Bulletin – Standards of Conduct for Broker-Dealers and Investment Advisers: Care Obligations (</a:t>
            </a:r>
            <a:r>
              <a:rPr lang="en-US" dirty="0">
                <a:hlinkClick r:id="rId5"/>
              </a:rPr>
              <a:t>https://www.sec.gov/about/divisions-offices/division-trading-markets/broker-dealers/staff-bulletin-standards-conduct-broker-dealers-investment-advisers-care-obligations</a:t>
            </a:r>
            <a:r>
              <a:rPr lang="en-US" dirty="0"/>
              <a:t>) </a:t>
            </a:r>
          </a:p>
          <a:p>
            <a:r>
              <a:rPr lang="en-US" dirty="0"/>
              <a:t>Observations from Broker-Dealer Examinations Related to Regulation Best Interest (</a:t>
            </a:r>
            <a:r>
              <a:rPr lang="en-US" dirty="0">
                <a:hlinkClick r:id="rId6"/>
              </a:rPr>
              <a:t>https://www.sec.gov/exams-reg-bi-alert-13023</a:t>
            </a:r>
            <a:r>
              <a:rPr lang="en-US" dirty="0"/>
              <a:t>) </a:t>
            </a:r>
          </a:p>
          <a:p>
            <a:r>
              <a:rPr lang="en-US" dirty="0"/>
              <a:t>Staff Bulletin:  Standards of Conduct for Broker-Dealers and Investment Advisers: Conflicts of Interest (</a:t>
            </a:r>
            <a:r>
              <a:rPr lang="en-US" b="0" i="0" u="none" strike="noStrike" baseline="0" dirty="0">
                <a:solidFill>
                  <a:srgbClr val="000000"/>
                </a:solidFill>
                <a:latin typeface="Calibri" panose="020F0502020204030204" pitchFamily="34" charset="0"/>
                <a:hlinkClick r:id="rId7"/>
              </a:rPr>
              <a:t>https://www.sec.gov/about/divisions-offices/division-trading-markets/broker-dealers/staff-bulletin-standards-conduct-broker-dealers-investment-advisers-conflicts-interest</a:t>
            </a:r>
            <a:r>
              <a:rPr lang="en-US" b="0" i="0" u="none" strike="noStrike" baseline="0" dirty="0">
                <a:solidFill>
                  <a:srgbClr val="000000"/>
                </a:solidFill>
                <a:latin typeface="Calibri" panose="020F0502020204030204" pitchFamily="34" charset="0"/>
              </a:rPr>
              <a:t>) </a:t>
            </a:r>
            <a:endParaRPr lang="en-US" dirty="0"/>
          </a:p>
          <a:p>
            <a:r>
              <a:rPr lang="en-US" dirty="0"/>
              <a:t>Staff Bulletin:  Standards of Conduct for Broker-Dealers and Investment Advisers: Account Recommendations for Retail Investors (</a:t>
            </a:r>
            <a:r>
              <a:rPr lang="en-US" dirty="0">
                <a:hlinkClick r:id="rId8"/>
              </a:rPr>
              <a:t>https://www.sec.gov/about/divisions-offices/division-trading-markets/broker-dealers/staff-bulletin-standards-conduct-broker-dealers-investment-advisers-account-recommendations-retail</a:t>
            </a:r>
            <a:r>
              <a:rPr lang="en-US" dirty="0"/>
              <a:t>) </a:t>
            </a:r>
          </a:p>
          <a:p>
            <a:r>
              <a:rPr lang="en-US" dirty="0"/>
              <a:t>Staff Statement Regarding Form CRS Disclosure (</a:t>
            </a:r>
            <a:r>
              <a:rPr lang="en-US" dirty="0">
                <a:hlinkClick r:id="rId9"/>
              </a:rPr>
              <a:t>https://www.sec.gov/newsroom/speeches-statements/staff-statement-form-crs-disclosures-121721</a:t>
            </a:r>
            <a:r>
              <a:rPr lang="en-US" dirty="0"/>
              <a:t>) </a:t>
            </a:r>
          </a:p>
          <a:p>
            <a:r>
              <a:rPr lang="en-US" dirty="0"/>
              <a:t>Regulation Best Interest Entity Compliance Guide (</a:t>
            </a:r>
            <a:r>
              <a:rPr lang="en-US" dirty="0">
                <a:hlinkClick r:id="rId10"/>
              </a:rPr>
              <a:t>https://www.sec.gov/resources-small-businesses/small-business-compliance-guides/regulation-best-interest</a:t>
            </a:r>
            <a:r>
              <a:rPr lang="en-US" dirty="0"/>
              <a:t>) </a:t>
            </a:r>
          </a:p>
        </p:txBody>
      </p:sp>
    </p:spTree>
    <p:extLst>
      <p:ext uri="{BB962C8B-B14F-4D97-AF65-F5344CB8AC3E}">
        <p14:creationId xmlns:p14="http://schemas.microsoft.com/office/powerpoint/2010/main" val="4139442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0FE1FE3E-6456-F2B4-CE29-901D4B0EDC52}"/>
              </a:ext>
            </a:extLst>
          </p:cNvPr>
          <p:cNvSpPr>
            <a:spLocks noGrp="1"/>
          </p:cNvSpPr>
          <p:nvPr>
            <p:ph type="title"/>
          </p:nvPr>
        </p:nvSpPr>
        <p:spPr/>
        <p:txBody>
          <a:bodyPr/>
          <a:lstStyle/>
          <a:p>
            <a:r>
              <a:rPr lang="en-US" dirty="0"/>
              <a:t>Additional FINRA Resources</a:t>
            </a:r>
          </a:p>
        </p:txBody>
      </p:sp>
      <p:sp>
        <p:nvSpPr>
          <p:cNvPr id="3" name="Content Placeholder 2">
            <a:extLst>
              <a:ext uri="{FF2B5EF4-FFF2-40B4-BE49-F238E27FC236}">
                <a16:creationId xmlns:a16="http://schemas.microsoft.com/office/drawing/2014/main" xmlns:p14="http://schemas.microsoft.com/office/powerpoint/2010/main" xmlns="" id="{9A145039-24D0-EA28-5305-778EACDB09AC}"/>
              </a:ext>
            </a:extLst>
          </p:cNvPr>
          <p:cNvSpPr>
            <a:spLocks noGrp="1"/>
          </p:cNvSpPr>
          <p:nvPr>
            <p:ph idx="1"/>
          </p:nvPr>
        </p:nvSpPr>
        <p:spPr/>
        <p:txBody>
          <a:bodyPr>
            <a:normAutofit fontScale="70000" lnSpcReduction="20000"/>
          </a:bodyPr>
          <a:lstStyle/>
          <a:p>
            <a:r>
              <a:rPr lang="en-US" dirty="0"/>
              <a:t>SEC Regulation Best Interest (</a:t>
            </a:r>
            <a:r>
              <a:rPr lang="en-US" dirty="0">
                <a:hlinkClick r:id="rId2"/>
              </a:rPr>
              <a:t>https://www.finra.org/rules-guidance/key-topics/regulation-best-interest</a:t>
            </a:r>
            <a:r>
              <a:rPr lang="en-US" dirty="0"/>
              <a:t>) </a:t>
            </a:r>
          </a:p>
          <a:p>
            <a:r>
              <a:rPr lang="en-US" dirty="0"/>
              <a:t>2024 FINRA Annual Conference:  The Progression of Regulation Best Interest and Form CRS (</a:t>
            </a:r>
            <a:r>
              <a:rPr lang="en-US" dirty="0">
                <a:hlinkClick r:id="rId3"/>
              </a:rPr>
              <a:t>https://www.finra.org/events-training/conferences-events/2024-annual-conference-regulation-BI-and-form-CRS-progression</a:t>
            </a:r>
            <a:r>
              <a:rPr lang="en-US" dirty="0"/>
              <a:t>) </a:t>
            </a:r>
          </a:p>
          <a:p>
            <a:r>
              <a:rPr lang="en-US" dirty="0"/>
              <a:t>Regulatory Notice 23-20: FINRA Highlights Available Guidance and Resources Related to Regulation Best Interest (</a:t>
            </a:r>
            <a:r>
              <a:rPr lang="en-US" dirty="0">
                <a:hlinkClick r:id="rId4"/>
              </a:rPr>
              <a:t>https://www.finra.org/rules-guidance/notices/23-20</a:t>
            </a:r>
            <a:r>
              <a:rPr lang="en-US" dirty="0"/>
              <a:t>) </a:t>
            </a:r>
          </a:p>
          <a:p>
            <a:r>
              <a:rPr lang="en-US" dirty="0"/>
              <a:t>2025 FINRA Annual Regulatory Oversight Report:  Reg BI and Form CRS Section (</a:t>
            </a:r>
            <a:r>
              <a:rPr lang="en-US" dirty="0">
                <a:hlinkClick r:id="rId5"/>
              </a:rPr>
              <a:t>https://www.finra.org/rules-guidance/guidance/reports/2025-finra-annual-regulatory-oversight-report/reg-bi-form-crs</a:t>
            </a:r>
            <a:r>
              <a:rPr lang="en-US" dirty="0"/>
              <a:t>) </a:t>
            </a:r>
          </a:p>
          <a:p>
            <a:r>
              <a:rPr lang="en-US" dirty="0"/>
              <a:t>Regulation Best Interest and Form CRS Firm Checklist (</a:t>
            </a:r>
            <a:r>
              <a:rPr lang="en-US" dirty="0">
                <a:hlinkClick r:id="rId6"/>
              </a:rPr>
              <a:t>https://www.finra.org/sites/default/files/2019-10/reg-bi-checklist.pdf</a:t>
            </a:r>
            <a:r>
              <a:rPr lang="en-US" dirty="0"/>
              <a:t>) </a:t>
            </a:r>
          </a:p>
          <a:p>
            <a:r>
              <a:rPr lang="en-US" dirty="0"/>
              <a:t>SEC Regulation Best Interest and Form CRS:  What You Need To Know (</a:t>
            </a:r>
            <a:r>
              <a:rPr lang="en-US" dirty="0">
                <a:hlinkClick r:id="rId7"/>
              </a:rPr>
              <a:t>https://www.finra.org/investors/insights/sec-regulation-best-interest-and-form-crs-what-you-need-know</a:t>
            </a:r>
            <a:r>
              <a:rPr lang="en-US" dirty="0"/>
              <a:t>) </a:t>
            </a:r>
          </a:p>
        </p:txBody>
      </p:sp>
    </p:spTree>
    <p:extLst>
      <p:ext uri="{BB962C8B-B14F-4D97-AF65-F5344CB8AC3E}">
        <p14:creationId xmlns:p14="http://schemas.microsoft.com/office/powerpoint/2010/main" val="3117317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8932E563-5420-0CFE-346E-6FAE9EEB68C1}"/>
              </a:ext>
            </a:extLst>
          </p:cNvPr>
          <p:cNvSpPr>
            <a:spLocks noGrp="1"/>
          </p:cNvSpPr>
          <p:nvPr>
            <p:ph type="title"/>
          </p:nvPr>
        </p:nvSpPr>
        <p:spPr/>
        <p:txBody>
          <a:bodyPr/>
          <a:lstStyle/>
          <a:p>
            <a:r>
              <a:rPr lang="en-US" dirty="0"/>
              <a:t>Reg BI Under the New SEC Chair</a:t>
            </a:r>
          </a:p>
        </p:txBody>
      </p:sp>
      <p:sp>
        <p:nvSpPr>
          <p:cNvPr id="3" name="Content Placeholder 2">
            <a:extLst>
              <a:ext uri="{FF2B5EF4-FFF2-40B4-BE49-F238E27FC236}">
                <a16:creationId xmlns:a16="http://schemas.microsoft.com/office/drawing/2014/main" xmlns:p14="http://schemas.microsoft.com/office/powerpoint/2010/main" xmlns="" id="{DFBB523F-899C-5CA0-757F-F88E1FC9A216}"/>
              </a:ext>
            </a:extLst>
          </p:cNvPr>
          <p:cNvSpPr>
            <a:spLocks noGrp="1"/>
          </p:cNvSpPr>
          <p:nvPr>
            <p:ph idx="1"/>
          </p:nvPr>
        </p:nvSpPr>
        <p:spPr/>
        <p:txBody>
          <a:bodyPr/>
          <a:lstStyle/>
          <a:p>
            <a:pPr marL="182880" indent="-182880">
              <a:lnSpc>
                <a:spcPct val="100000"/>
              </a:lnSpc>
              <a:spcBef>
                <a:spcPts val="0"/>
              </a:spcBef>
              <a:spcAft>
                <a:spcPts val="1000"/>
              </a:spcAft>
              <a:buClr>
                <a:srgbClr val="002F6D"/>
              </a:buClr>
              <a:buFont typeface="Wingdings" panose="05000000000000000000" pitchFamily="2" charset="2"/>
              <a:buChar char="§"/>
            </a:pPr>
            <a:r>
              <a:rPr lang="en-US" sz="3200" dirty="0"/>
              <a:t>Potential change in overall regulatory philosophy from previous years</a:t>
            </a:r>
          </a:p>
          <a:p>
            <a:pPr marL="182880" indent="-182880">
              <a:lnSpc>
                <a:spcPct val="100000"/>
              </a:lnSpc>
              <a:spcBef>
                <a:spcPts val="0"/>
              </a:spcBef>
              <a:spcAft>
                <a:spcPts val="1000"/>
              </a:spcAft>
              <a:buClr>
                <a:srgbClr val="002F6D"/>
              </a:buClr>
              <a:buFont typeface="Wingdings" panose="05000000000000000000" pitchFamily="2" charset="2"/>
              <a:buChar char="§"/>
            </a:pPr>
            <a:r>
              <a:rPr lang="en-US" sz="3200" dirty="0"/>
              <a:t>Potential re-balancing of the elements of the SEC’s statutory mission</a:t>
            </a:r>
          </a:p>
          <a:p>
            <a:pPr marL="365760" lvl="1" indent="-182880">
              <a:lnSpc>
                <a:spcPct val="100000"/>
              </a:lnSpc>
              <a:spcBef>
                <a:spcPts val="0"/>
              </a:spcBef>
              <a:spcAft>
                <a:spcPts val="1000"/>
              </a:spcAft>
              <a:buClr>
                <a:srgbClr val="002F6D"/>
              </a:buClr>
              <a:buFont typeface="Wingdings" panose="05000000000000000000" pitchFamily="2" charset="2"/>
              <a:buChar char="§"/>
            </a:pPr>
            <a:r>
              <a:rPr lang="en-US" sz="3200" dirty="0">
                <a:latin typeface="Arial" panose="020B0604020202020204" pitchFamily="34" charset="0"/>
              </a:rPr>
              <a:t>Protect investors; </a:t>
            </a:r>
          </a:p>
          <a:p>
            <a:pPr marL="365760" lvl="1" indent="-182880">
              <a:lnSpc>
                <a:spcPct val="100000"/>
              </a:lnSpc>
              <a:spcBef>
                <a:spcPts val="0"/>
              </a:spcBef>
              <a:spcAft>
                <a:spcPts val="1000"/>
              </a:spcAft>
              <a:buClr>
                <a:srgbClr val="002F6D"/>
              </a:buClr>
              <a:buFont typeface="Wingdings" panose="05000000000000000000" pitchFamily="2" charset="2"/>
              <a:buChar char="§"/>
            </a:pPr>
            <a:r>
              <a:rPr lang="en-US" sz="3200" dirty="0">
                <a:latin typeface="Arial" panose="020B0604020202020204" pitchFamily="34" charset="0"/>
              </a:rPr>
              <a:t>Maintain fair, orderly, and efficient markets; </a:t>
            </a:r>
          </a:p>
          <a:p>
            <a:pPr marL="365760" lvl="1" indent="-182880">
              <a:lnSpc>
                <a:spcPct val="100000"/>
              </a:lnSpc>
              <a:spcBef>
                <a:spcPts val="0"/>
              </a:spcBef>
              <a:spcAft>
                <a:spcPts val="1000"/>
              </a:spcAft>
              <a:buClr>
                <a:srgbClr val="002F6D"/>
              </a:buClr>
              <a:buFont typeface="Wingdings" panose="05000000000000000000" pitchFamily="2" charset="2"/>
              <a:buChar char="§"/>
            </a:pPr>
            <a:r>
              <a:rPr lang="en-US" sz="3200" dirty="0">
                <a:latin typeface="Arial" panose="020B0604020202020204" pitchFamily="34" charset="0"/>
              </a:rPr>
              <a:t>Facilitate capital formation.</a:t>
            </a:r>
          </a:p>
          <a:p>
            <a:endParaRPr lang="en-US" dirty="0"/>
          </a:p>
        </p:txBody>
      </p:sp>
    </p:spTree>
    <p:extLst>
      <p:ext uri="{BB962C8B-B14F-4D97-AF65-F5344CB8AC3E}">
        <p14:creationId xmlns:p14="http://schemas.microsoft.com/office/powerpoint/2010/main" val="1711597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8932E563-5420-0CFE-346E-6FAE9EEB68C1}"/>
              </a:ext>
            </a:extLst>
          </p:cNvPr>
          <p:cNvSpPr>
            <a:spLocks noGrp="1"/>
          </p:cNvSpPr>
          <p:nvPr>
            <p:ph type="title"/>
          </p:nvPr>
        </p:nvSpPr>
        <p:spPr/>
        <p:txBody>
          <a:bodyPr/>
          <a:lstStyle/>
          <a:p>
            <a:r>
              <a:rPr lang="en-US" dirty="0"/>
              <a:t>Predicting Reg BI Examinations and Enforcement Under the New SEC Chair</a:t>
            </a:r>
          </a:p>
        </p:txBody>
      </p:sp>
      <p:sp>
        <p:nvSpPr>
          <p:cNvPr id="3" name="Content Placeholder 2">
            <a:extLst>
              <a:ext uri="{FF2B5EF4-FFF2-40B4-BE49-F238E27FC236}">
                <a16:creationId xmlns:a16="http://schemas.microsoft.com/office/drawing/2014/main" xmlns:p14="http://schemas.microsoft.com/office/powerpoint/2010/main" xmlns="" id="{DFBB523F-899C-5CA0-757F-F88E1FC9A216}"/>
              </a:ext>
            </a:extLst>
          </p:cNvPr>
          <p:cNvSpPr>
            <a:spLocks noGrp="1"/>
          </p:cNvSpPr>
          <p:nvPr>
            <p:ph idx="1"/>
          </p:nvPr>
        </p:nvSpPr>
        <p:spPr/>
        <p:txBody>
          <a:bodyPr>
            <a:normAutofit lnSpcReduction="10000"/>
          </a:bodyPr>
          <a:lstStyle/>
          <a:p>
            <a:pPr marL="285750" indent="-285750">
              <a:lnSpc>
                <a:spcPct val="100000"/>
              </a:lnSpc>
              <a:spcBef>
                <a:spcPts val="0"/>
              </a:spcBef>
              <a:spcAft>
                <a:spcPts val="500"/>
              </a:spcAft>
              <a:buClr>
                <a:srgbClr val="002F6D"/>
              </a:buClr>
              <a:buFont typeface="Wingdings" panose="05000000000000000000" pitchFamily="2" charset="2"/>
              <a:buChar char="§"/>
            </a:pPr>
            <a:r>
              <a:rPr lang="en-US" sz="1500" b="1" dirty="0">
                <a:latin typeface="+mn-lt"/>
              </a:rPr>
              <a:t>Potential focus on scienter-based violations; fewer enforcement resources allocated to technical, non-scienter-based violations</a:t>
            </a:r>
          </a:p>
          <a:p>
            <a:pPr marL="468313" lvl="1" indent="-184150">
              <a:lnSpc>
                <a:spcPct val="100000"/>
              </a:lnSpc>
              <a:spcBef>
                <a:spcPts val="0"/>
              </a:spcBef>
              <a:spcAft>
                <a:spcPts val="500"/>
              </a:spcAft>
              <a:buClr>
                <a:srgbClr val="002F6D"/>
              </a:buClr>
              <a:buFont typeface="Wingdings" panose="05000000000000000000" pitchFamily="2" charset="2"/>
              <a:buChar char="§"/>
            </a:pPr>
            <a:r>
              <a:rPr lang="en-US" sz="1500" u="sng" dirty="0"/>
              <a:t>Commissioner Peirce May 8, 2019 Speech</a:t>
            </a:r>
            <a:r>
              <a:rPr lang="en-US" sz="1500" dirty="0"/>
              <a:t>:</a:t>
            </a:r>
          </a:p>
          <a:p>
            <a:pPr marL="461963" lvl="2" indent="0">
              <a:lnSpc>
                <a:spcPct val="100000"/>
              </a:lnSpc>
              <a:spcBef>
                <a:spcPts val="0"/>
              </a:spcBef>
              <a:spcAft>
                <a:spcPts val="500"/>
              </a:spcAft>
              <a:buClr>
                <a:srgbClr val="002F6D"/>
              </a:buClr>
              <a:buNone/>
            </a:pPr>
            <a:r>
              <a:rPr lang="en-US" sz="1500" dirty="0"/>
              <a:t>“I am not a fan of the so-called ‘broken windows’ philosophy, a more-is-always-better, punish-the-small-violations approach to enforcement.”</a:t>
            </a:r>
          </a:p>
          <a:p>
            <a:pPr marL="285750" indent="-285750">
              <a:lnSpc>
                <a:spcPct val="100000"/>
              </a:lnSpc>
              <a:spcBef>
                <a:spcPts val="0"/>
              </a:spcBef>
              <a:spcAft>
                <a:spcPts val="500"/>
              </a:spcAft>
              <a:buClr>
                <a:srgbClr val="002F6D"/>
              </a:buClr>
              <a:buFont typeface="Wingdings" panose="05000000000000000000" pitchFamily="2" charset="2"/>
              <a:buChar char="§"/>
            </a:pPr>
            <a:r>
              <a:rPr lang="en-US" sz="1500" b="1" dirty="0">
                <a:latin typeface="+mn-lt"/>
              </a:rPr>
              <a:t>Potential change in role for the Division of Examinations</a:t>
            </a:r>
          </a:p>
          <a:p>
            <a:pPr marL="468313" lvl="1" indent="-184150">
              <a:lnSpc>
                <a:spcPct val="100000"/>
              </a:lnSpc>
              <a:spcBef>
                <a:spcPts val="0"/>
              </a:spcBef>
              <a:spcAft>
                <a:spcPts val="500"/>
              </a:spcAft>
              <a:buClr>
                <a:srgbClr val="002F6D"/>
              </a:buClr>
              <a:buFont typeface="Wingdings" panose="05000000000000000000" pitchFamily="2" charset="2"/>
              <a:buChar char="§"/>
            </a:pPr>
            <a:r>
              <a:rPr lang="en-US" sz="1500" u="sng" dirty="0"/>
              <a:t>Commissioner Peirce May 8, 2019 Speech</a:t>
            </a:r>
            <a:r>
              <a:rPr lang="en-US" sz="1500" dirty="0"/>
              <a:t>:</a:t>
            </a:r>
          </a:p>
          <a:p>
            <a:pPr marL="650875" lvl="2" indent="-188913">
              <a:lnSpc>
                <a:spcPct val="100000"/>
              </a:lnSpc>
              <a:spcBef>
                <a:spcPts val="0"/>
              </a:spcBef>
              <a:spcAft>
                <a:spcPts val="500"/>
              </a:spcAft>
              <a:buClr>
                <a:srgbClr val="002F6D"/>
              </a:buClr>
              <a:buFont typeface="Wingdings" panose="05000000000000000000" pitchFamily="2" charset="2"/>
              <a:buChar char="§"/>
            </a:pPr>
            <a:r>
              <a:rPr lang="en-US" sz="1500" dirty="0"/>
              <a:t>“[T]he SEC is not an enforcement agency, but rather a regulatory agency that uses enforcement as one tool.”</a:t>
            </a:r>
          </a:p>
          <a:p>
            <a:pPr marL="650875" lvl="2" indent="-188913">
              <a:lnSpc>
                <a:spcPct val="100000"/>
              </a:lnSpc>
              <a:spcBef>
                <a:spcPts val="0"/>
              </a:spcBef>
              <a:spcAft>
                <a:spcPts val="500"/>
              </a:spcAft>
              <a:buClr>
                <a:srgbClr val="002F6D"/>
              </a:buClr>
              <a:buFont typeface="Wingdings" panose="05000000000000000000" pitchFamily="2" charset="2"/>
              <a:buChar char="§"/>
            </a:pPr>
            <a:r>
              <a:rPr lang="en-US" sz="1500" dirty="0"/>
              <a:t>When assessing enforcement recommendations from the SEC staff, Commissioner Peirce asks:  “Is this a matter that could have been handled by our exam program?”</a:t>
            </a:r>
          </a:p>
          <a:p>
            <a:pPr marL="168275" indent="-168275">
              <a:lnSpc>
                <a:spcPct val="100000"/>
              </a:lnSpc>
              <a:spcAft>
                <a:spcPts val="500"/>
              </a:spcAft>
              <a:buClr>
                <a:srgbClr val="002F6D"/>
              </a:buClr>
              <a:buFont typeface="Wingdings" panose="05000000000000000000" pitchFamily="2" charset="2"/>
              <a:buChar char="§"/>
            </a:pPr>
            <a:r>
              <a:rPr lang="en-US" sz="1500" b="1" dirty="0">
                <a:latin typeface="+mn-lt"/>
              </a:rPr>
              <a:t>Rescission of delegated authority</a:t>
            </a:r>
          </a:p>
          <a:p>
            <a:pPr marL="468630" lvl="1" indent="-285750">
              <a:lnSpc>
                <a:spcPct val="100000"/>
              </a:lnSpc>
              <a:spcAft>
                <a:spcPts val="500"/>
              </a:spcAft>
              <a:buClr>
                <a:srgbClr val="002F6D"/>
              </a:buClr>
              <a:buFont typeface="Wingdings" panose="05000000000000000000" pitchFamily="2" charset="2"/>
              <a:buChar char="§"/>
            </a:pPr>
            <a:r>
              <a:rPr lang="en-US" sz="1500" dirty="0"/>
              <a:t>The SEC rescinded the rule that delegated Formal Order authority to the Director of Enforcement.  SEC Enforcement attorneys now need the approval of the SEC’s Commissioners for all formal orders of investigation.  Formal orders are necessary before SEC Enforcement attorneys can issue subpoenas for testimony or documents. </a:t>
            </a:r>
          </a:p>
          <a:p>
            <a:pPr marL="468630" lvl="1" indent="-285750">
              <a:lnSpc>
                <a:spcPct val="100000"/>
              </a:lnSpc>
              <a:spcAft>
                <a:spcPts val="500"/>
              </a:spcAft>
              <a:buClr>
                <a:srgbClr val="002F6D"/>
              </a:buClr>
              <a:buFont typeface="Wingdings" panose="05000000000000000000" pitchFamily="2" charset="2"/>
              <a:buChar char="§"/>
            </a:pPr>
            <a:r>
              <a:rPr lang="en-US" sz="1500" dirty="0"/>
              <a:t>This development could result in a re-focused and more restrained approach to enforcement investigations</a:t>
            </a:r>
          </a:p>
          <a:p>
            <a:pPr marL="0" indent="0">
              <a:buNone/>
            </a:pPr>
            <a:endParaRPr lang="en-US" dirty="0"/>
          </a:p>
        </p:txBody>
      </p:sp>
    </p:spTree>
    <p:extLst>
      <p:ext uri="{BB962C8B-B14F-4D97-AF65-F5344CB8AC3E}">
        <p14:creationId xmlns:p14="http://schemas.microsoft.com/office/powerpoint/2010/main" val="3970474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A1E682A2-D95C-6949-46C4-726D6ECBF57C}"/>
              </a:ext>
            </a:extLst>
          </p:cNvPr>
          <p:cNvSpPr>
            <a:spLocks noGrp="1"/>
          </p:cNvSpPr>
          <p:nvPr>
            <p:ph type="title"/>
          </p:nvPr>
        </p:nvSpPr>
        <p:spPr/>
        <p:txBody>
          <a:bodyPr/>
          <a:lstStyle/>
          <a:p>
            <a:r>
              <a:rPr lang="en-US" dirty="0"/>
              <a:t>Trends and Developments in SEC Enforcement Involving Reg BI</a:t>
            </a:r>
          </a:p>
        </p:txBody>
      </p:sp>
      <p:sp>
        <p:nvSpPr>
          <p:cNvPr id="3" name="Content Placeholder 2">
            <a:extLst>
              <a:ext uri="{FF2B5EF4-FFF2-40B4-BE49-F238E27FC236}">
                <a16:creationId xmlns:a16="http://schemas.microsoft.com/office/drawing/2014/main" xmlns:p14="http://schemas.microsoft.com/office/powerpoint/2010/main" xmlns="" id="{E48F6823-CFEE-34E0-3EEF-56CA851813DA}"/>
              </a:ext>
            </a:extLst>
          </p:cNvPr>
          <p:cNvSpPr>
            <a:spLocks noGrp="1"/>
          </p:cNvSpPr>
          <p:nvPr>
            <p:ph idx="1"/>
          </p:nvPr>
        </p:nvSpPr>
        <p:spPr/>
        <p:txBody>
          <a:bodyPr>
            <a:normAutofit fontScale="62500" lnSpcReduction="20000"/>
          </a:bodyPr>
          <a:lstStyle/>
          <a:p>
            <a:r>
              <a:rPr lang="en-US" sz="2200" i="1" dirty="0">
                <a:solidFill>
                  <a:srgbClr val="000000"/>
                </a:solidFill>
                <a:latin typeface="+mj-lt"/>
              </a:rPr>
              <a:t>In the Matter of J.P. Morgan Securities LLC</a:t>
            </a:r>
            <a:r>
              <a:rPr lang="en-US" sz="2200" dirty="0">
                <a:solidFill>
                  <a:srgbClr val="000000"/>
                </a:solidFill>
                <a:latin typeface="+mj-lt"/>
              </a:rPr>
              <a:t>, Exchange Act Rel. No. 34-101493, Inv. Advisers Act Rel. No. 6758 (Oct. 31, 2024)</a:t>
            </a:r>
          </a:p>
          <a:p>
            <a:pPr lvl="1"/>
            <a:r>
              <a:rPr lang="en-US" sz="1800" b="0" i="0" dirty="0">
                <a:solidFill>
                  <a:srgbClr val="1B1B1B"/>
                </a:solidFill>
                <a:effectLst/>
                <a:latin typeface="+mj-lt"/>
              </a:rPr>
              <a:t>The SEC alleged that the firm recommended certain mutual fund products, called Clone Mutual Funds, to its retail brokerage customers when materially less expensive ETF products that offered the same investment portfolios were available. </a:t>
            </a:r>
          </a:p>
          <a:p>
            <a:r>
              <a:rPr lang="en-US" sz="2200" i="1" dirty="0">
                <a:solidFill>
                  <a:srgbClr val="000000"/>
                </a:solidFill>
                <a:latin typeface="+mj-lt"/>
              </a:rPr>
              <a:t>In the Matter of First Horizon Advisors, Inc.</a:t>
            </a:r>
            <a:r>
              <a:rPr lang="en-US" sz="2200" dirty="0">
                <a:solidFill>
                  <a:srgbClr val="000000"/>
                </a:solidFill>
                <a:latin typeface="+mj-lt"/>
              </a:rPr>
              <a:t>, Exchange Act Rel. No. 101071, Inv. Advisers Act Rel. No. 6708 (Sept. 18, 2024)</a:t>
            </a:r>
          </a:p>
          <a:p>
            <a:pPr lvl="1"/>
            <a:r>
              <a:rPr lang="en-US" sz="1800" dirty="0">
                <a:solidFill>
                  <a:srgbClr val="000000"/>
                </a:solidFill>
                <a:latin typeface="+mj-lt"/>
              </a:rPr>
              <a:t>The SEC alleged the firm </a:t>
            </a:r>
            <a:r>
              <a:rPr lang="en-US" sz="1800" b="0" i="0" dirty="0">
                <a:solidFill>
                  <a:srgbClr val="1B1B1B"/>
                </a:solidFill>
                <a:effectLst/>
                <a:latin typeface="+mj-lt"/>
              </a:rPr>
              <a:t>failed to maintain and enforce policies and procedures reasonably designed to achieve compliance with Regulation Best Interest (Reg BI). The charges related to First Horizon’s recommendations of a type of derivative security called a structured note. First Horizon agreed to pay a civil penalty of $325,000 to resolve the SEC’s charges.</a:t>
            </a:r>
            <a:endParaRPr lang="en-US" sz="1800" dirty="0">
              <a:solidFill>
                <a:srgbClr val="000000"/>
              </a:solidFill>
              <a:latin typeface="+mj-lt"/>
            </a:endParaRPr>
          </a:p>
          <a:p>
            <a:r>
              <a:rPr lang="en-US" sz="2200" i="1" dirty="0">
                <a:solidFill>
                  <a:srgbClr val="000000"/>
                </a:solidFill>
                <a:latin typeface="+mj-lt"/>
              </a:rPr>
              <a:t>In the Matter of Key Investment Services, LLC</a:t>
            </a:r>
            <a:r>
              <a:rPr lang="en-US" sz="2200" dirty="0">
                <a:solidFill>
                  <a:srgbClr val="000000"/>
                </a:solidFill>
                <a:latin typeface="+mj-lt"/>
              </a:rPr>
              <a:t>, Exchange Act Rel. No. 100186, Inv. Advisers Act Rel. No. 6609 (May 21, 2024)</a:t>
            </a:r>
          </a:p>
          <a:p>
            <a:pPr lvl="1"/>
            <a:r>
              <a:rPr lang="en-US" sz="1800" dirty="0">
                <a:solidFill>
                  <a:srgbClr val="000000"/>
                </a:solidFill>
                <a:latin typeface="+mj-lt"/>
              </a:rPr>
              <a:t>The SEC alleged the firm </a:t>
            </a:r>
            <a:r>
              <a:rPr lang="en-US" sz="1800" b="0" i="0" dirty="0">
                <a:solidFill>
                  <a:srgbClr val="1B1B1B"/>
                </a:solidFill>
                <a:effectLst/>
                <a:latin typeface="+mj-lt"/>
              </a:rPr>
              <a:t>failed to address conflicts of interest in compliance with Regulation Best Interest by recommending, through its registered representatives and investment adviser representatives, that certain of its brokerage customers and advisory clients transfer securities from Key Investment Services accounts to new investment accounts with Key Investment Services’ affiliate Key Private Bank, a wealth management firm that is part of the same parent organization, without disclosing that the representatives would receive compensation for making the recommendations and for any securities transfers, and therefore had a conflict of interest.</a:t>
            </a:r>
          </a:p>
          <a:p>
            <a:r>
              <a:rPr lang="en-US" sz="2200" i="1" dirty="0">
                <a:solidFill>
                  <a:srgbClr val="000000"/>
                </a:solidFill>
                <a:latin typeface="+mj-lt"/>
              </a:rPr>
              <a:t>In the Matter of Western International Securities, Inc.</a:t>
            </a:r>
            <a:r>
              <a:rPr lang="en-US" sz="2200" dirty="0">
                <a:solidFill>
                  <a:srgbClr val="000000"/>
                </a:solidFill>
                <a:latin typeface="+mj-lt"/>
              </a:rPr>
              <a:t>, Exchange Act Rel. 100618, Inv. Advisers Act Rel. No. 6642 (July 30, 2024)</a:t>
            </a:r>
          </a:p>
          <a:p>
            <a:pPr lvl="1"/>
            <a:r>
              <a:rPr lang="en-US" sz="1900" dirty="0">
                <a:solidFill>
                  <a:srgbClr val="000000"/>
                </a:solidFill>
                <a:latin typeface="+mj-lt"/>
              </a:rPr>
              <a:t>The SEC alleged the firm </a:t>
            </a:r>
            <a:r>
              <a:rPr lang="en-US" sz="1900" dirty="0">
                <a:latin typeface="+mj-lt"/>
              </a:rPr>
              <a:t>employed a risky day trading strategy in the accounts of several of his customers. The trading strategy, which involved the purchase and sale of options contracts, was not in the best interest of these customers, several of whom had moderate to conservative risk profiles. This trading strategy also resulted in these customers paying excessively large commissions to Kennedy and Western and high turnover and cost-to-equity ratios in their accounts. </a:t>
            </a:r>
            <a:endParaRPr lang="en-US" sz="1900" dirty="0">
              <a:solidFill>
                <a:srgbClr val="000000"/>
              </a:solidFill>
              <a:latin typeface="+mj-lt"/>
            </a:endParaRPr>
          </a:p>
          <a:p>
            <a:r>
              <a:rPr lang="en-US" sz="2200" i="1" dirty="0">
                <a:solidFill>
                  <a:srgbClr val="000000"/>
                </a:solidFill>
                <a:latin typeface="+mj-lt"/>
              </a:rPr>
              <a:t>In the Matter of TIAA-CREF Individual &amp; Institutional Services, LLC</a:t>
            </a:r>
            <a:r>
              <a:rPr lang="en-US" sz="2200" dirty="0">
                <a:solidFill>
                  <a:srgbClr val="000000"/>
                </a:solidFill>
                <a:latin typeface="+mj-lt"/>
              </a:rPr>
              <a:t>, Administrative Proceeding File No. 3-21856, Release Nos.34-99549, 40-6559 (Feb. 16, 2024) </a:t>
            </a:r>
          </a:p>
          <a:p>
            <a:pPr lvl="1"/>
            <a:r>
              <a:rPr lang="en-US" sz="1900" dirty="0">
                <a:solidFill>
                  <a:srgbClr val="000000"/>
                </a:solidFill>
                <a:latin typeface="+mj-lt"/>
              </a:rPr>
              <a:t>The SEC alleged the firm violated Reg BI’s disclosure, care, and compliance obligations when it failed to disclose that similar, lower cost products were available, by failing to understand the costs associated with recommending its own products, and failing to establish, maintain, and enforce written policies and procedures to comply with the care obligation.</a:t>
            </a:r>
          </a:p>
        </p:txBody>
      </p:sp>
    </p:spTree>
    <p:extLst>
      <p:ext uri="{BB962C8B-B14F-4D97-AF65-F5344CB8AC3E}">
        <p14:creationId xmlns:p14="http://schemas.microsoft.com/office/powerpoint/2010/main" val="3918601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A1E682A2-D95C-6949-46C4-726D6ECBF57C}"/>
              </a:ext>
            </a:extLst>
          </p:cNvPr>
          <p:cNvSpPr>
            <a:spLocks noGrp="1"/>
          </p:cNvSpPr>
          <p:nvPr>
            <p:ph type="title"/>
          </p:nvPr>
        </p:nvSpPr>
        <p:spPr/>
        <p:txBody>
          <a:bodyPr/>
          <a:lstStyle/>
          <a:p>
            <a:r>
              <a:rPr lang="en-US" dirty="0"/>
              <a:t>Trends and Developments in FINRA Enforcement Involving Reg BI</a:t>
            </a:r>
          </a:p>
        </p:txBody>
      </p:sp>
      <p:sp>
        <p:nvSpPr>
          <p:cNvPr id="3" name="Content Placeholder 2">
            <a:extLst>
              <a:ext uri="{FF2B5EF4-FFF2-40B4-BE49-F238E27FC236}">
                <a16:creationId xmlns:a16="http://schemas.microsoft.com/office/drawing/2014/main" xmlns:p14="http://schemas.microsoft.com/office/powerpoint/2010/main" xmlns="" id="{E48F6823-CFEE-34E0-3EEF-56CA851813DA}"/>
              </a:ext>
            </a:extLst>
          </p:cNvPr>
          <p:cNvSpPr>
            <a:spLocks noGrp="1"/>
          </p:cNvSpPr>
          <p:nvPr>
            <p:ph idx="1"/>
          </p:nvPr>
        </p:nvSpPr>
        <p:spPr/>
        <p:txBody>
          <a:bodyPr>
            <a:normAutofit/>
          </a:bodyPr>
          <a:lstStyle/>
          <a:p>
            <a:r>
              <a:rPr lang="en-US" sz="1800" b="0" i="1" u="none" strike="noStrike" baseline="0" dirty="0">
                <a:latin typeface="+mj-lt"/>
              </a:rPr>
              <a:t>In re Haywood Securities (USA) Inc.</a:t>
            </a:r>
            <a:r>
              <a:rPr lang="en-US" sz="1800" b="0" i="0" u="none" strike="noStrike" baseline="0" dirty="0">
                <a:latin typeface="+mj-lt"/>
              </a:rPr>
              <a:t>, FINRA Case No. 2019061852801 (Nov. 13, 2024)</a:t>
            </a:r>
          </a:p>
          <a:p>
            <a:pPr lvl="1"/>
            <a:r>
              <a:rPr lang="en-US" sz="1300" dirty="0">
                <a:latin typeface="+mj-lt"/>
              </a:rPr>
              <a:t>The findings stated that the firm recommended sales of a certain type of Canadian private placement offerings referred to as non-brokered private placements (NBPPs), which are offerings in which the firm or its parent do not serve as agent of the issuer but rather act as a finder that introduces investors to the issuer. The firm failed to establish, maintain, and enforce a supervisory system reasonably designed to achieve compliance with FINRA Rule 2111 and Reg BI. The firm generally did not conduct due diligence of NBPPs beyond a search and review of the issuer’s recent public filings. </a:t>
            </a:r>
            <a:endParaRPr lang="en-US" sz="1400" b="0" i="1" u="none" strike="noStrike" baseline="0" dirty="0">
              <a:latin typeface="+mj-lt"/>
            </a:endParaRPr>
          </a:p>
          <a:p>
            <a:r>
              <a:rPr lang="en-US" sz="1800" b="0" i="1" u="none" strike="noStrike" baseline="0" dirty="0">
                <a:latin typeface="+mj-lt"/>
              </a:rPr>
              <a:t>In re LPL Financial LLC</a:t>
            </a:r>
            <a:r>
              <a:rPr lang="en-US" sz="1800" b="0" i="0" u="none" strike="noStrike" baseline="0" dirty="0">
                <a:latin typeface="+mj-lt"/>
              </a:rPr>
              <a:t>, FINRA Case No. 2017052494701 (Dec. 27, 2023)</a:t>
            </a:r>
          </a:p>
          <a:p>
            <a:pPr lvl="1"/>
            <a:r>
              <a:rPr lang="en-US" sz="1300" dirty="0">
                <a:latin typeface="+mj-lt"/>
              </a:rPr>
              <a:t>FINRA claimed that the firm failed to reasonably supervise Listed BDC transactions to ensure that recommendations of Listed BDCs complied with FINRA Rule 2111 and Reg BI’s Care Obligation. The firm relied on an electronic tool, which generated alerts to supervisors, to identify recommendations involving high concentration levels that were potentially unsuitable or not in the best interest of the customer. However, this tool did not reasonably alert supervisors when firm representatives made recommendations of potentially overconcentrated investments in Listed BDCs to customers with low and moderate risk tolerance. </a:t>
            </a:r>
          </a:p>
          <a:p>
            <a:r>
              <a:rPr lang="en-US" sz="1800" i="1" dirty="0">
                <a:latin typeface="+mj-lt"/>
              </a:rPr>
              <a:t>In re Network 1 Financial Services, Inc. and Michael Molinaro</a:t>
            </a:r>
            <a:r>
              <a:rPr lang="en-US" sz="1800" dirty="0">
                <a:latin typeface="+mj-lt"/>
              </a:rPr>
              <a:t>, </a:t>
            </a:r>
            <a:r>
              <a:rPr lang="pt-BR" sz="1800" dirty="0">
                <a:latin typeface="+mj-lt"/>
              </a:rPr>
              <a:t>FINRA Case No. 2021070851501 (Aug. 31, 2023)</a:t>
            </a:r>
          </a:p>
          <a:p>
            <a:pPr lvl="1"/>
            <a:r>
              <a:rPr lang="en-US" sz="1300" dirty="0">
                <a:latin typeface="+mj-lt"/>
              </a:rPr>
              <a:t>FINRA claimed that the firm did not establish, maintain, and enforce a supervisory system, including written supervisory procedures (WSPs), reasonably designed to achieve compliance with the suitability requirements of FINRA Rule 2111 and the Care Obligation of Rule 15l-1 of the Securities Exchange Act of 1934 (Regulation BI or Reg BI) 2 as they pertain to excessive trading in violation of FINRA Rules 3110 and 2010. As of June 30, 2020, Network 1 also violated Reg BI’s Compliance Obligation by not establishing, maintaining, and enforcing WSPs reasonably designed to achieve compliance with Reg BI.</a:t>
            </a:r>
            <a:endParaRPr lang="en-US" dirty="0">
              <a:latin typeface="+mj-lt"/>
            </a:endParaRPr>
          </a:p>
        </p:txBody>
      </p:sp>
    </p:spTree>
    <p:extLst>
      <p:ext uri="{BB962C8B-B14F-4D97-AF65-F5344CB8AC3E}">
        <p14:creationId xmlns:p14="http://schemas.microsoft.com/office/powerpoint/2010/main" val="1166112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A1E682A2-D95C-6949-46C4-726D6ECBF57C}"/>
              </a:ext>
            </a:extLst>
          </p:cNvPr>
          <p:cNvSpPr>
            <a:spLocks noGrp="1"/>
          </p:cNvSpPr>
          <p:nvPr>
            <p:ph type="title"/>
          </p:nvPr>
        </p:nvSpPr>
        <p:spPr/>
        <p:txBody>
          <a:bodyPr/>
          <a:lstStyle/>
          <a:p>
            <a:r>
              <a:rPr lang="en-US" dirty="0"/>
              <a:t>SEC’s Reg BI Examination Priorities</a:t>
            </a:r>
          </a:p>
        </p:txBody>
      </p:sp>
      <p:sp>
        <p:nvSpPr>
          <p:cNvPr id="3" name="Content Placeholder 2">
            <a:extLst>
              <a:ext uri="{FF2B5EF4-FFF2-40B4-BE49-F238E27FC236}">
                <a16:creationId xmlns:a16="http://schemas.microsoft.com/office/drawing/2014/main" xmlns:p14="http://schemas.microsoft.com/office/powerpoint/2010/main" xmlns="" id="{E48F6823-CFEE-34E0-3EEF-56CA851813DA}"/>
              </a:ext>
            </a:extLst>
          </p:cNvPr>
          <p:cNvSpPr>
            <a:spLocks noGrp="1"/>
          </p:cNvSpPr>
          <p:nvPr>
            <p:ph idx="1"/>
          </p:nvPr>
        </p:nvSpPr>
        <p:spPr/>
        <p:txBody>
          <a:bodyPr>
            <a:normAutofit fontScale="92500" lnSpcReduction="10000"/>
          </a:bodyPr>
          <a:lstStyle/>
          <a:p>
            <a:r>
              <a:rPr lang="en-US" dirty="0"/>
              <a:t>The Division will continue to examine broker-dealer practices related to Regulation Best Interest, including the following areas: </a:t>
            </a:r>
          </a:p>
          <a:p>
            <a:pPr lvl="1"/>
            <a:r>
              <a:rPr lang="en-US" dirty="0"/>
              <a:t>(1) recommendations with regard to products, investment strategies, and account types and whether the broker has a reasonable basis to believe the recommendation is in the best interest of the customer and does not place the broker’s interests ahead of the customer’s interests; </a:t>
            </a:r>
          </a:p>
          <a:p>
            <a:pPr lvl="1"/>
            <a:r>
              <a:rPr lang="en-US" dirty="0"/>
              <a:t>(2) disclosures made to investors regarding conflicts of interest; </a:t>
            </a:r>
          </a:p>
          <a:p>
            <a:pPr lvl="1"/>
            <a:r>
              <a:rPr lang="en-US" dirty="0"/>
              <a:t>(3) conflict identification and mitigation and elimination practices; </a:t>
            </a:r>
          </a:p>
          <a:p>
            <a:pPr lvl="1"/>
            <a:r>
              <a:rPr lang="en-US" dirty="0"/>
              <a:t>(4) processes for reviewing reasonably available alternatives; and </a:t>
            </a:r>
          </a:p>
          <a:p>
            <a:pPr lvl="1"/>
            <a:r>
              <a:rPr lang="en-US" dirty="0"/>
              <a:t>(5) factors considered in light of the investor’s investment profile such as investment goals and account characteristics.</a:t>
            </a:r>
          </a:p>
          <a:p>
            <a:pPr lvl="1"/>
            <a:endParaRPr lang="en-US" dirty="0"/>
          </a:p>
          <a:p>
            <a:pPr lvl="1"/>
            <a:r>
              <a:rPr lang="en-US" sz="2400" b="0" u="none" strike="noStrike" baseline="0" dirty="0">
                <a:solidFill>
                  <a:srgbClr val="000000"/>
                </a:solidFill>
                <a:latin typeface="Calibri" panose="020F0502020204030204" pitchFamily="34" charset="0"/>
                <a:hlinkClick r:id="rId2"/>
              </a:rPr>
              <a:t>https://www.sec.gov/files/2025-exam-priorities.pdf</a:t>
            </a:r>
            <a:r>
              <a:rPr lang="en-US" sz="2400" b="0" u="none" strike="noStrike" baseline="0" dirty="0">
                <a:solidFill>
                  <a:srgbClr val="000000"/>
                </a:solidFill>
                <a:latin typeface="Calibri" panose="020F0502020204030204" pitchFamily="34" charset="0"/>
              </a:rPr>
              <a:t> </a:t>
            </a:r>
            <a:endParaRPr lang="en-US" dirty="0"/>
          </a:p>
        </p:txBody>
      </p:sp>
    </p:spTree>
    <p:extLst>
      <p:ext uri="{BB962C8B-B14F-4D97-AF65-F5344CB8AC3E}">
        <p14:creationId xmlns:p14="http://schemas.microsoft.com/office/powerpoint/2010/main" val="421708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A1E682A2-D95C-6949-46C4-726D6ECBF57C}"/>
              </a:ext>
            </a:extLst>
          </p:cNvPr>
          <p:cNvSpPr>
            <a:spLocks noGrp="1"/>
          </p:cNvSpPr>
          <p:nvPr>
            <p:ph type="title"/>
          </p:nvPr>
        </p:nvSpPr>
        <p:spPr/>
        <p:txBody>
          <a:bodyPr/>
          <a:lstStyle/>
          <a:p>
            <a:r>
              <a:rPr lang="en-US" dirty="0"/>
              <a:t>FINRA’s 2025 Annual Regulatory Oversight Report</a:t>
            </a:r>
          </a:p>
        </p:txBody>
      </p:sp>
      <p:sp>
        <p:nvSpPr>
          <p:cNvPr id="3" name="Content Placeholder 2">
            <a:extLst>
              <a:ext uri="{FF2B5EF4-FFF2-40B4-BE49-F238E27FC236}">
                <a16:creationId xmlns:a16="http://schemas.microsoft.com/office/drawing/2014/main" xmlns:p14="http://schemas.microsoft.com/office/powerpoint/2010/main" xmlns="" id="{E48F6823-CFEE-34E0-3EEF-56CA851813DA}"/>
              </a:ext>
            </a:extLst>
          </p:cNvPr>
          <p:cNvSpPr>
            <a:spLocks noGrp="1"/>
          </p:cNvSpPr>
          <p:nvPr>
            <p:ph idx="1"/>
          </p:nvPr>
        </p:nvSpPr>
        <p:spPr/>
        <p:txBody>
          <a:bodyPr>
            <a:normAutofit fontScale="85000" lnSpcReduction="20000"/>
          </a:bodyPr>
          <a:lstStyle/>
          <a:p>
            <a:r>
              <a:rPr lang="en-US" dirty="0"/>
              <a:t>The report contains—</a:t>
            </a:r>
          </a:p>
          <a:p>
            <a:pPr lvl="1"/>
            <a:r>
              <a:rPr lang="en-US" dirty="0"/>
              <a:t>Findings from recent examinations with respect to the care obligation, conflict of interest obligation, disclosure, and compliance obligation</a:t>
            </a:r>
          </a:p>
          <a:p>
            <a:pPr lvl="1"/>
            <a:r>
              <a:rPr lang="en-US" dirty="0"/>
              <a:t>Deficiencies involving Form CRS, including deficient content, failure to deliver properly, failure to post properly, and failure to amend</a:t>
            </a:r>
          </a:p>
          <a:p>
            <a:pPr lvl="1"/>
            <a:r>
              <a:rPr lang="en-US" dirty="0"/>
              <a:t>Effective practices for complying with the care obligation, conflict of interest obligation, disclosure, and compliance obligation, including with respect to—</a:t>
            </a:r>
          </a:p>
          <a:p>
            <a:pPr lvl="2"/>
            <a:r>
              <a:rPr lang="en-US" dirty="0"/>
              <a:t>Costs and reasonably available alternatives</a:t>
            </a:r>
          </a:p>
          <a:p>
            <a:pPr lvl="2"/>
            <a:r>
              <a:rPr lang="en-US" dirty="0"/>
              <a:t>Heightened scrutiny of complex or risky investments</a:t>
            </a:r>
          </a:p>
          <a:p>
            <a:pPr lvl="2"/>
            <a:r>
              <a:rPr lang="en-US" dirty="0"/>
              <a:t>Policies and procedures</a:t>
            </a:r>
          </a:p>
          <a:p>
            <a:pPr lvl="2"/>
            <a:r>
              <a:rPr lang="en-US" dirty="0"/>
              <a:t>Systems enhancements for required delivery of customer documents</a:t>
            </a:r>
          </a:p>
          <a:p>
            <a:pPr lvl="2"/>
            <a:r>
              <a:rPr lang="en-US" dirty="0"/>
              <a:t>Disclosure on account type recommendations</a:t>
            </a:r>
          </a:p>
          <a:p>
            <a:pPr lvl="2"/>
            <a:r>
              <a:rPr lang="en-US" dirty="0"/>
              <a:t>Surveillance processes</a:t>
            </a:r>
          </a:p>
          <a:p>
            <a:pPr lvl="1"/>
            <a:endParaRPr lang="en-US" dirty="0"/>
          </a:p>
          <a:p>
            <a:pPr lvl="1"/>
            <a:r>
              <a:rPr lang="en-US" dirty="0">
                <a:hlinkClick r:id="rId2"/>
              </a:rPr>
              <a:t>https://www.finra.org/sites/default/files/2025-01/2025-annual-regulatory-oversight-report.pdf</a:t>
            </a:r>
            <a:r>
              <a:rPr lang="en-US" dirty="0"/>
              <a:t> </a:t>
            </a:r>
          </a:p>
        </p:txBody>
      </p:sp>
    </p:spTree>
    <p:extLst>
      <p:ext uri="{BB962C8B-B14F-4D97-AF65-F5344CB8AC3E}">
        <p14:creationId xmlns:p14="http://schemas.microsoft.com/office/powerpoint/2010/main" val="2791838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130AC88D-6768-7675-16F4-C395C80A81D9}"/>
              </a:ext>
            </a:extLst>
          </p:cNvPr>
          <p:cNvSpPr>
            <a:spLocks noGrp="1"/>
          </p:cNvSpPr>
          <p:nvPr>
            <p:ph type="title"/>
          </p:nvPr>
        </p:nvSpPr>
        <p:spPr/>
        <p:txBody>
          <a:bodyPr/>
          <a:lstStyle/>
          <a:p>
            <a:r>
              <a:rPr lang="en-US" dirty="0"/>
              <a:t>Considerations for Dual Registrants</a:t>
            </a:r>
          </a:p>
        </p:txBody>
      </p:sp>
      <p:sp>
        <p:nvSpPr>
          <p:cNvPr id="3" name="Content Placeholder 2">
            <a:extLst>
              <a:ext uri="{FF2B5EF4-FFF2-40B4-BE49-F238E27FC236}">
                <a16:creationId xmlns:a16="http://schemas.microsoft.com/office/drawing/2014/main" xmlns:p14="http://schemas.microsoft.com/office/powerpoint/2010/main" xmlns="" id="{63B4F04D-D713-2E12-2152-2592561ADB81}"/>
              </a:ext>
            </a:extLst>
          </p:cNvPr>
          <p:cNvSpPr>
            <a:spLocks noGrp="1"/>
          </p:cNvSpPr>
          <p:nvPr>
            <p:ph idx="1"/>
          </p:nvPr>
        </p:nvSpPr>
        <p:spPr>
          <a:xfrm>
            <a:off x="838200" y="1825625"/>
            <a:ext cx="10515600" cy="4667250"/>
          </a:xfrm>
        </p:spPr>
        <p:txBody>
          <a:bodyPr>
            <a:normAutofit lnSpcReduction="10000"/>
          </a:bodyPr>
          <a:lstStyle/>
          <a:p>
            <a:pPr marL="0" indent="0">
              <a:buNone/>
            </a:pPr>
            <a:r>
              <a:rPr lang="en-US" sz="2400" b="0" i="0" u="none" strike="noStrike" baseline="0" dirty="0">
                <a:solidFill>
                  <a:srgbClr val="000000"/>
                </a:solidFill>
                <a:latin typeface="Calibri" panose="020F0502020204030204" pitchFamily="34" charset="0"/>
              </a:rPr>
              <a:t>SEC: Frequently Asked Questions about Regulation Best Interest </a:t>
            </a:r>
          </a:p>
          <a:p>
            <a:pPr marL="0" indent="0">
              <a:buNone/>
            </a:pPr>
            <a:r>
              <a:rPr lang="en-US" sz="1600" b="1" i="0" dirty="0">
                <a:solidFill>
                  <a:srgbClr val="1B1B1B"/>
                </a:solidFill>
                <a:effectLst/>
                <a:latin typeface="Public Sans Web"/>
              </a:rPr>
              <a:t>“Q: I am a dually registered financial professional and I offer both advisory and brokerage accounts. When I first meet with a potential customer and begin to gather her or his personal and financial background information, how do I know in which capacity I am acting as I evaluate which type of account to recommend? Would the ultimate account-type recommendation dictate my capacity at the time of the evaluation?</a:t>
            </a:r>
            <a:endParaRPr lang="en-US" sz="2400" dirty="0">
              <a:solidFill>
                <a:srgbClr val="000000"/>
              </a:solidFill>
              <a:effectLst/>
              <a:latin typeface="Calibri" panose="020F0502020204030204" pitchFamily="34" charset="0"/>
            </a:endParaRPr>
          </a:p>
          <a:p>
            <a:pPr marL="0" indent="0">
              <a:buNone/>
            </a:pPr>
            <a:r>
              <a:rPr lang="en-US" sz="1800" b="1" dirty="0">
                <a:solidFill>
                  <a:srgbClr val="000000"/>
                </a:solidFill>
                <a:latin typeface="Calibri" panose="020F0502020204030204" pitchFamily="34" charset="0"/>
              </a:rPr>
              <a:t>A:  </a:t>
            </a:r>
            <a:r>
              <a:rPr lang="en-US" sz="1800" dirty="0">
                <a:solidFill>
                  <a:srgbClr val="000000"/>
                </a:solidFill>
                <a:latin typeface="Calibri" panose="020F0502020204030204" pitchFamily="34" charset="0"/>
              </a:rPr>
              <a:t>Determining the capacity in which a dual-registrant is making a recommendation is a facts and circumstances test, with no one factor being determinative, but the Commission considers, among other factors, the type of account, how the account is described, the type of compensation and the extent to which the dual-registrant made clear to the customer the capacity in which it was acting.  Regulation Best interest would not apply to investment advice provided to a retail customer by a dual-registrant when acting in the capacity of an investment adviser, even if the retail customer has a brokerage relationship with the dual-registrant or the dual registrant executes the transaction in its brokerage capacity.  Similarly, a dual registrant is an investment adviser solely with respect to those accounts for which a dual-registrant provides investment advice or receives compensation that subjects it to the Investment Advisers Act.  </a:t>
            </a:r>
          </a:p>
          <a:p>
            <a:pPr marL="0" indent="0">
              <a:buNone/>
            </a:pPr>
            <a:r>
              <a:rPr lang="en-US" sz="1800" b="0" i="0" u="none" strike="noStrike" baseline="0" dirty="0">
                <a:solidFill>
                  <a:srgbClr val="000000"/>
                </a:solidFill>
                <a:latin typeface="Calibri" panose="020F0502020204030204" pitchFamily="34" charset="0"/>
              </a:rPr>
              <a:t>Where a dual</a:t>
            </a:r>
            <a:r>
              <a:rPr lang="en-US" sz="1800" dirty="0">
                <a:solidFill>
                  <a:srgbClr val="000000"/>
                </a:solidFill>
                <a:latin typeface="Calibri" panose="020F0502020204030204" pitchFamily="34" charset="0"/>
              </a:rPr>
              <a:t>ly-registered financial professional may not yet know and has not clearly disclosed the capacity in which he or she is acting to a potential retail customer, in the staff’s view, the financial professional should assume that both Regulation Best Interest and the Investment Advisers Act would apply, and the account recommendation generally should be evaluated under both Regulation Best Interest and the investment Advisers Act.”</a:t>
            </a:r>
            <a:endParaRPr lang="en-US" sz="1800" b="0" i="0" u="none" strike="noStrike" baseline="0" dirty="0">
              <a:solidFill>
                <a:srgbClr val="000000"/>
              </a:solidFill>
              <a:latin typeface="Calibri" panose="020F0502020204030204" pitchFamily="34" charset="0"/>
            </a:endParaRPr>
          </a:p>
          <a:p>
            <a:endParaRPr lang="en-US" sz="1800" b="0" i="0" u="none" strike="noStrike" baseline="0" dirty="0">
              <a:solidFill>
                <a:srgbClr val="000000"/>
              </a:solidFill>
              <a:latin typeface="Calibri" panose="020F0502020204030204" pitchFamily="34" charset="0"/>
            </a:endParaRPr>
          </a:p>
          <a:p>
            <a:endParaRPr lang="en-US" sz="1800" b="0" i="0" u="none" strike="noStrike" baseline="0" dirty="0">
              <a:solidFill>
                <a:srgbClr val="000000"/>
              </a:solidFill>
              <a:latin typeface="Calibri" panose="020F0502020204030204" pitchFamily="34" charset="0"/>
            </a:endParaRPr>
          </a:p>
          <a:p>
            <a:endParaRPr lang="en-US" dirty="0"/>
          </a:p>
        </p:txBody>
      </p:sp>
    </p:spTree>
    <p:extLst>
      <p:ext uri="{BB962C8B-B14F-4D97-AF65-F5344CB8AC3E}">
        <p14:creationId xmlns:p14="http://schemas.microsoft.com/office/powerpoint/2010/main" val="1717567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02D704E3-B6BD-6B76-00FA-AA6FE9B46B57}"/>
              </a:ext>
            </a:extLst>
          </p:cNvPr>
          <p:cNvSpPr>
            <a:spLocks noGrp="1"/>
          </p:cNvSpPr>
          <p:nvPr>
            <p:ph type="title"/>
          </p:nvPr>
        </p:nvSpPr>
        <p:spPr/>
        <p:txBody>
          <a:bodyPr/>
          <a:lstStyle/>
          <a:p>
            <a:r>
              <a:rPr lang="en-US" dirty="0"/>
              <a:t>Other Federal Standard of Care Developments</a:t>
            </a:r>
          </a:p>
        </p:txBody>
      </p:sp>
      <p:sp>
        <p:nvSpPr>
          <p:cNvPr id="3" name="Content Placeholder 2">
            <a:extLst>
              <a:ext uri="{FF2B5EF4-FFF2-40B4-BE49-F238E27FC236}">
                <a16:creationId xmlns:a16="http://schemas.microsoft.com/office/drawing/2014/main" xmlns:p14="http://schemas.microsoft.com/office/powerpoint/2010/main" xmlns="" id="{832AA6D6-B226-B35B-AB9A-5A5C90160E84}"/>
              </a:ext>
            </a:extLst>
          </p:cNvPr>
          <p:cNvSpPr>
            <a:spLocks noGrp="1"/>
          </p:cNvSpPr>
          <p:nvPr>
            <p:ph idx="1"/>
          </p:nvPr>
        </p:nvSpPr>
        <p:spPr/>
        <p:txBody>
          <a:bodyPr>
            <a:normAutofit/>
          </a:bodyPr>
          <a:lstStyle/>
          <a:p>
            <a:r>
              <a:rPr lang="en-US" dirty="0"/>
              <a:t>DOL Retirement Security Rule (or “Fiduciary Rule”)</a:t>
            </a:r>
          </a:p>
          <a:p>
            <a:pPr lvl="1"/>
            <a:r>
              <a:rPr lang="en-US" dirty="0"/>
              <a:t>The rule sought to amend the test for determining when a person becomes a “fiduciary” for purposes of ERISA. </a:t>
            </a:r>
          </a:p>
          <a:p>
            <a:pPr lvl="1"/>
            <a:r>
              <a:rPr lang="en-US" dirty="0"/>
              <a:t>Among other things, the rule, would have removed the “regular basis” and “mutual agreement” portions from the traditional five-part test for a fiduciary. </a:t>
            </a:r>
          </a:p>
          <a:p>
            <a:pPr lvl="1"/>
            <a:r>
              <a:rPr lang="en-US" dirty="0"/>
              <a:t>The rule was supposed to take effect in September 2024, but was challenged in federal court and stayed. </a:t>
            </a:r>
          </a:p>
          <a:p>
            <a:pPr lvl="1"/>
            <a:r>
              <a:rPr lang="en-US" dirty="0"/>
              <a:t>The continued litigation has been stayed to July 16, 2025 while Trump administration officials decide how to proceed with the rule.</a:t>
            </a:r>
          </a:p>
          <a:p>
            <a:pPr marL="914400" lvl="2" indent="0">
              <a:buNone/>
            </a:pPr>
            <a:endParaRPr lang="en-US" dirty="0"/>
          </a:p>
        </p:txBody>
      </p:sp>
    </p:spTree>
    <p:extLst>
      <p:ext uri="{BB962C8B-B14F-4D97-AF65-F5344CB8AC3E}">
        <p14:creationId xmlns:p14="http://schemas.microsoft.com/office/powerpoint/2010/main" val="2702718345"/>
      </p:ext>
    </p:extLst>
  </p:cSld>
  <p:clrMapOvr>
    <a:masterClrMapping/>
  </p:clrMapOvr>
</p:sld>
</file>

<file path=ppt/theme/theme1.xml><?xml version="1.0" encoding="utf-8"?>
<a:theme xmlns:a="http://schemas.openxmlformats.org/drawingml/2006/main" name="Office Theme">
  <a:themeElements>
    <a:clrScheme name="PH Colors">
      <a:dk1>
        <a:srgbClr val="000000"/>
      </a:dk1>
      <a:lt1>
        <a:srgbClr val="FFFFFF"/>
      </a:lt1>
      <a:dk2>
        <a:srgbClr val="4C4D4F"/>
      </a:dk2>
      <a:lt2>
        <a:srgbClr val="D6D1C4"/>
      </a:lt2>
      <a:accent1>
        <a:srgbClr val="78232F"/>
      </a:accent1>
      <a:accent2>
        <a:srgbClr val="D6D1C4"/>
      </a:accent2>
      <a:accent3>
        <a:srgbClr val="000000"/>
      </a:accent3>
      <a:accent4>
        <a:srgbClr val="44797B"/>
      </a:accent4>
      <a:accent5>
        <a:srgbClr val="C89210"/>
      </a:accent5>
      <a:accent6>
        <a:srgbClr val="FFFFFF"/>
      </a:accent6>
      <a:hlink>
        <a:srgbClr val="78232F"/>
      </a:hlink>
      <a:folHlink>
        <a:srgbClr val="D6D1C4"/>
      </a:folHlink>
    </a:clrScheme>
    <a:fontScheme name="PH Fon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blank.potx" id="{10A59527-22B2-443A-B144-1F6FBDA43F37}" vid="{1B8ACF30-06CC-4A7A-9E77-44A909506CCE}"/>
    </a:ext>
  </a:extLst>
</a:theme>
</file>

<file path=docProps/app.xml><?xml version="1.0" encoding="utf-8"?>
<Properties xmlns="http://schemas.openxmlformats.org/officeDocument/2006/extended-properties" xmlns:vt="http://schemas.openxmlformats.org/officeDocument/2006/docPropsVTypes">
  <Template>blank</Template>
  <TotalTime>1</TotalTime>
  <Words>2100</Words>
  <Application>Microsoft Office PowerPoint</Application>
  <PresentationFormat>Custom</PresentationFormat>
  <Paragraphs>95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Regulation Best Interest:  Recent Developments and What’s Coming Next</vt:lpstr>
      <vt:lpstr>Reg BI Under the New SEC Chair</vt:lpstr>
      <vt:lpstr>Predicting Reg BI Examinations and Enforcement Under the New SEC Chair</vt:lpstr>
      <vt:lpstr>Trends and Developments in SEC Enforcement Involving Reg BI</vt:lpstr>
      <vt:lpstr>Trends and Developments in FINRA Enforcement Involving Reg BI</vt:lpstr>
      <vt:lpstr>SEC’s Reg BI Examination Priorities</vt:lpstr>
      <vt:lpstr>FINRA’s 2025 Annual Regulatory Oversight Report</vt:lpstr>
      <vt:lpstr>Considerations for Dual Registrants</vt:lpstr>
      <vt:lpstr>Other Federal Standard of Care Developments</vt:lpstr>
      <vt:lpstr>Other State Standard of Care Developments</vt:lpstr>
      <vt:lpstr>Additional SEC Resources</vt:lpstr>
      <vt:lpstr>Additional FINRA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Regulation Best Interest:  Recent Developments and What’s Coming Next</dc:title>
  <dc:creator>Dorcas</dc:creator>
  <cp:lastModifiedBy>Dorcas</cp:lastModifiedBy>
  <cp:revision>1</cp:revision>
  <dcterms:created xsi:type="dcterms:W3CDTF">1900-01-01T05:00:00Z</dcterms:created>
  <dcterms:modified xsi:type="dcterms:W3CDTF">2025-04-20T15:24:17Z</dcterms:modified>
</cp:coreProperties>
</file>