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sldIdLst>
    <p:sldId id="296" r:id="rId6"/>
    <p:sldId id="294" r:id="rId7"/>
    <p:sldId id="295" r:id="rId8"/>
    <p:sldId id="297" r:id="rId9"/>
    <p:sldId id="298" r:id="rId10"/>
    <p:sldId id="301" r:id="rId11"/>
    <p:sldId id="299" r:id="rId12"/>
    <p:sldId id="300" r:id="rId13"/>
    <p:sldId id="30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F51"/>
    <a:srgbClr val="3D5A5E"/>
    <a:srgbClr val="97C0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AC830D-4FB7-54A8-5F63-2BC97BEDA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2DC26AA-36A3-28A5-5D23-1F4325A11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F66491-ABE5-39B6-CC76-8144322B1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80AC-B523-43FF-8A1D-49D1638605F6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A170B5-77CC-7E1E-D604-2A6929025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397DED-A233-3CF7-0D4D-3B5872100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D50F-C26B-4B6D-83CC-9F394C4170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332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082CE6-5166-CEE5-47B8-CD3CB16E3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6558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15E8178-8830-A643-91BA-241300630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065589" cy="43513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814C7C-616C-E145-10F5-95D8B049C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80AC-B523-43FF-8A1D-49D1638605F6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E9B897-F65C-6A6C-FEC0-6FA1A924A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85A64C5-F006-6C01-A201-3B42C9550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293189" cy="365125"/>
          </a:xfrm>
        </p:spPr>
        <p:txBody>
          <a:bodyPr/>
          <a:lstStyle/>
          <a:p>
            <a:fld id="{F898D50F-C26B-4B6D-83CC-9F394C4170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087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68B691C-A2ED-AD39-64C3-A3DE3B1E2C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213394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E6C889C-B8A0-3050-EF2E-202A5F4B9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CDCC36-7D3E-4601-E8B4-BEB04B9EF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80AC-B523-43FF-8A1D-49D1638605F6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59274A-25AA-5685-240D-386934CEB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1197416-DC9C-8C8F-A8C2-B13DD2D0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327694" cy="365125"/>
          </a:xfrm>
        </p:spPr>
        <p:txBody>
          <a:bodyPr/>
          <a:lstStyle/>
          <a:p>
            <a:fld id="{F898D50F-C26B-4B6D-83CC-9F394C4170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70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9E9556-BA45-EED9-7EC0-C475063A0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0009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BD3ADF-C1DB-86AF-17AC-45BF7E5B3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10009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5DB4D4-D0D3-1BF7-8518-831AEB57B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80AC-B523-43FF-8A1D-49D1638605F6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A42FAA-962F-8BC4-C66B-7F2E99D02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7073D2-808A-394A-0041-DB8F28284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8D50F-C26B-4B6D-83CC-9F394C4170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60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9F2BE4-B18C-B794-A309-984D6CE7B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09781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4C09841-1CEC-2156-0272-2F7B77AF0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09781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9848A6E-4AA7-C9E0-5B9B-250903FAA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80AC-B523-43FF-8A1D-49D1638605F6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2408C3-810D-F346-019F-10C4B1CCA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6701E3-7471-4F92-AC45-0AA00CA5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319068" cy="365125"/>
          </a:xfrm>
        </p:spPr>
        <p:txBody>
          <a:bodyPr/>
          <a:lstStyle/>
          <a:p>
            <a:fld id="{F898D50F-C26B-4B6D-83CC-9F394C4170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36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8FE3EE-6BFE-B28E-515C-C746ABF6E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08721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F26200-2666-9869-3890-F742BBB8D0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C8C7BED-46B9-B4AF-FCEE-A8A6FFED1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7472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54C8C48-D989-70DB-DA17-82FE77DD9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80AC-B523-43FF-8A1D-49D1638605F6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D04493-8B5E-461F-CD7F-E4DDF3BEF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A310F42-8431-5EB2-1F78-43B2DF1F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336321" cy="365125"/>
          </a:xfrm>
        </p:spPr>
        <p:txBody>
          <a:bodyPr/>
          <a:lstStyle/>
          <a:p>
            <a:fld id="{F898D50F-C26B-4B6D-83CC-9F394C4170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1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14AC0F-0DF4-7B09-9ADC-0B6315D61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09850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DAF56E-CC93-F806-05E7-38D1AD26C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96D577-7D68-4601-9FFA-95C7F9B2A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D21F8AE-0E19-E186-1F3B-E62681D03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76609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A7FD783-BD72-B1F1-BFA6-1F1A65FEEF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76609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060A5D8-05E3-4BA7-62FB-66A9F551F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80AC-B523-43FF-8A1D-49D1638605F6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D34AB2F-9EBC-C77B-CD43-67C4EBA1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DFC2A1F-35B0-6AE9-11E1-87E42FF50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327694" cy="365125"/>
          </a:xfrm>
        </p:spPr>
        <p:txBody>
          <a:bodyPr/>
          <a:lstStyle/>
          <a:p>
            <a:fld id="{F898D50F-C26B-4B6D-83CC-9F394C4170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62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D86D88-D51B-40A2-8789-92CCE065F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82D7D07-1DAE-FEAC-F5F2-5A0C6C05A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80AC-B523-43FF-8A1D-49D1638605F6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A18C188-4F6B-0014-2E7D-142ABE679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A0E1BF7-9996-E45B-B1BB-B6C7D3B1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362200" cy="365125"/>
          </a:xfrm>
        </p:spPr>
        <p:txBody>
          <a:bodyPr/>
          <a:lstStyle/>
          <a:p>
            <a:fld id="{F898D50F-C26B-4B6D-83CC-9F394C4170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00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FBC411F-6C36-95F2-7801-28450A74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80AC-B523-43FF-8A1D-49D1638605F6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8F143C4-13FD-D1D3-8723-BA813FA3B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55A9C94-13EB-ED76-BB64-645903320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336321" cy="365125"/>
          </a:xfrm>
        </p:spPr>
        <p:txBody>
          <a:bodyPr/>
          <a:lstStyle/>
          <a:p>
            <a:fld id="{F898D50F-C26B-4B6D-83CC-9F394C4170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7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DA8FD0-B90E-E4D2-AAFD-6ADC6EBE9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158068-6098-2CBB-CABC-EDD72CE1E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74648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0D39335-D000-6297-3F75-C90356141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223191B-2BA7-15AF-F1F4-30EE16322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80AC-B523-43FF-8A1D-49D1638605F6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D501B0-8411-33D0-7BA6-9548B01E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3176B10-5ABD-ED69-E70E-7B720CAA7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319068" cy="365125"/>
          </a:xfrm>
        </p:spPr>
        <p:txBody>
          <a:bodyPr/>
          <a:lstStyle/>
          <a:p>
            <a:fld id="{F898D50F-C26B-4B6D-83CC-9F394C4170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61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E106AB-CF32-A5FA-C526-441A64E95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5BEB311-A376-E3A3-4AB3-5D7D3831E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73785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4FE0DAF-CBDB-33FD-4A2F-660AC261C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DEE1C6-C835-5D68-3337-1931E9DE3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680AC-B523-43FF-8A1D-49D1638605F6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BB29A28-7655-186D-F4A2-90EDE4B36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C7ECC3B-2A36-01A4-8BB4-4B5DD247C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310442" cy="365125"/>
          </a:xfrm>
        </p:spPr>
        <p:txBody>
          <a:bodyPr/>
          <a:lstStyle/>
          <a:p>
            <a:fld id="{F898D50F-C26B-4B6D-83CC-9F394C41700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52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9A21A38-77BD-1E99-A6BC-49425BD37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367C6B1-2742-0C96-3082-885FFFE2C8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A24D98-08B5-C19E-C364-29F63CD68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680AC-B523-43FF-8A1D-49D1638605F6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F66CFB-BF11-7622-F799-C268EA26E3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02D0A1-0B2D-7867-912C-0A4405C182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8D50F-C26B-4B6D-83CC-9F394C41700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30A8F9B-7FAE-63D1-EE62-5A343C8634C6}"/>
              </a:ext>
            </a:extLst>
          </p:cNvPr>
          <p:cNvSpPr/>
          <p:nvPr userDrawn="1"/>
        </p:nvSpPr>
        <p:spPr>
          <a:xfrm>
            <a:off x="350520" y="3080825"/>
            <a:ext cx="384809" cy="3777175"/>
          </a:xfrm>
          <a:prstGeom prst="rect">
            <a:avLst/>
          </a:prstGeom>
          <a:solidFill>
            <a:srgbClr val="97C0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A7B2D03-98A9-A2ED-B362-2DF71A61CAA4}"/>
              </a:ext>
            </a:extLst>
          </p:cNvPr>
          <p:cNvSpPr/>
          <p:nvPr userDrawn="1"/>
        </p:nvSpPr>
        <p:spPr>
          <a:xfrm>
            <a:off x="0" y="0"/>
            <a:ext cx="384809" cy="6858000"/>
          </a:xfrm>
          <a:prstGeom prst="rect">
            <a:avLst/>
          </a:prstGeom>
          <a:solidFill>
            <a:srgbClr val="FFD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64AEA9E-8829-A0F9-B8E7-2FA60A297EF0}"/>
              </a:ext>
            </a:extLst>
          </p:cNvPr>
          <p:cNvSpPr/>
          <p:nvPr userDrawn="1"/>
        </p:nvSpPr>
        <p:spPr>
          <a:xfrm>
            <a:off x="158116" y="1328468"/>
            <a:ext cx="384809" cy="5529532"/>
          </a:xfrm>
          <a:prstGeom prst="rect">
            <a:avLst/>
          </a:prstGeom>
          <a:solidFill>
            <a:srgbClr val="4D4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4021FD1-7E72-BB27-7F29-34C54BD3101A}"/>
              </a:ext>
            </a:extLst>
          </p:cNvPr>
          <p:cNvSpPr txBox="1"/>
          <p:nvPr userDrawn="1"/>
        </p:nvSpPr>
        <p:spPr>
          <a:xfrm>
            <a:off x="129387" y="3038175"/>
            <a:ext cx="400110" cy="237192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  <a:latin typeface="Book Antiqua" panose="02040602050305030304" pitchFamily="18" charset="0"/>
              </a:rPr>
              <a:t>Oyster Consulting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FA092A3-A6C8-C1E9-6DAA-647F0187B291}"/>
              </a:ext>
            </a:extLst>
          </p:cNvPr>
          <p:cNvCxnSpPr>
            <a:cxnSpLocks/>
          </p:cNvCxnSpPr>
          <p:nvPr userDrawn="1"/>
        </p:nvCxnSpPr>
        <p:spPr>
          <a:xfrm>
            <a:off x="334197" y="5449495"/>
            <a:ext cx="0" cy="144366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46BCF11F-8503-D91C-BCF7-46370A3C6990}"/>
              </a:ext>
            </a:extLst>
          </p:cNvPr>
          <p:cNvSpPr/>
          <p:nvPr userDrawn="1"/>
        </p:nvSpPr>
        <p:spPr>
          <a:xfrm>
            <a:off x="10991850" y="0"/>
            <a:ext cx="1196247" cy="6858000"/>
          </a:xfrm>
          <a:prstGeom prst="rect">
            <a:avLst/>
          </a:prstGeom>
          <a:solidFill>
            <a:srgbClr val="4D4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EF9A48C-B7FF-7AF7-487E-180CA0AA8864}"/>
              </a:ext>
            </a:extLst>
          </p:cNvPr>
          <p:cNvPicPr/>
          <p:nvPr userDrawn="1"/>
        </p:nvPicPr>
        <p:blipFill rotWithShape="1">
          <a:blip r:embed="rId13" cstate="print"/>
          <a:srcRect l="34358" r="35680" b="46544"/>
          <a:stretch/>
        </p:blipFill>
        <p:spPr bwMode="auto">
          <a:xfrm>
            <a:off x="11067055" y="72697"/>
            <a:ext cx="1143995" cy="9560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8837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inra.org/rules-guidance/rulebooks/finra-rules/3120" TargetMode="External"/><Relationship Id="rId2" Type="http://schemas.openxmlformats.org/officeDocument/2006/relationships/hyperlink" Target="https://www.finra.org/rules-guidance/rulebooks/finra-rules/311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inra.org/rules-guidance/rulebooks/finra-rules/3130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fr.gov/current/title-17/chapter-II/part-248#sp17.4.248.a" TargetMode="External"/><Relationship Id="rId2" Type="http://schemas.openxmlformats.org/officeDocument/2006/relationships/hyperlink" Target="https://www.finra.org/rules-guidance/guidance/interpretations-financial-operational-rules/sea-rule-17a-4-and-related-interpretation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ra.org/rules-guidance/rulebooks/finra-rules/311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omputer generated graphics. Tech background. Abstract computer generated tech background cyber dots stock pictures, royalty-free photos &amp; images">
            <a:extLst>
              <a:ext uri="{FF2B5EF4-FFF2-40B4-BE49-F238E27FC236}">
                <a16:creationId xmlns:a16="http://schemas.microsoft.com/office/drawing/2014/main" xmlns="" id="{BEB92F36-5AF6-4486-93B6-870214D74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19ED5BD-3A1A-41CF-BEF5-A7883EBBB66C}"/>
              </a:ext>
            </a:extLst>
          </p:cNvPr>
          <p:cNvSpPr/>
          <p:nvPr/>
        </p:nvSpPr>
        <p:spPr>
          <a:xfrm>
            <a:off x="1017323" y="0"/>
            <a:ext cx="5810794" cy="6244046"/>
          </a:xfrm>
          <a:prstGeom prst="rect">
            <a:avLst/>
          </a:prstGeom>
          <a:solidFill>
            <a:srgbClr val="4D4F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800" dirty="0">
              <a:latin typeface="Trajan Pro" panose="02020502050506020301"/>
            </a:endParaRPr>
          </a:p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E3D9B86-C96B-46BC-97F8-6099CBCB8E28}"/>
              </a:ext>
            </a:extLst>
          </p:cNvPr>
          <p:cNvSpPr/>
          <p:nvPr/>
        </p:nvSpPr>
        <p:spPr>
          <a:xfrm rot="16200000">
            <a:off x="7434178" y="-2324950"/>
            <a:ext cx="193765" cy="4843662"/>
          </a:xfrm>
          <a:prstGeom prst="rect">
            <a:avLst/>
          </a:prstGeom>
          <a:solidFill>
            <a:srgbClr val="FFD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71D28FB-C473-494A-803C-CC9C8F54CFFC}"/>
              </a:ext>
            </a:extLst>
          </p:cNvPr>
          <p:cNvSpPr/>
          <p:nvPr/>
        </p:nvSpPr>
        <p:spPr>
          <a:xfrm>
            <a:off x="590007" y="3287040"/>
            <a:ext cx="193765" cy="3570959"/>
          </a:xfrm>
          <a:prstGeom prst="rect">
            <a:avLst/>
          </a:prstGeom>
          <a:solidFill>
            <a:srgbClr val="FFD1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35C3336-4B20-4B8F-8398-E11832D3A2B4}"/>
              </a:ext>
            </a:extLst>
          </p:cNvPr>
          <p:cNvSpPr txBox="1"/>
          <p:nvPr/>
        </p:nvSpPr>
        <p:spPr>
          <a:xfrm>
            <a:off x="1017323" y="992775"/>
            <a:ext cx="581079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Identifying Issues and Developing Effective WSPs for Remote Supervisory Locations and Other Remote Locations</a:t>
            </a:r>
          </a:p>
          <a:p>
            <a:pPr algn="ctr"/>
            <a:endParaRPr lang="en-US" sz="3600" dirty="0">
              <a:solidFill>
                <a:schemeClr val="bg1"/>
              </a:solidFill>
              <a:latin typeface="Aptos" panose="020B0004020202020204" pitchFamily="34" charset="0"/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Aptos" panose="020B0004020202020204" pitchFamily="34" charset="0"/>
              </a:rPr>
              <a:t>Financial Markets Association 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Aptos" panose="020B0004020202020204" pitchFamily="34" charset="0"/>
              </a:rPr>
              <a:t>Securities Compliance Seminar 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Aptos" panose="020B0004020202020204" pitchFamily="34" charset="0"/>
              </a:rPr>
              <a:t>April 25, 2025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F138781E-FFF1-45A8-9A78-27ED41D77D5D}"/>
              </a:ext>
            </a:extLst>
          </p:cNvPr>
          <p:cNvGrpSpPr/>
          <p:nvPr/>
        </p:nvGrpSpPr>
        <p:grpSpPr>
          <a:xfrm>
            <a:off x="7272669" y="1890436"/>
            <a:ext cx="4201733" cy="1958125"/>
            <a:chOff x="6876084" y="2274185"/>
            <a:chExt cx="5130939" cy="239116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CC2A9381-6B43-40B2-B7D6-AD8E95803C66}"/>
                </a:ext>
              </a:extLst>
            </p:cNvPr>
            <p:cNvPicPr/>
            <p:nvPr/>
          </p:nvPicPr>
          <p:blipFill rotWithShape="1">
            <a:blip r:embed="rId3" cstate="print"/>
            <a:srcRect b="43738"/>
            <a:stretch/>
          </p:blipFill>
          <p:spPr bwMode="auto">
            <a:xfrm>
              <a:off x="6903498" y="2274185"/>
              <a:ext cx="5103525" cy="1345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9" descr="Text, logo&#10;&#10;Description automatically generated with medium confidence">
              <a:extLst>
                <a:ext uri="{FF2B5EF4-FFF2-40B4-BE49-F238E27FC236}">
                  <a16:creationId xmlns:a16="http://schemas.microsoft.com/office/drawing/2014/main" xmlns="" id="{4C6C7B43-7DF3-4836-8E7F-15A21F077C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6262"/>
            <a:stretch/>
          </p:blipFill>
          <p:spPr>
            <a:xfrm>
              <a:off x="6876084" y="3619499"/>
              <a:ext cx="5025003" cy="10458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376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9AD713-3474-3349-D70F-283A8CC34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ptos" panose="020B0004020202020204" pitchFamily="34" charset="0"/>
              </a:rPr>
              <a:t>	Introduction of Panel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3F23CE-410F-982E-9326-E38469685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Melinda Wolfe, Chief Compliance Officer, Kovack Securities, Inc.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Carolyn Mendelson, Of Counsel, Clyde Snow &amp; Sessions, P.C.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Paxton Dunn,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Senior Director, Member Supervision Operations, Procedures, and Standards </a:t>
            </a: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FINRA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Bill Reilly, Director, Oyster Consulting, LLC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44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7176F4-5DD2-FB92-0338-E7B65B98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Hope to Accomplish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6F44E1-3C3F-0E39-AC7C-9EC8C8B01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 the rules and regulations governing and regulators expectations of compliance</a:t>
            </a:r>
          </a:p>
          <a:p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FINRA releases reference remote office and remote locations supervision and examinations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Discuss a framework for effective WSPs and implementation 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Remote Office and other locations examinations/reviews conducted by regulators and consultants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Legal and consultant observations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22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81C054-BD49-4150-264D-8B0427419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Regulatory Rules, Programs  and Expectations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6A79AC-828C-1213-B231-C9FF298D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1607911"/>
            <a:ext cx="10100094" cy="4351338"/>
          </a:xfrm>
        </p:spPr>
        <p:txBody>
          <a:bodyPr>
            <a:normAutofit fontScale="25000" lnSpcReduction="20000"/>
          </a:bodyPr>
          <a:lstStyle/>
          <a:p>
            <a:endParaRPr lang="en-US" sz="7400" b="1" dirty="0"/>
          </a:p>
          <a:p>
            <a:r>
              <a:rPr lang="en-US" sz="9600" b="1" dirty="0"/>
              <a:t> Core FINRA &amp; SEC Rules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9600" b="1" dirty="0"/>
              <a:t>FINRA Rule 3110 – Supervision</a:t>
            </a:r>
            <a:r>
              <a:rPr lang="en-US" sz="9600" dirty="0"/>
              <a:t/>
            </a:r>
            <a:br>
              <a:rPr lang="en-US" sz="9600" dirty="0"/>
            </a:br>
            <a:r>
              <a:rPr lang="en-US" sz="9600" dirty="0"/>
              <a:t>Requires each member firm to establish and maintain a supervisory system, including WSPs, reasonably designed to ensure compliance with applicable securities laws.</a:t>
            </a:r>
            <a:br>
              <a:rPr lang="en-US" sz="9600" dirty="0"/>
            </a:br>
            <a:r>
              <a:rPr lang="en-US" sz="9600" dirty="0"/>
              <a:t>🔗 </a:t>
            </a:r>
            <a:r>
              <a:rPr lang="en-US" sz="9600" dirty="0">
                <a:hlinkClick r:id="rId2"/>
              </a:rPr>
              <a:t>FINRA Rule 3110 </a:t>
            </a:r>
            <a:endParaRPr lang="en-US" sz="9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9600" b="1" dirty="0"/>
              <a:t>FINRA Rule 3120 – Supervisory Control System</a:t>
            </a:r>
            <a:r>
              <a:rPr lang="en-US" sz="9600" dirty="0"/>
              <a:t/>
            </a:r>
            <a:br>
              <a:rPr lang="en-US" sz="9600" dirty="0"/>
            </a:br>
            <a:r>
              <a:rPr lang="en-US" sz="9600" dirty="0"/>
              <a:t>Mandates annual testing of supervisory procedures and a summary report to senior management.</a:t>
            </a:r>
            <a:br>
              <a:rPr lang="en-US" sz="9600" dirty="0"/>
            </a:br>
            <a:r>
              <a:rPr lang="en-US" sz="9600" dirty="0"/>
              <a:t>🔗 </a:t>
            </a:r>
            <a:r>
              <a:rPr lang="en-US" sz="9600" dirty="0">
                <a:hlinkClick r:id="rId3"/>
              </a:rPr>
              <a:t>FINRA Rule 3120</a:t>
            </a:r>
            <a:endParaRPr lang="en-US" sz="9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9600" b="1" dirty="0"/>
              <a:t>FINRA Rule 3130 – CEO Certification</a:t>
            </a:r>
            <a:r>
              <a:rPr lang="en-US" sz="9600" dirty="0"/>
              <a:t/>
            </a:r>
            <a:br>
              <a:rPr lang="en-US" sz="9600" dirty="0"/>
            </a:br>
            <a:r>
              <a:rPr lang="en-US" sz="9600" dirty="0"/>
              <a:t>Requires the CEO to certify that the firm has in place processes to establish, maintain, review, test, and modify supervisory policies and procedures.</a:t>
            </a:r>
            <a:br>
              <a:rPr lang="en-US" sz="9600" dirty="0"/>
            </a:br>
            <a:r>
              <a:rPr lang="en-US" sz="9600" dirty="0"/>
              <a:t>🔗 </a:t>
            </a:r>
            <a:r>
              <a:rPr lang="en-US" sz="9600" dirty="0">
                <a:hlinkClick r:id="rId4"/>
              </a:rPr>
              <a:t>FINRA Rule 3130</a:t>
            </a:r>
            <a:endParaRPr lang="en-US" sz="9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04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FB6648-A056-1F00-3C49-DCCD178EE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Firm WSPs, Controls, Technology and Challenges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C8BC1C-6610-937D-4BD7-458E37B3D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dirty="0"/>
              <a:t>WSPs – Written Supervisory Procedures</a:t>
            </a:r>
            <a:endParaRPr lang="en-US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Define responsibilities by role/location (home office, hoteling, etc.)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Include remote-specific procedures (communications, OBAs, trade reviews)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Require periodic updates and testing per FINRA Rule 3110</a:t>
            </a:r>
          </a:p>
          <a:p>
            <a:r>
              <a:rPr lang="en-US" sz="2600" b="1" dirty="0"/>
              <a:t>Supervisory Controls</a:t>
            </a:r>
            <a:endParaRPr lang="en-US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Remote reviews (scheduled/unannounced)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Attestations, certifications, exception tracking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Escalation protocols and activity documentation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87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88461F-0ACB-4163-38DD-ECA4ED316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Firm WSPs, Controls, Technology, and Challenges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69AA46-AED8-2088-17FE-F2DCFB5D2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600" b="1" dirty="0"/>
              <a:t>Technology &amp; Surveillance</a:t>
            </a:r>
            <a:endParaRPr lang="en-US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Email/IM surveillance tools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Trade monitoring systems and exception alerts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Remote desktop monitoring, VPNs, DLP tools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E-signature and digital workflow tools</a:t>
            </a:r>
          </a:p>
          <a:p>
            <a:pPr>
              <a:buNone/>
            </a:pPr>
            <a:r>
              <a:rPr lang="en-US" sz="2600" b="1" dirty="0"/>
              <a:t>Key Challenges</a:t>
            </a:r>
            <a:endParaRPr lang="en-US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Off-channel communication risks (e.g., SMS, WhatsApp)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Inconsistent cybersecurity practices among remote staff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Ensuring consistent oversight across hybrid models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Adapting WSPs to reflect remote realities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09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CA98333-B52D-50D0-0C1A-F58014C53A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689954-28BE-4B83-A2F7-B3E8F9933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Consultants Observations, Testing, and Recommendations </a:t>
            </a:r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E026A7-8AC6-42DC-71CC-F607293F2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R="0" lvl="0">
              <a:lnSpc>
                <a:spcPct val="115000"/>
              </a:lnSpc>
            </a:pPr>
            <a:r>
              <a:rPr lang="en-U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Common Observations and Issues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WSPs/Controls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Technology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Telework Policy</a:t>
            </a:r>
            <a:endParaRPr lang="en-US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Office Setting</a:t>
            </a:r>
          </a:p>
          <a:p>
            <a:pPr lvl="1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Review /Observations</a:t>
            </a:r>
          </a:p>
          <a:p>
            <a:pPr lvl="1">
              <a:lnSpc>
                <a:spcPct val="15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Matters Requiring Attention/Best Practices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80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204F5B-ECFE-F950-C99A-9B4E5DDA6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Issues and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CDE4A8-4CC6-E82B-6F68-D9BF24C5F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600" b="1" dirty="0"/>
              <a:t>Books &amp; Records (SEC Rule 17a-4)</a:t>
            </a:r>
            <a:endParaRPr lang="en-US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Remote activities must be captured and retained in a non-erasable, searchable format</a:t>
            </a:r>
            <a:br>
              <a:rPr lang="en-US" sz="2600" dirty="0"/>
            </a:br>
            <a:r>
              <a:rPr lang="en-US" sz="2600" dirty="0"/>
              <a:t>🔗 </a:t>
            </a:r>
            <a:r>
              <a:rPr lang="en-US" sz="2600" dirty="0">
                <a:hlinkClick r:id="rId2"/>
              </a:rPr>
              <a:t>SEC Rule 17a-4</a:t>
            </a:r>
            <a:endParaRPr lang="en-US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Chain of Custody Issues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Litigation Holds, Acquisitions of Broker-Dealers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Non-Cooperation by Registered Representatives for Document Production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The home office printer; USB drive; and Registered Representatives who change residences / addresses</a:t>
            </a:r>
          </a:p>
          <a:p>
            <a:r>
              <a:rPr lang="en-US" sz="2600" b="1" dirty="0"/>
              <a:t>Data Privacy &amp; Security (Reg S-P)</a:t>
            </a:r>
            <a:endParaRPr lang="en-US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Protect client data accessed from remote locations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Ensure encryption, VPNs, and device controls</a:t>
            </a:r>
            <a:br>
              <a:rPr lang="en-US" sz="2600" dirty="0"/>
            </a:br>
            <a:r>
              <a:rPr lang="en-US" sz="2600" dirty="0"/>
              <a:t>🔗 </a:t>
            </a:r>
            <a:r>
              <a:rPr lang="en-US" sz="2600" dirty="0">
                <a:hlinkClick r:id="rId3"/>
              </a:rPr>
              <a:t>SEC Regulation S-P</a:t>
            </a:r>
            <a:endParaRPr lang="en-US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The “home office” that is NOT physically isolated in the home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Personal and family issues which impact client data security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The Maid, Butler, Nanny, Personal Chef, Landscaper, In Laws, &amp; Teenagers – third parties  </a:t>
            </a:r>
          </a:p>
          <a:p>
            <a:r>
              <a:rPr lang="en-US" sz="2600" b="1" dirty="0"/>
              <a:t>Off-Channel Communications</a:t>
            </a:r>
            <a:endParaRPr lang="en-US" sz="2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Risks from use of SMS, WhatsApp, personal email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Must prohibit and monitor non-approved platforms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600" dirty="0"/>
              <a:t>Second sets of books through alternative technology platforms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05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BA43EA-6176-DF5E-4257-3F2FBF4BE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Issues and Discussion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3A8BC5-C3BD-28FB-1D15-990EF9185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6400" b="1" dirty="0"/>
              <a:t>Supervisory Liability (FINRA Rule 3110)</a:t>
            </a:r>
            <a:endParaRPr lang="en-US" sz="6400" dirty="0">
              <a:highlight>
                <a:srgbClr val="FFFF00"/>
              </a:highlight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400" dirty="0"/>
              <a:t>Failure to supervise may apply to remote oversight gaps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400" dirty="0"/>
              <a:t>Remote inspections must meet supervisory standards</a:t>
            </a:r>
            <a:br>
              <a:rPr lang="en-US" sz="6400" dirty="0"/>
            </a:br>
            <a:r>
              <a:rPr lang="en-US" sz="6400" dirty="0"/>
              <a:t>🔗 </a:t>
            </a:r>
            <a:r>
              <a:rPr lang="en-US" sz="6400" dirty="0">
                <a:hlinkClick r:id="rId2"/>
              </a:rPr>
              <a:t>FINRA Rule 3110</a:t>
            </a:r>
            <a:endParaRPr lang="en-US" sz="6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Solutions/evidence: Records of oversight and testing / approvals of trades; work calendars; check in meetings; regularity of emails between registered persons and their supervisors; compliance training attendance/interactivity; timeliness of email reviews (and follow up); use of heightened supervision; timeliness of U-4 updates; corrective action / disciplinary steps taken with consistency; surveillance of computer; AI recordings / notetakers</a:t>
            </a:r>
            <a:endParaRPr lang="en-US" sz="64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6400" dirty="0"/>
          </a:p>
          <a:p>
            <a:r>
              <a:rPr lang="en-US" sz="6400" b="1" dirty="0"/>
              <a:t>Discussion Questions</a:t>
            </a:r>
            <a:endParaRPr lang="en-US" sz="6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400" dirty="0"/>
              <a:t>Are WSPs addressing mobile and messaging tools?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400" dirty="0"/>
              <a:t>How are remote records and reviews documented?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400" dirty="0"/>
              <a:t>Is legal collaborating with compliance on remote risks?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400" dirty="0"/>
              <a:t>How can firms address situations where registered persons are not abiding by “work from home” compliance policies and standards?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400" dirty="0"/>
              <a:t>How could a firm maintain control over business property, proprietary data, books, records, and technology platforms if a registered person refuses to return such items, permit inspection of their residential office space?  Would a firm need a court order to retrieve FINRA required and regulated books and records in a situation with a recently terminated registered person or person on probation with a firm? </a:t>
            </a:r>
          </a:p>
          <a:p>
            <a:pPr marL="457200" lvl="1" indent="0">
              <a:buNone/>
            </a:pPr>
            <a:endParaRPr lang="en-US" sz="6400" dirty="0">
              <a:highlight>
                <a:srgbClr val="FFFF00"/>
              </a:highligh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65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BF9BBD6FD5E74CB7CD2225F8AFDBBD" ma:contentTypeVersion="28" ma:contentTypeDescription="Create a new document." ma:contentTypeScope="" ma:versionID="8dc0f203e7130c82ccff3683ad7e0125">
  <xsd:schema xmlns:xsd="http://www.w3.org/2001/XMLSchema" xmlns:xs="http://www.w3.org/2001/XMLSchema" xmlns:p="http://schemas.microsoft.com/office/2006/metadata/properties" xmlns:ns1="http://schemas.microsoft.com/sharepoint/v3" xmlns:ns2="b9728b65-d499-4d52-86c5-4cffa4febd2d" xmlns:ns3="be659e6a-f33b-4cbf-bf8e-d724e03cc814" targetNamespace="http://schemas.microsoft.com/office/2006/metadata/properties" ma:root="true" ma:fieldsID="bd025b51605bdbb8a1c607f9f0d2cdd5" ns1:_="" ns2:_="" ns3:_="">
    <xsd:import namespace="http://schemas.microsoft.com/sharepoint/v3"/>
    <xsd:import namespace="b9728b65-d499-4d52-86c5-4cffa4febd2d"/>
    <xsd:import namespace="be659e6a-f33b-4cbf-bf8e-d724e03cc81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Group" minOccurs="0"/>
                <xsd:element ref="ns1:_dlc_ExpireDateSaved" minOccurs="0"/>
                <xsd:element ref="ns1:_dlc_ExpireDate" minOccurs="0"/>
                <xsd:element ref="ns1:_dlc_Exempt" minOccurs="0"/>
                <xsd:element ref="ns3:hank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Test" minOccurs="0"/>
                <xsd:element ref="ns2:TaxCatchAll" minOccurs="0"/>
                <xsd:element ref="ns3:lcf76f155ced4ddcb4097134ff3c332f" minOccurs="0"/>
                <xsd:element ref="ns3:MediaServiceSearchProperties" minOccurs="0"/>
                <xsd:element ref="ns3:Person" minOccurs="0"/>
                <xsd:element ref="ns3:Responsive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pireDateSaved" ma:index="22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23" nillable="true" ma:displayName="Expiration Date" ma:hidden="true" ma:internalName="_dlc_ExpireDate" ma:readOnly="true">
      <xsd:simpleType>
        <xsd:restriction base="dms:DateTime"/>
      </xsd:simpleType>
    </xsd:element>
    <xsd:element name="_dlc_Exempt" ma:index="24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28b65-d499-4d52-86c5-4cffa4febd2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30" nillable="true" ma:displayName="Taxonomy Catch All Column" ma:hidden="true" ma:list="{13043ce0-f7a2-4400-888c-5b98e530d15d}" ma:internalName="TaxCatchAll" ma:showField="CatchAllData" ma:web="b9728b65-d499-4d52-86c5-4cffa4febd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659e6a-f33b-4cbf-bf8e-d724e03cc8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Group" ma:index="21" nillable="true" ma:displayName="Group" ma:list="UserInfo" ma:SharePointGroup="0" ma:internalName="Group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hank" ma:index="25" nillable="true" ma:displayName="hank" ma:format="Dropdown" ma:list="UserInfo" ma:SharePointGroup="0" ma:internalName="hank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8" nillable="true" ma:displayName="Length (seconds)" ma:internalName="MediaLengthInSeconds" ma:readOnly="true">
      <xsd:simpleType>
        <xsd:restriction base="dms:Unknown"/>
      </xsd:simpleType>
    </xsd:element>
    <xsd:element name="Test" ma:index="29" nillable="true" ma:displayName="Test" ma:format="Dropdown" ma:list="UserInfo" ma:SharePointGroup="0" ma:internalName="Test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32" nillable="true" ma:taxonomy="true" ma:internalName="lcf76f155ced4ddcb4097134ff3c332f" ma:taxonomyFieldName="MediaServiceImageTags" ma:displayName="Image Tags" ma:readOnly="false" ma:fieldId="{5cf76f15-5ced-4ddc-b409-7134ff3c332f}" ma:taxonomyMulti="true" ma:sspId="1b614004-55d5-44fe-b9cd-9eba151e2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Person" ma:index="34" nillable="true" ma:displayName="Person" ma:list="UserInfo" ma:SharePointGroup="0" ma:internalName="Perso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esponsive" ma:index="35" nillable="true" ma:displayName="Responsive" ma:format="Dropdown" ma:internalName="Responsive">
      <xsd:simpleType>
        <xsd:restriction base="dms:Text">
          <xsd:maxLength value="255"/>
        </xsd:restriction>
      </xsd:simpleType>
    </xsd:element>
    <xsd:element name="MediaServiceObjectDetectorVersions" ma:index="3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nk xmlns="be659e6a-f33b-4cbf-bf8e-d724e03cc814">
      <UserInfo>
        <DisplayName/>
        <AccountId xsi:nil="true"/>
        <AccountType/>
      </UserInfo>
    </hank>
    <Group xmlns="be659e6a-f33b-4cbf-bf8e-d724e03cc814">
      <UserInfo>
        <DisplayName/>
        <AccountId xsi:nil="true"/>
        <AccountType/>
      </UserInfo>
    </Group>
    <_dlc_DocId xmlns="b9728b65-d499-4d52-86c5-4cffa4febd2d">XDSX2CZAVNQK-1802633848-2890822</_dlc_DocId>
    <_dlc_DocIdUrl xmlns="b9728b65-d499-4d52-86c5-4cffa4febd2d">
      <Url>https://oysterconsultingllc.sharepoint.com/sites/internal/_layouts/15/DocIdRedir.aspx?ID=XDSX2CZAVNQK-1802633848-2890822</Url>
      <Description>XDSX2CZAVNQK-1802633848-2890822</Description>
    </_dlc_DocIdUrl>
    <Test xmlns="be659e6a-f33b-4cbf-bf8e-d724e03cc814">
      <UserInfo>
        <DisplayName/>
        <AccountId xsi:nil="true"/>
        <AccountType/>
      </UserInfo>
    </Test>
    <TaxCatchAll xmlns="b9728b65-d499-4d52-86c5-4cffa4febd2d" xsi:nil="true"/>
    <lcf76f155ced4ddcb4097134ff3c332f xmlns="be659e6a-f33b-4cbf-bf8e-d724e03cc814">
      <Terms xmlns="http://schemas.microsoft.com/office/infopath/2007/PartnerControls"/>
    </lcf76f155ced4ddcb4097134ff3c332f>
    <Person xmlns="be659e6a-f33b-4cbf-bf8e-d724e03cc814">
      <UserInfo>
        <DisplayName/>
        <AccountId xsi:nil="true"/>
        <AccountType/>
      </UserInfo>
    </Person>
    <Responsive xmlns="be659e6a-f33b-4cbf-bf8e-d724e03cc814" xsi:nil="true"/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96A8EBE-E16F-4DBD-BC99-8C1DDFDF21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A8324B-8014-457F-9304-BD9EE63287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9728b65-d499-4d52-86c5-4cffa4febd2d"/>
    <ds:schemaRef ds:uri="be659e6a-f33b-4cbf-bf8e-d724e03cc8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40F16B7-1BC7-4F26-BC95-8FA9B9A3C070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be659e6a-f33b-4cbf-bf8e-d724e03cc814"/>
    <ds:schemaRef ds:uri="b9728b65-d499-4d52-86c5-4cffa4febd2d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B33EA726-DD86-4547-B483-124C406DE6C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1762</TotalTime>
  <Words>349</Words>
  <Application>Microsoft Office PowerPoint</Application>
  <PresentationFormat>Custom</PresentationFormat>
  <Paragraphs>84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 Introduction of Panel Members</vt:lpstr>
      <vt:lpstr>What We Hope to Accomplish Today</vt:lpstr>
      <vt:lpstr>Regulatory Rules, Programs  and Expectations </vt:lpstr>
      <vt:lpstr>Firm WSPs, Controls, Technology and Challenges </vt:lpstr>
      <vt:lpstr>Firm WSPs, Controls, Technology, and Challenges (Continued)</vt:lpstr>
      <vt:lpstr>Consultants Observations, Testing, and Recommendations </vt:lpstr>
      <vt:lpstr>Legal Issues and Discussion</vt:lpstr>
      <vt:lpstr>Legal Issues and Discussion (Continued)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Gatlin</dc:creator>
  <cp:lastModifiedBy>Dorcas</cp:lastModifiedBy>
  <cp:revision>14</cp:revision>
  <dcterms:created xsi:type="dcterms:W3CDTF">2021-04-21T12:56:22Z</dcterms:created>
  <dcterms:modified xsi:type="dcterms:W3CDTF">2025-04-16T14:44:25Z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0x01010041BF9BBD6FD5E74CB7CD2225F8AFDBBD</vt:lpwstr>
  </property>
  <property fmtid="{D5CDD505-2E9C-101B-9397-08002B2CF9AE}" pid="3" name="_dlc_policyId">
    <vt:lpwstr/>
  </property>
  <property fmtid="{D5CDD505-2E9C-101B-9397-08002B2CF9AE}" pid="4" name="ItemRetentionFormula">
    <vt:lpwstr/>
  </property>
  <property fmtid="{D5CDD505-2E9C-101B-9397-08002B2CF9AE}" pid="5" name="_dlc_DocIdItemGuid">
    <vt:lpwstr>e764412d-89a6-48c4-bc50-eb9248cf3fd1</vt:lpwstr>
  </property>
  <property fmtid="{D5CDD505-2E9C-101B-9397-08002B2CF9AE}" pid="6" name="MediaServiceImageTags">
    <vt:lpwstr/>
  </property>
  <property fmtid="{D5CDD505-2E9C-101B-9397-08002B2CF9AE}" pid="8" name="_NewReviewCycle">
    <vt:lpwstr/>
  </property>
</Properties>
</file>