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5" r:id="rId3"/>
    <p:sldId id="267" r:id="rId4"/>
    <p:sldId id="258" r:id="rId5"/>
    <p:sldId id="259" r:id="rId6"/>
    <p:sldId id="260" r:id="rId7"/>
    <p:sldId id="261" r:id="rId8"/>
    <p:sldId id="262" r:id="rId9"/>
    <p:sldId id="264" r:id="rId10"/>
    <p:sldId id="268" r:id="rId11"/>
    <p:sldId id="266" r:id="rId12"/>
  </p:sldIdLst>
  <p:sldSz cx="18288000" cy="10287000"/>
  <p:notesSz cx="6858000" cy="9144000"/>
  <p:embeddedFontLst>
    <p:embeddedFont>
      <p:font typeface="Barlow Bold" panose="020B0604020202020204" charset="0"/>
      <p:regular r:id="rId14"/>
    </p:embeddedFont>
    <p:embeddedFont>
      <p:font typeface="Poppins 2 Bold" panose="020B0604020202020204" charset="0"/>
      <p:regular r:id="rId15"/>
    </p:embeddedFont>
    <p:embeddedFont>
      <p:font typeface="Calibri" panose="020F0502020204030204" pitchFamily="34" charset="0"/>
      <p:regular r:id="rId16"/>
      <p:bold r:id="rId17"/>
      <p:italic r:id="rId18"/>
      <p:boldItalic r:id="rId19"/>
    </p:embeddedFont>
    <p:embeddedFont>
      <p:font typeface="Archivo Black" panose="020B0604020202020204" charset="0"/>
      <p:regular r:id="rId20"/>
    </p:embeddedFont>
    <p:embeddedFont>
      <p:font typeface="Poppins 2 Semi-Bold" panose="020B0604020202020204" charset="0"/>
      <p:regular r:id="rId21"/>
    </p:embeddedFont>
    <p:embeddedFont>
      <p:font typeface="Poppins 2" panose="020B0604020202020204" charset="0"/>
      <p:regular r:id="rId22"/>
    </p:embeddedFont>
    <p:embeddedFont>
      <p:font typeface="Poppins 1 Semi-Bold" panose="020B0604020202020204" charset="0"/>
      <p:regular r:id="rId23"/>
    </p:embeddedFont>
    <p:embeddedFont>
      <p:font typeface="Clear Sans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BA2AA9-0ED9-DB6C-7D40-0FA4B18868FE}" name="Jennifer Selliers" initials="JS" userId="S::jenniferselliers@rrscompliance.com::3dd44da6-7261-4dcf-b227-db9eb08158a3" providerId="AD"/>
  <p188:author id="{039838AD-95EF-51D5-F48D-824207D82E06}" name="Schleppegrell, Christine Ayako" initials="CS" userId="S::christine.schleppegrell@morganlewis.com::0aaf6f21-37b9-4db3-8cc7-500134df3f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DE210-5675-4C65-9E3D-4996F0DE9293}" v="1" dt="2025-04-15T13:19:09.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57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lina Rivera" userId="09fb61d2-a1df-4a47-b9cd-2bfd668e11e7" providerId="ADAL" clId="{94BDE210-5675-4C65-9E3D-4996F0DE9293}"/>
    <pc:docChg chg="undo custSel addSld modSld">
      <pc:chgData name="Catalina Rivera" userId="09fb61d2-a1df-4a47-b9cd-2bfd668e11e7" providerId="ADAL" clId="{94BDE210-5675-4C65-9E3D-4996F0DE9293}" dt="2025-04-15T13:19:12.359" v="33" actId="1076"/>
      <pc:docMkLst>
        <pc:docMk/>
      </pc:docMkLst>
      <pc:sldChg chg="modSp mod">
        <pc:chgData name="Catalina Rivera" userId="09fb61d2-a1df-4a47-b9cd-2bfd668e11e7" providerId="ADAL" clId="{94BDE210-5675-4C65-9E3D-4996F0DE9293}" dt="2025-04-14T15:57:17.658" v="0" actId="1076"/>
        <pc:sldMkLst>
          <pc:docMk/>
          <pc:sldMk cId="0" sldId="261"/>
        </pc:sldMkLst>
        <pc:spChg chg="mod">
          <ac:chgData name="Catalina Rivera" userId="09fb61d2-a1df-4a47-b9cd-2bfd668e11e7" providerId="ADAL" clId="{94BDE210-5675-4C65-9E3D-4996F0DE9293}" dt="2025-04-14T15:57:17.658" v="0" actId="1076"/>
          <ac:spMkLst>
            <pc:docMk/>
            <pc:sldMk cId="0" sldId="261"/>
            <ac:spMk id="6" creationId="{00000000-0000-0000-0000-000000000000}"/>
          </ac:spMkLst>
        </pc:spChg>
      </pc:sldChg>
      <pc:sldChg chg="addSp delSp modSp mod">
        <pc:chgData name="Catalina Rivera" userId="09fb61d2-a1df-4a47-b9cd-2bfd668e11e7" providerId="ADAL" clId="{94BDE210-5675-4C65-9E3D-4996F0DE9293}" dt="2025-04-15T13:19:12.359" v="33" actId="1076"/>
        <pc:sldMkLst>
          <pc:docMk/>
          <pc:sldMk cId="0" sldId="265"/>
        </pc:sldMkLst>
        <pc:spChg chg="add mod">
          <ac:chgData name="Catalina Rivera" userId="09fb61d2-a1df-4a47-b9cd-2bfd668e11e7" providerId="ADAL" clId="{94BDE210-5675-4C65-9E3D-4996F0DE9293}" dt="2025-04-15T13:19:09.528" v="32"/>
          <ac:spMkLst>
            <pc:docMk/>
            <pc:sldMk cId="0" sldId="265"/>
            <ac:spMk id="9" creationId="{6B566C80-698E-37F7-083D-DC1178967B70}"/>
          </ac:spMkLst>
        </pc:spChg>
        <pc:grpChg chg="add mod">
          <ac:chgData name="Catalina Rivera" userId="09fb61d2-a1df-4a47-b9cd-2bfd668e11e7" providerId="ADAL" clId="{94BDE210-5675-4C65-9E3D-4996F0DE9293}" dt="2025-04-15T13:19:12.359" v="33" actId="1076"/>
          <ac:grpSpMkLst>
            <pc:docMk/>
            <pc:sldMk cId="0" sldId="265"/>
            <ac:grpSpMk id="8" creationId="{366729F6-1178-ADC5-42C4-B44018F54702}"/>
          </ac:grpSpMkLst>
        </pc:grpChg>
        <pc:grpChg chg="del">
          <ac:chgData name="Catalina Rivera" userId="09fb61d2-a1df-4a47-b9cd-2bfd668e11e7" providerId="ADAL" clId="{94BDE210-5675-4C65-9E3D-4996F0DE9293}" dt="2025-04-15T13:19:08.317" v="31" actId="478"/>
          <ac:grpSpMkLst>
            <pc:docMk/>
            <pc:sldMk cId="0" sldId="265"/>
            <ac:grpSpMk id="10" creationId="{00000000-0000-0000-0000-000000000000}"/>
          </ac:grpSpMkLst>
        </pc:grpChg>
      </pc:sldChg>
      <pc:sldChg chg="addSp delSp modSp add mod">
        <pc:chgData name="Catalina Rivera" userId="09fb61d2-a1df-4a47-b9cd-2bfd668e11e7" providerId="ADAL" clId="{94BDE210-5675-4C65-9E3D-4996F0DE9293}" dt="2025-04-14T15:59:40.293" v="30" actId="1076"/>
        <pc:sldMkLst>
          <pc:docMk/>
          <pc:sldMk cId="3565316693" sldId="267"/>
        </pc:sldMkLst>
        <pc:spChg chg="mod">
          <ac:chgData name="Catalina Rivera" userId="09fb61d2-a1df-4a47-b9cd-2bfd668e11e7" providerId="ADAL" clId="{94BDE210-5675-4C65-9E3D-4996F0DE9293}" dt="2025-04-14T15:59:40.293" v="30" actId="1076"/>
          <ac:spMkLst>
            <pc:docMk/>
            <pc:sldMk cId="3565316693" sldId="267"/>
            <ac:spMk id="6" creationId="{FA776F7F-815E-E875-2926-BA3D961E1B3F}"/>
          </ac:spMkLst>
        </pc:spChg>
        <pc:spChg chg="del mod">
          <ac:chgData name="Catalina Rivera" userId="09fb61d2-a1df-4a47-b9cd-2bfd668e11e7" providerId="ADAL" clId="{94BDE210-5675-4C65-9E3D-4996F0DE9293}" dt="2025-04-14T15:59:15.772" v="23" actId="478"/>
          <ac:spMkLst>
            <pc:docMk/>
            <pc:sldMk cId="3565316693" sldId="267"/>
            <ac:spMk id="10" creationId="{B7B786C9-9534-4271-CCB6-C19703D81DFF}"/>
          </ac:spMkLst>
        </pc:spChg>
        <pc:spChg chg="del">
          <ac:chgData name="Catalina Rivera" userId="09fb61d2-a1df-4a47-b9cd-2bfd668e11e7" providerId="ADAL" clId="{94BDE210-5675-4C65-9E3D-4996F0DE9293}" dt="2025-04-14T15:58:52.348" v="10" actId="478"/>
          <ac:spMkLst>
            <pc:docMk/>
            <pc:sldMk cId="3565316693" sldId="267"/>
            <ac:spMk id="14" creationId="{587EBC99-16D4-C444-3AEF-A28DEE2B06AD}"/>
          </ac:spMkLst>
        </pc:spChg>
        <pc:spChg chg="del">
          <ac:chgData name="Catalina Rivera" userId="09fb61d2-a1df-4a47-b9cd-2bfd668e11e7" providerId="ADAL" clId="{94BDE210-5675-4C65-9E3D-4996F0DE9293}" dt="2025-04-14T15:58:50.939" v="8" actId="478"/>
          <ac:spMkLst>
            <pc:docMk/>
            <pc:sldMk cId="3565316693" sldId="267"/>
            <ac:spMk id="22" creationId="{399BB779-4C1C-B07B-167B-6957FFA07D7B}"/>
          </ac:spMkLst>
        </pc:spChg>
        <pc:grpChg chg="mod">
          <ac:chgData name="Catalina Rivera" userId="09fb61d2-a1df-4a47-b9cd-2bfd668e11e7" providerId="ADAL" clId="{94BDE210-5675-4C65-9E3D-4996F0DE9293}" dt="2025-04-14T15:59:20.187" v="25" actId="14100"/>
          <ac:grpSpMkLst>
            <pc:docMk/>
            <pc:sldMk cId="3565316693" sldId="267"/>
            <ac:grpSpMk id="3" creationId="{CB32C66F-0375-EFE1-9F57-161626EE4386}"/>
          </ac:grpSpMkLst>
        </pc:grpChg>
        <pc:grpChg chg="mod">
          <ac:chgData name="Catalina Rivera" userId="09fb61d2-a1df-4a47-b9cd-2bfd668e11e7" providerId="ADAL" clId="{94BDE210-5675-4C65-9E3D-4996F0DE9293}" dt="2025-04-14T15:59:24.704" v="26" actId="1076"/>
          <ac:grpSpMkLst>
            <pc:docMk/>
            <pc:sldMk cId="3565316693" sldId="267"/>
            <ac:grpSpMk id="7" creationId="{2D483AD6-42CF-9F77-6B46-1EF4AF795E50}"/>
          </ac:grpSpMkLst>
        </pc:grpChg>
        <pc:grpChg chg="del">
          <ac:chgData name="Catalina Rivera" userId="09fb61d2-a1df-4a47-b9cd-2bfd668e11e7" providerId="ADAL" clId="{94BDE210-5675-4C65-9E3D-4996F0DE9293}" dt="2025-04-14T15:58:52.791" v="11" actId="478"/>
          <ac:grpSpMkLst>
            <pc:docMk/>
            <pc:sldMk cId="3565316693" sldId="267"/>
            <ac:grpSpMk id="11" creationId="{47D8F063-60BE-CECF-33CD-851D9F01E74C}"/>
          </ac:grpSpMkLst>
        </pc:grpChg>
        <pc:grpChg chg="del">
          <ac:chgData name="Catalina Rivera" userId="09fb61d2-a1df-4a47-b9cd-2bfd668e11e7" providerId="ADAL" clId="{94BDE210-5675-4C65-9E3D-4996F0DE9293}" dt="2025-04-14T15:58:51.704" v="9" actId="478"/>
          <ac:grpSpMkLst>
            <pc:docMk/>
            <pc:sldMk cId="3565316693" sldId="267"/>
            <ac:grpSpMk id="15" creationId="{95939D3E-F805-588F-FF42-A14AE8CA807B}"/>
          </ac:grpSpMkLst>
        </pc:grpChg>
        <pc:picChg chg="add mod">
          <ac:chgData name="Catalina Rivera" userId="09fb61d2-a1df-4a47-b9cd-2bfd668e11e7" providerId="ADAL" clId="{94BDE210-5675-4C65-9E3D-4996F0DE9293}" dt="2025-04-14T15:59:34.001" v="29" actId="14100"/>
          <ac:picMkLst>
            <pc:docMk/>
            <pc:sldMk cId="3565316693" sldId="267"/>
            <ac:picMk id="19" creationId="{5649351E-5365-4111-80CA-FBAECEC912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5DD53-D024-4A01-B1E4-BD6A45496F5B}" type="datetimeFigureOut">
              <a:rPr lang="en-US" smtClean="0"/>
              <a:t>4/17/2025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E7DF7-08BA-402B-A05C-9A34352D0CA4}" type="slidenum">
              <a:rPr lang="en-US" smtClean="0"/>
              <a:t>‹#›</a:t>
            </a:fld>
            <a:endParaRPr lang="en-US" dirty="0"/>
          </a:p>
        </p:txBody>
      </p:sp>
    </p:spTree>
    <p:extLst>
      <p:ext uri="{BB962C8B-B14F-4D97-AF65-F5344CB8AC3E}">
        <p14:creationId xmlns:p14="http://schemas.microsoft.com/office/powerpoint/2010/main" val="213258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05251C-15C0-62D2-A806-143F81399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EB8B267-6C42-95FA-4622-34A7F1165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DB18ADD-6025-69F1-1248-FB5412169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004D107-A4DF-2B5F-A701-30FC1077DA9F}"/>
              </a:ext>
            </a:extLst>
          </p:cNvPr>
          <p:cNvSpPr>
            <a:spLocks noGrp="1"/>
          </p:cNvSpPr>
          <p:nvPr>
            <p:ph type="sldNum" sz="quarter" idx="5"/>
          </p:nvPr>
        </p:nvSpPr>
        <p:spPr/>
        <p:txBody>
          <a:bodyPr/>
          <a:lstStyle/>
          <a:p>
            <a:fld id="{5B7E7DF7-08BA-402B-A05C-9A34352D0CA4}" type="slidenum">
              <a:rPr lang="en-US" smtClean="0"/>
              <a:t>3</a:t>
            </a:fld>
            <a:endParaRPr lang="en-US" dirty="0"/>
          </a:p>
        </p:txBody>
      </p:sp>
    </p:spTree>
    <p:extLst>
      <p:ext uri="{BB962C8B-B14F-4D97-AF65-F5344CB8AC3E}">
        <p14:creationId xmlns:p14="http://schemas.microsoft.com/office/powerpoint/2010/main" val="417501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7E7DF7-08BA-402B-A05C-9A34352D0CA4}" type="slidenum">
              <a:rPr lang="en-US" smtClean="0"/>
              <a:t>7</a:t>
            </a:fld>
            <a:endParaRPr lang="en-US" dirty="0"/>
          </a:p>
        </p:txBody>
      </p:sp>
    </p:spTree>
    <p:extLst>
      <p:ext uri="{BB962C8B-B14F-4D97-AF65-F5344CB8AC3E}">
        <p14:creationId xmlns:p14="http://schemas.microsoft.com/office/powerpoint/2010/main" val="335708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7E7DF7-08BA-402B-A05C-9A34352D0CA4}" type="slidenum">
              <a:rPr lang="en-US" smtClean="0"/>
              <a:t>9</a:t>
            </a:fld>
            <a:endParaRPr lang="en-US" dirty="0"/>
          </a:p>
        </p:txBody>
      </p:sp>
    </p:spTree>
    <p:extLst>
      <p:ext uri="{BB962C8B-B14F-4D97-AF65-F5344CB8AC3E}">
        <p14:creationId xmlns:p14="http://schemas.microsoft.com/office/powerpoint/2010/main" val="332352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09DAB5C-ED4B-705B-037F-A49934BBF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C1EF7B7-40F6-1770-FB7D-96CBD389F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8D96763-A2B3-6B3B-42E7-6D075F7483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32FC9816-7687-BE79-70ED-0327B6E6E31D}"/>
              </a:ext>
            </a:extLst>
          </p:cNvPr>
          <p:cNvSpPr>
            <a:spLocks noGrp="1"/>
          </p:cNvSpPr>
          <p:nvPr>
            <p:ph type="sldNum" sz="quarter" idx="5"/>
          </p:nvPr>
        </p:nvSpPr>
        <p:spPr/>
        <p:txBody>
          <a:bodyPr/>
          <a:lstStyle/>
          <a:p>
            <a:fld id="{5B7E7DF7-08BA-402B-A05C-9A34352D0CA4}" type="slidenum">
              <a:rPr lang="en-US" smtClean="0"/>
              <a:t>10</a:t>
            </a:fld>
            <a:endParaRPr lang="en-US" dirty="0"/>
          </a:p>
        </p:txBody>
      </p:sp>
    </p:spTree>
    <p:extLst>
      <p:ext uri="{BB962C8B-B14F-4D97-AF65-F5344CB8AC3E}">
        <p14:creationId xmlns:p14="http://schemas.microsoft.com/office/powerpoint/2010/main" val="28545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sec.gov/resources-small-businesses/small-business-compliance-guides/eliminating-prohibition-against-general-solicitation-general-advertising-rule-506-rule-144a" TargetMode="External"/><Relationship Id="rId3" Type="http://schemas.openxmlformats.org/officeDocument/2006/relationships/hyperlink" Target="https://www.sec.gov/rules-regulations/no-action-interpretive-exemptive-letters/division-corporation-finance-no-action/latham-watkins-503c-031225" TargetMode="External"/><Relationship Id="rId7" Type="http://schemas.openxmlformats.org/officeDocument/2006/relationships/hyperlink" Target="https://www.sec.gov/info/smallbus/secg/bad-actor-small-entity-compliance-guide" TargetMode="External"/><Relationship Id="rId12" Type="http://schemas.openxmlformats.org/officeDocument/2006/relationships/hyperlink" Target="https://www.morganlewis.com/-/media/files/publication/morgan-lewis-title/white-paper/2021/the-secs-new-marketing-rule-key-takeaways-for-advisers.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sec.gov/education/capitalraising/building-blocks/general-solicitation" TargetMode="External"/><Relationship Id="rId11" Type="http://schemas.openxmlformats.org/officeDocument/2006/relationships/hyperlink" Target="https://corpgov.law.harvard.edu/2021/06/21/general-solicitation-and-general-advertising/" TargetMode="External"/><Relationship Id="rId5" Type="http://schemas.openxmlformats.org/officeDocument/2006/relationships/hyperlink" Target="https://www.sec.gov/rules-regulations/staff-guidance/compliance-disclosure-interpretations/securities-act-rules" TargetMode="External"/><Relationship Id="rId10" Type="http://schemas.openxmlformats.org/officeDocument/2006/relationships/hyperlink" Target="https://www.morganlewis.com/pubs/2025/03/sec-staff-issues-updated-marketing-rule-faqs" TargetMode="External"/><Relationship Id="rId4" Type="http://schemas.openxmlformats.org/officeDocument/2006/relationships/hyperlink" Target="https://www.ecfr.gov/current/title-17/chapter-II/part-230/subject-group-ECFR6e651a4c86c0174" TargetMode="External"/><Relationship Id="rId9" Type="http://schemas.openxmlformats.org/officeDocument/2006/relationships/hyperlink" Target="https://www.morganlewis.com/pubs/2025/03/new-sec-guidance-eases-burden-in-rule-506c-accredited-investor-verification-requiremen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chritine.schleppegrell@morganlewis.com" TargetMode="External"/><Relationship Id="rId2" Type="http://schemas.openxmlformats.org/officeDocument/2006/relationships/hyperlink" Target="mailto:jenniferselliers@rrscompliance.com"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mailto:trish.flynn@pgi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hyperlink" Target="https://www.finra.org/rules-guidance/rulebooks/finra-rules/2214" TargetMode="External"/><Relationship Id="rId5" Type="http://schemas.openxmlformats.org/officeDocument/2006/relationships/image" Target="../media/image11.png"/><Relationship Id="rId10" Type="http://schemas.openxmlformats.org/officeDocument/2006/relationships/hyperlink" Target="https://www.finra.org/rules-guidance/rulebooks/finra-rules/2210" TargetMode="External"/><Relationship Id="rId4" Type="http://schemas.openxmlformats.org/officeDocument/2006/relationships/image" Target="../media/image12.svg"/><Relationship Id="rId9" Type="http://schemas.openxmlformats.org/officeDocument/2006/relationships/hyperlink" Target="https://www.ecfr.gov/current/title-17/chapter-II/part-275/section-275.206(4)-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sv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25.svg"/><Relationship Id="rId7" Type="http://schemas.openxmlformats.org/officeDocument/2006/relationships/image" Target="../media/image17.png"/><Relationship Id="rId12" Type="http://schemas.openxmlformats.org/officeDocument/2006/relationships/image" Target="../media/image34.svg"/><Relationship Id="rId17" Type="http://schemas.openxmlformats.org/officeDocument/2006/relationships/image" Target="../media/image23.png"/><Relationship Id="rId2" Type="http://schemas.openxmlformats.org/officeDocument/2006/relationships/image" Target="../media/image16.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9.png"/><Relationship Id="rId5" Type="http://schemas.openxmlformats.org/officeDocument/2006/relationships/image" Target="../media/image27.svg"/><Relationship Id="rId15" Type="http://schemas.openxmlformats.org/officeDocument/2006/relationships/image" Target="../media/image21.png"/><Relationship Id="rId10" Type="http://schemas.openxmlformats.org/officeDocument/2006/relationships/image" Target="../media/image32.svg"/><Relationship Id="rId19" Type="http://schemas.openxmlformats.org/officeDocument/2006/relationships/hyperlink" Target="https://t3technologyhub.com/wp-content/uploads/2025/03/T3Inside-Information-2025-Software-Survey.pdf" TargetMode="External"/><Relationship Id="rId4" Type="http://schemas.openxmlformats.org/officeDocument/2006/relationships/image" Target="../media/image26.svg"/><Relationship Id="rId9" Type="http://schemas.openxmlformats.org/officeDocument/2006/relationships/image" Target="../media/image18.png"/><Relationship Id="rId1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hyperlink" Target="https://www.sec.gov/newsroom/press-releases/2024-121" TargetMode="External"/><Relationship Id="rId3" Type="http://schemas.openxmlformats.org/officeDocument/2006/relationships/image" Target="../media/image26.jpeg"/><Relationship Id="rId7" Type="http://schemas.openxmlformats.org/officeDocument/2006/relationships/hyperlink" Target="https://www.sec.gov/enforcement-litigation/administrative-proceedings/ia-6646-s"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sec.gov/newsroom/press-releases/2024-46" TargetMode="External"/><Relationship Id="rId5" Type="http://schemas.openxmlformats.org/officeDocument/2006/relationships/hyperlink" Target="https://www.sec.gov/newsroom/press-releases/2023-173" TargetMode="External"/><Relationship Id="rId10" Type="http://schemas.openxmlformats.org/officeDocument/2006/relationships/hyperlink" Target="https://www.sec.gov/enforcement-litigation/administrative-proceedings/ia-6803-s" TargetMode="External"/><Relationship Id="rId4" Type="http://schemas.openxmlformats.org/officeDocument/2006/relationships/hyperlink" Target="https://www.sec.gov/newsroom/press-releases/2023-153" TargetMode="External"/><Relationship Id="rId9" Type="http://schemas.openxmlformats.org/officeDocument/2006/relationships/hyperlink" Target="https://www.sec.gov/enforcement-litigation/administrative-proceedings/ia-6763-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ecfr.gov/current/title-17/chapter-II/part-275/section-275.206(4)-1" TargetMode="External"/><Relationship Id="rId13" Type="http://schemas.openxmlformats.org/officeDocument/2006/relationships/hyperlink" Target="https://www.sec.gov/about/offices/ocie/riskalert-socialmedia.pdf" TargetMode="External"/><Relationship Id="rId3" Type="http://schemas.openxmlformats.org/officeDocument/2006/relationships/hyperlink" Target="https://www.sec.gov/investment/marketing-faq" TargetMode="External"/><Relationship Id="rId7" Type="http://schemas.openxmlformats.org/officeDocument/2006/relationships/hyperlink" Target="https://www.investor.gov/introduction-investing/general-resources/news-alerts/alerts-bulletins/investor-bulletins-47" TargetMode="External"/><Relationship Id="rId12" Type="http://schemas.openxmlformats.org/officeDocument/2006/relationships/hyperlink" Target="https://www.sec.gov/comments/s7-21-19/s72119.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sec.gov/files/exams-risk-alert-marketing-rule.pdf" TargetMode="External"/><Relationship Id="rId11" Type="http://schemas.openxmlformats.org/officeDocument/2006/relationships/hyperlink" Target="https://www.sec.gov/rules/proposed/2019/ia-5407.pdf" TargetMode="External"/><Relationship Id="rId5" Type="http://schemas.openxmlformats.org/officeDocument/2006/relationships/hyperlink" Target="https://www.sec.gov/files/risk-alert-marketing-rule-announcement-phase-3-060823.pdf" TargetMode="External"/><Relationship Id="rId10" Type="http://schemas.openxmlformats.org/officeDocument/2006/relationships/hyperlink" Target="https://www.sec.gov/rules/final/2020/ia-5653.pdf" TargetMode="External"/><Relationship Id="rId4" Type="http://schemas.openxmlformats.org/officeDocument/2006/relationships/hyperlink" Target="https://www.sec.gov/files/exams-risk-alert-marketing-observation-2024.pdf" TargetMode="External"/><Relationship Id="rId9" Type="http://schemas.openxmlformats.org/officeDocument/2006/relationships/hyperlink" Target="https://www.sec.gov/files/2021-10-information-update.pdf#:~:text=When%20the%20Commission%20adopted%20the%20Marketing%20Rule%2C%20it,subject%20to%20the%20Cash%20Solicitation%20Rule%E2%80%99s%20disqualification%20procedures." TargetMode="External"/><Relationship Id="rId14" Type="http://schemas.openxmlformats.org/officeDocument/2006/relationships/hyperlink" Target="https://www.finra.org/rules-guidance/rule-filings/sr-finra-2023-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b="-18555"/>
            </a:stretch>
          </a:blipFill>
        </p:spPr>
        <p:txBody>
          <a:bodyPr/>
          <a:lstStyle/>
          <a:p>
            <a:endParaRPr lang="en-US" dirty="0"/>
          </a:p>
        </p:txBody>
      </p:sp>
      <p:grpSp>
        <p:nvGrpSpPr>
          <p:cNvPr id="3" name="Group 3"/>
          <p:cNvGrpSpPr>
            <a:grpSpLocks noChangeAspect="1"/>
          </p:cNvGrpSpPr>
          <p:nvPr/>
        </p:nvGrpSpPr>
        <p:grpSpPr>
          <a:xfrm>
            <a:off x="7079689" y="-141132"/>
            <a:ext cx="12262941" cy="10905415"/>
            <a:chOff x="0" y="0"/>
            <a:chExt cx="21896591" cy="19472605"/>
          </a:xfrm>
        </p:grpSpPr>
        <p:sp>
          <p:nvSpPr>
            <p:cNvPr id="4" name="Freeform 4"/>
            <p:cNvSpPr/>
            <p:nvPr/>
          </p:nvSpPr>
          <p:spPr>
            <a:xfrm>
              <a:off x="0" y="0"/>
              <a:ext cx="21896578" cy="19472656"/>
            </a:xfrm>
            <a:custGeom>
              <a:avLst/>
              <a:gdLst/>
              <a:ahLst/>
              <a:cxnLst/>
              <a:rect l="l" t="t" r="r" b="b"/>
              <a:pathLst>
                <a:path w="21896578" h="19472656">
                  <a:moveTo>
                    <a:pt x="11347450" y="0"/>
                  </a:moveTo>
                  <a:lnTo>
                    <a:pt x="0" y="19472656"/>
                  </a:lnTo>
                  <a:lnTo>
                    <a:pt x="21896578" y="19472656"/>
                  </a:lnTo>
                  <a:lnTo>
                    <a:pt x="21896578" y="0"/>
                  </a:lnTo>
                  <a:close/>
                </a:path>
              </a:pathLst>
            </a:custGeom>
            <a:blipFill>
              <a:blip r:embed="rId3"/>
              <a:stretch>
                <a:fillRect l="-9921" r="-23556"/>
              </a:stretch>
            </a:blipFill>
          </p:spPr>
          <p:txBody>
            <a:bodyPr/>
            <a:lstStyle/>
            <a:p>
              <a:endParaRPr lang="en-US" dirty="0"/>
            </a:p>
          </p:txBody>
        </p:sp>
      </p:grpSp>
      <p:grpSp>
        <p:nvGrpSpPr>
          <p:cNvPr id="5" name="Group 5"/>
          <p:cNvGrpSpPr/>
          <p:nvPr/>
        </p:nvGrpSpPr>
        <p:grpSpPr>
          <a:xfrm>
            <a:off x="1998311" y="2815063"/>
            <a:ext cx="13848806" cy="4892860"/>
            <a:chOff x="0" y="0"/>
            <a:chExt cx="3647422" cy="1288655"/>
          </a:xfrm>
        </p:grpSpPr>
        <p:sp>
          <p:nvSpPr>
            <p:cNvPr id="6" name="Freeform 6"/>
            <p:cNvSpPr/>
            <p:nvPr/>
          </p:nvSpPr>
          <p:spPr>
            <a:xfrm>
              <a:off x="0" y="0"/>
              <a:ext cx="3647422" cy="1288655"/>
            </a:xfrm>
            <a:custGeom>
              <a:avLst/>
              <a:gdLst/>
              <a:ahLst/>
              <a:cxnLst/>
              <a:rect l="l" t="t" r="r" b="b"/>
              <a:pathLst>
                <a:path w="3647422" h="1288655">
                  <a:moveTo>
                    <a:pt x="0" y="0"/>
                  </a:moveTo>
                  <a:lnTo>
                    <a:pt x="3647422" y="0"/>
                  </a:lnTo>
                  <a:lnTo>
                    <a:pt x="3647422" y="1288655"/>
                  </a:lnTo>
                  <a:lnTo>
                    <a:pt x="0" y="1288655"/>
                  </a:lnTo>
                  <a:close/>
                </a:path>
              </a:pathLst>
            </a:custGeom>
            <a:solidFill>
              <a:srgbClr val="FFFFFF"/>
            </a:solidFill>
          </p:spPr>
          <p:txBody>
            <a:bodyPr/>
            <a:lstStyle/>
            <a:p>
              <a:endParaRPr lang="en-US" dirty="0"/>
            </a:p>
          </p:txBody>
        </p:sp>
        <p:sp>
          <p:nvSpPr>
            <p:cNvPr id="7" name="TextBox 7"/>
            <p:cNvSpPr txBox="1"/>
            <p:nvPr/>
          </p:nvSpPr>
          <p:spPr>
            <a:xfrm>
              <a:off x="0" y="-19050"/>
              <a:ext cx="3647422" cy="1307705"/>
            </a:xfrm>
            <a:prstGeom prst="rect">
              <a:avLst/>
            </a:prstGeom>
          </p:spPr>
          <p:txBody>
            <a:bodyPr lIns="50800" tIns="50800" rIns="50800" bIns="50800" rtlCol="0" anchor="ctr"/>
            <a:lstStyle/>
            <a:p>
              <a:pPr algn="ctr">
                <a:lnSpc>
                  <a:spcPts val="2859"/>
                </a:lnSpc>
              </a:pPr>
              <a:endParaRPr dirty="0"/>
            </a:p>
          </p:txBody>
        </p:sp>
      </p:grpSp>
      <p:sp>
        <p:nvSpPr>
          <p:cNvPr id="9" name="Freeform 9"/>
          <p:cNvSpPr/>
          <p:nvPr/>
        </p:nvSpPr>
        <p:spPr>
          <a:xfrm>
            <a:off x="7819506" y="517520"/>
            <a:ext cx="2741112" cy="1022361"/>
          </a:xfrm>
          <a:custGeom>
            <a:avLst/>
            <a:gdLst/>
            <a:ahLst/>
            <a:cxnLst/>
            <a:rect l="l" t="t" r="r" b="b"/>
            <a:pathLst>
              <a:path w="2741112" h="1022361">
                <a:moveTo>
                  <a:pt x="0" y="0"/>
                </a:moveTo>
                <a:lnTo>
                  <a:pt x="2741112" y="0"/>
                </a:lnTo>
                <a:lnTo>
                  <a:pt x="2741112" y="1022360"/>
                </a:lnTo>
                <a:lnTo>
                  <a:pt x="0" y="1022360"/>
                </a:lnTo>
                <a:lnTo>
                  <a:pt x="0" y="0"/>
                </a:lnTo>
                <a:close/>
              </a:path>
            </a:pathLst>
          </a:custGeom>
          <a:blipFill>
            <a:blip r:embed="rId4"/>
            <a:stretch>
              <a:fillRect/>
            </a:stretch>
          </a:blipFill>
        </p:spPr>
        <p:txBody>
          <a:bodyPr/>
          <a:lstStyle/>
          <a:p>
            <a:endParaRPr lang="en-US" dirty="0"/>
          </a:p>
        </p:txBody>
      </p:sp>
      <p:sp>
        <p:nvSpPr>
          <p:cNvPr id="10" name="TextBox 10"/>
          <p:cNvSpPr txBox="1"/>
          <p:nvPr/>
        </p:nvSpPr>
        <p:spPr>
          <a:xfrm>
            <a:off x="2829616" y="4195900"/>
            <a:ext cx="12720891" cy="2231380"/>
          </a:xfrm>
          <a:prstGeom prst="rect">
            <a:avLst/>
          </a:prstGeom>
        </p:spPr>
        <p:txBody>
          <a:bodyPr wrap="square" lIns="0" tIns="0" rIns="0" bIns="0" rtlCol="0" anchor="t">
            <a:spAutoFit/>
          </a:bodyPr>
          <a:lstStyle/>
          <a:p>
            <a:pPr algn="l">
              <a:lnSpc>
                <a:spcPts val="5750"/>
              </a:lnSpc>
            </a:pPr>
            <a:r>
              <a:rPr lang="en-US" sz="5000" b="1" dirty="0">
                <a:solidFill>
                  <a:srgbClr val="093B60"/>
                </a:solidFill>
                <a:latin typeface="Poppins 1 Semi-Bold"/>
                <a:ea typeface="Poppins 1 Semi-Bold"/>
                <a:cs typeface="Poppins 1 Semi-Bold"/>
                <a:sym typeface="Poppins 1 Semi-Bold"/>
              </a:rPr>
              <a:t>The Marketing Rule – Two+ Years Later:</a:t>
            </a:r>
          </a:p>
          <a:p>
            <a:pPr algn="l">
              <a:lnSpc>
                <a:spcPts val="5750"/>
              </a:lnSpc>
            </a:pPr>
            <a:endParaRPr lang="en-US" sz="5000" b="1" dirty="0">
              <a:solidFill>
                <a:srgbClr val="093B60"/>
              </a:solidFill>
              <a:latin typeface="Poppins 1 Semi-Bold"/>
              <a:ea typeface="Poppins 1 Semi-Bold"/>
              <a:cs typeface="Poppins 1 Semi-Bold"/>
              <a:sym typeface="Poppins 1 Semi-Bold"/>
            </a:endParaRPr>
          </a:p>
          <a:p>
            <a:pPr algn="ctr">
              <a:lnSpc>
                <a:spcPts val="5750"/>
              </a:lnSpc>
            </a:pPr>
            <a:r>
              <a:rPr lang="en-US" sz="5000" b="1" dirty="0">
                <a:solidFill>
                  <a:srgbClr val="093B60"/>
                </a:solidFill>
                <a:latin typeface="Poppins 1 Semi-Bold"/>
                <a:ea typeface="Poppins 1 Semi-Bold"/>
                <a:cs typeface="Poppins 1 Semi-Bold"/>
                <a:sym typeface="Poppins 1 Semi-Bold"/>
              </a:rPr>
              <a:t>Cases and Lessons Learned </a:t>
            </a:r>
          </a:p>
        </p:txBody>
      </p:sp>
      <p:grpSp>
        <p:nvGrpSpPr>
          <p:cNvPr id="12" name="Group 12"/>
          <p:cNvGrpSpPr/>
          <p:nvPr/>
        </p:nvGrpSpPr>
        <p:grpSpPr>
          <a:xfrm>
            <a:off x="430214" y="8360996"/>
            <a:ext cx="7685728" cy="1515453"/>
            <a:chOff x="0" y="-66675"/>
            <a:chExt cx="9518952" cy="2020605"/>
          </a:xfrm>
        </p:grpSpPr>
        <p:sp>
          <p:nvSpPr>
            <p:cNvPr id="13" name="TextBox 13"/>
            <p:cNvSpPr txBox="1"/>
            <p:nvPr/>
          </p:nvSpPr>
          <p:spPr>
            <a:xfrm>
              <a:off x="0" y="-66675"/>
              <a:ext cx="4459976" cy="806034"/>
            </a:xfrm>
            <a:prstGeom prst="rect">
              <a:avLst/>
            </a:prstGeom>
          </p:spPr>
          <p:txBody>
            <a:bodyPr lIns="0" tIns="0" rIns="0" bIns="0" rtlCol="0" anchor="t">
              <a:spAutoFit/>
            </a:bodyPr>
            <a:lstStyle/>
            <a:p>
              <a:pPr marL="0" lvl="0" indent="0" algn="l">
                <a:lnSpc>
                  <a:spcPts val="5135"/>
                </a:lnSpc>
                <a:spcBef>
                  <a:spcPct val="0"/>
                </a:spcBef>
              </a:pPr>
              <a:r>
                <a:rPr lang="en-US" sz="3000" b="1" spc="-91" dirty="0">
                  <a:solidFill>
                    <a:srgbClr val="000000"/>
                  </a:solidFill>
                  <a:latin typeface="Clear Sans Bold"/>
                  <a:ea typeface="Clear Sans Bold"/>
                  <a:cs typeface="Clear Sans Bold"/>
                  <a:sym typeface="Clear Sans Bold"/>
                </a:rPr>
                <a:t>Presented by:</a:t>
              </a:r>
            </a:p>
          </p:txBody>
        </p:sp>
        <p:sp>
          <p:nvSpPr>
            <p:cNvPr id="14" name="TextBox 14"/>
            <p:cNvSpPr txBox="1"/>
            <p:nvPr/>
          </p:nvSpPr>
          <p:spPr>
            <a:xfrm>
              <a:off x="0" y="859864"/>
              <a:ext cx="9518952" cy="1094066"/>
            </a:xfrm>
            <a:prstGeom prst="rect">
              <a:avLst/>
            </a:prstGeom>
          </p:spPr>
          <p:txBody>
            <a:bodyPr lIns="0" tIns="0" rIns="0" bIns="0" rtlCol="0" anchor="t">
              <a:spAutoFit/>
            </a:bodyPr>
            <a:lstStyle/>
            <a:p>
              <a:pPr marL="0" lvl="0" indent="0" algn="l">
                <a:lnSpc>
                  <a:spcPts val="3335"/>
                </a:lnSpc>
                <a:spcBef>
                  <a:spcPct val="0"/>
                </a:spcBef>
              </a:pPr>
              <a:r>
                <a:rPr lang="en-US" sz="2000" b="1" dirty="0">
                  <a:solidFill>
                    <a:srgbClr val="000000"/>
                  </a:solidFill>
                  <a:latin typeface="Barlow Bold"/>
                  <a:ea typeface="Barlow Bold"/>
                  <a:cs typeface="Barlow Bold"/>
                  <a:sym typeface="Barlow Bold"/>
                </a:rPr>
                <a:t>Jennifer Selliers, Christine Ayako Schleppegrell, and Trish Flynn</a:t>
              </a:r>
            </a:p>
          </p:txBody>
        </p:sp>
      </p:grpSp>
      <p:grpSp>
        <p:nvGrpSpPr>
          <p:cNvPr id="15" name="Group 15"/>
          <p:cNvGrpSpPr/>
          <p:nvPr/>
        </p:nvGrpSpPr>
        <p:grpSpPr>
          <a:xfrm>
            <a:off x="-2251846" y="2490417"/>
            <a:ext cx="13049848" cy="649292"/>
            <a:chOff x="0" y="0"/>
            <a:chExt cx="7031899" cy="349871"/>
          </a:xfrm>
        </p:grpSpPr>
        <p:sp>
          <p:nvSpPr>
            <p:cNvPr id="16" name="Freeform 16"/>
            <p:cNvSpPr/>
            <p:nvPr/>
          </p:nvSpPr>
          <p:spPr>
            <a:xfrm>
              <a:off x="0" y="0"/>
              <a:ext cx="7031899" cy="349871"/>
            </a:xfrm>
            <a:custGeom>
              <a:avLst/>
              <a:gdLst/>
              <a:ahLst/>
              <a:cxnLst/>
              <a:rect l="l" t="t" r="r" b="b"/>
              <a:pathLst>
                <a:path w="7031899" h="349871">
                  <a:moveTo>
                    <a:pt x="203200" y="0"/>
                  </a:moveTo>
                  <a:lnTo>
                    <a:pt x="7031899" y="0"/>
                  </a:lnTo>
                  <a:lnTo>
                    <a:pt x="6828699" y="349871"/>
                  </a:lnTo>
                  <a:lnTo>
                    <a:pt x="0" y="349871"/>
                  </a:lnTo>
                  <a:lnTo>
                    <a:pt x="203200" y="0"/>
                  </a:lnTo>
                  <a:close/>
                </a:path>
              </a:pathLst>
            </a:custGeom>
            <a:gradFill rotWithShape="1">
              <a:gsLst>
                <a:gs pos="0">
                  <a:srgbClr val="51048D">
                    <a:alpha val="100000"/>
                  </a:srgbClr>
                </a:gs>
                <a:gs pos="50000">
                  <a:srgbClr val="054CC4">
                    <a:alpha val="100000"/>
                  </a:srgbClr>
                </a:gs>
                <a:gs pos="100000">
                  <a:srgbClr val="C405B7">
                    <a:alpha val="100000"/>
                  </a:srgbClr>
                </a:gs>
              </a:gsLst>
              <a:lin ang="0"/>
            </a:gradFill>
          </p:spPr>
          <p:txBody>
            <a:bodyPr/>
            <a:lstStyle/>
            <a:p>
              <a:endParaRPr lang="en-US" dirty="0"/>
            </a:p>
          </p:txBody>
        </p:sp>
        <p:sp>
          <p:nvSpPr>
            <p:cNvPr id="17" name="TextBox 17"/>
            <p:cNvSpPr txBox="1"/>
            <p:nvPr/>
          </p:nvSpPr>
          <p:spPr>
            <a:xfrm>
              <a:off x="101600" y="-57150"/>
              <a:ext cx="6828699" cy="407021"/>
            </a:xfrm>
            <a:prstGeom prst="rect">
              <a:avLst/>
            </a:prstGeom>
          </p:spPr>
          <p:txBody>
            <a:bodyPr lIns="50800" tIns="50800" rIns="50800" bIns="50800" rtlCol="0" anchor="ctr"/>
            <a:lstStyle/>
            <a:p>
              <a:pPr algn="ctr">
                <a:lnSpc>
                  <a:spcPts val="2659"/>
                </a:lnSpc>
              </a:pPr>
              <a:endParaRPr dirty="0"/>
            </a:p>
          </p:txBody>
        </p:sp>
      </p:grpSp>
      <p:sp>
        <p:nvSpPr>
          <p:cNvPr id="18" name="TextBox 18"/>
          <p:cNvSpPr txBox="1"/>
          <p:nvPr/>
        </p:nvSpPr>
        <p:spPr>
          <a:xfrm>
            <a:off x="994871" y="2546997"/>
            <a:ext cx="9146352" cy="526609"/>
          </a:xfrm>
          <a:prstGeom prst="rect">
            <a:avLst/>
          </a:prstGeom>
        </p:spPr>
        <p:txBody>
          <a:bodyPr lIns="0" tIns="0" rIns="0" bIns="0" rtlCol="0" anchor="t">
            <a:spAutoFit/>
          </a:bodyPr>
          <a:lstStyle/>
          <a:p>
            <a:pPr algn="l">
              <a:lnSpc>
                <a:spcPts val="3945"/>
              </a:lnSpc>
            </a:pPr>
            <a:r>
              <a:rPr lang="en-US" sz="3430" b="1" dirty="0">
                <a:solidFill>
                  <a:srgbClr val="FFFFFF"/>
                </a:solidFill>
                <a:latin typeface="Poppins 2 Semi-Bold"/>
                <a:ea typeface="Poppins 2 Semi-Bold"/>
                <a:cs typeface="Poppins 2 Semi-Bold"/>
                <a:sym typeface="Poppins 2 Semi-Bold"/>
              </a:rPr>
              <a:t>2025 Securities Compliance Seminar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EF179DF-3C9C-497A-18A9-065E470A9D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4111C4C4-B760-3DBD-93DE-7AD523503F27}"/>
              </a:ext>
            </a:extLst>
          </p:cNvPr>
          <p:cNvSpPr txBox="1"/>
          <p:nvPr/>
        </p:nvSpPr>
        <p:spPr>
          <a:xfrm>
            <a:off x="914400" y="876300"/>
            <a:ext cx="16306800" cy="7017306"/>
          </a:xfrm>
          <a:prstGeom prst="rect">
            <a:avLst/>
          </a:prstGeom>
          <a:noFill/>
        </p:spPr>
        <p:txBody>
          <a:bodyPr wrap="square">
            <a:spAutoFit/>
          </a:bodyPr>
          <a:lstStyle/>
          <a:p>
            <a:pPr algn="ctr" rtl="0" fontAlgn="ctr"/>
            <a:r>
              <a:rPr lang="en-US" sz="1800" b="1" dirty="0">
                <a:effectLst/>
                <a:latin typeface="+mj-lt"/>
              </a:rPr>
              <a:t>Resources:</a:t>
            </a:r>
          </a:p>
          <a:p>
            <a:pPr rtl="0" fontAlgn="ctr"/>
            <a:endParaRPr lang="en-US" sz="1800" b="1" dirty="0">
              <a:effectLst/>
              <a:latin typeface="+mj-lt"/>
            </a:endParaRPr>
          </a:p>
          <a:p>
            <a:pPr marL="231775" indent="-231775" fontAlgn="ctr">
              <a:buFont typeface="Courier New" panose="02070309020205020404" pitchFamily="49" charset="0"/>
              <a:buChar char="o"/>
            </a:pPr>
            <a:r>
              <a:rPr lang="en-US" dirty="0">
                <a:latin typeface="+mj-lt"/>
              </a:rPr>
              <a:t>Latham &amp; Watkins No-action Letter (March 12, 2025) Rule 506(c):  </a:t>
            </a:r>
            <a:r>
              <a:rPr lang="en-US" dirty="0">
                <a:hlinkClick r:id="rId3"/>
              </a:rPr>
              <a:t>SEC.gov | No Action Letter: Latham &amp; Watkins</a:t>
            </a:r>
            <a:endParaRPr lang="en-US" dirty="0"/>
          </a:p>
          <a:p>
            <a:pPr fontAlgn="ctr"/>
            <a:endParaRPr lang="en-US" dirty="0"/>
          </a:p>
          <a:p>
            <a:pPr marL="231775" indent="-231775" fontAlgn="ctr">
              <a:buFont typeface="Courier New" panose="02070309020205020404" pitchFamily="49" charset="0"/>
              <a:buChar char="o"/>
            </a:pPr>
            <a:r>
              <a:rPr lang="en-US" sz="1800" dirty="0">
                <a:effectLst/>
                <a:latin typeface="Calibri" panose="020F0502020204030204" pitchFamily="34" charset="0"/>
              </a:rPr>
              <a:t>Regulation D: </a:t>
            </a:r>
            <a:r>
              <a:rPr lang="en-US" sz="1800" dirty="0">
                <a:effectLst/>
                <a:latin typeface="Calibri" panose="020F0502020204030204" pitchFamily="34" charset="0"/>
                <a:hlinkClick r:id="rId4"/>
              </a:rPr>
              <a:t>eCFR :: 17 CFR Part 230 - Regulation D—Rules Governing the Limited Offer and Sale of Securities Without Registration Under the Securities Act of 1933</a:t>
            </a:r>
            <a:endParaRPr lang="en-US" sz="1800" dirty="0">
              <a:effectLst/>
              <a:latin typeface="Calibri" panose="020F0502020204030204" pitchFamily="34" charset="0"/>
            </a:endParaRPr>
          </a:p>
          <a:p>
            <a:pPr fontAlgn="ctr"/>
            <a:endParaRPr lang="en-US" sz="1800" dirty="0">
              <a:effectLst/>
              <a:latin typeface="Calibri" panose="020F0502020204030204" pitchFamily="34" charset="0"/>
            </a:endParaRPr>
          </a:p>
          <a:p>
            <a:pPr marL="231775" indent="-231775" fontAlgn="ctr">
              <a:buFont typeface="Courier New" panose="02070309020205020404" pitchFamily="49" charset="0"/>
              <a:buChar char="o"/>
            </a:pPr>
            <a:r>
              <a:rPr lang="en-US" sz="1800" dirty="0">
                <a:effectLst/>
                <a:latin typeface="Calibri" panose="020F0502020204030204" pitchFamily="34" charset="0"/>
              </a:rPr>
              <a:t>SEC Q&amp;A Securities Act: </a:t>
            </a:r>
            <a:r>
              <a:rPr lang="en-US" dirty="0">
                <a:hlinkClick r:id="rId5"/>
              </a:rPr>
              <a:t>SEC.gov | Securities Act Rules</a:t>
            </a:r>
            <a:endParaRPr lang="en-US" dirty="0"/>
          </a:p>
          <a:p>
            <a:pPr fontAlgn="ctr"/>
            <a:endParaRPr lang="en-US" sz="1800" dirty="0">
              <a:effectLst/>
              <a:latin typeface="Calibri" panose="020F0502020204030204" pitchFamily="34" charset="0"/>
            </a:endParaRPr>
          </a:p>
          <a:p>
            <a:pPr marL="231775" indent="-231775" fontAlgn="ctr">
              <a:buFont typeface="Courier New" panose="02070309020205020404" pitchFamily="49" charset="0"/>
              <a:buChar char="o"/>
            </a:pPr>
            <a:r>
              <a:rPr lang="en-US" sz="1800" dirty="0">
                <a:effectLst/>
                <a:latin typeface="Calibri" panose="020F0502020204030204" pitchFamily="34" charset="0"/>
              </a:rPr>
              <a:t>General Solicitation: </a:t>
            </a:r>
            <a:r>
              <a:rPr lang="en-US" sz="1800" dirty="0">
                <a:effectLst/>
                <a:latin typeface="Calibri" panose="020F0502020204030204" pitchFamily="34" charset="0"/>
                <a:hlinkClick r:id="rId6"/>
              </a:rPr>
              <a:t>SEC.gov | General Solicitation</a:t>
            </a:r>
            <a:endParaRPr lang="en-US" sz="1800" dirty="0">
              <a:effectLst/>
              <a:latin typeface="Calibri" panose="020F0502020204030204" pitchFamily="34" charset="0"/>
            </a:endParaRPr>
          </a:p>
          <a:p>
            <a:pPr marL="231775" indent="-231775" fontAlgn="ctr">
              <a:buFont typeface="Courier New" panose="02070309020205020404" pitchFamily="49" charset="0"/>
              <a:buChar char="o"/>
            </a:pPr>
            <a:endParaRPr lang="en-US" dirty="0">
              <a:latin typeface="Calibri" panose="020F0502020204030204" pitchFamily="34" charset="0"/>
            </a:endParaRPr>
          </a:p>
          <a:p>
            <a:pPr marL="231775" indent="-231775" fontAlgn="ctr">
              <a:buFont typeface="Courier New" panose="02070309020205020404" pitchFamily="49" charset="0"/>
              <a:buChar char="o"/>
            </a:pPr>
            <a:r>
              <a:rPr lang="en-US" sz="1800" dirty="0">
                <a:effectLst/>
                <a:latin typeface="Calibri" panose="020F0502020204030204" pitchFamily="34" charset="0"/>
              </a:rPr>
              <a:t>506(d) - Bad Actors: </a:t>
            </a:r>
            <a:r>
              <a:rPr lang="en-US" sz="1800" dirty="0">
                <a:effectLst/>
                <a:latin typeface="Calibri" panose="020F0502020204030204" pitchFamily="34" charset="0"/>
                <a:hlinkClick r:id="rId7"/>
              </a:rPr>
              <a:t>SEC.gov | Disqualification of Felons and Other "Bad Actors" from Rule 506 Offerings and Related Disclosure Requirements</a:t>
            </a:r>
            <a:endParaRPr lang="en-US" sz="1800" dirty="0">
              <a:effectLst/>
              <a:latin typeface="Calibri" panose="020F0502020204030204" pitchFamily="34" charset="0"/>
            </a:endParaRPr>
          </a:p>
          <a:p>
            <a:pPr fontAlgn="ctr"/>
            <a:endParaRPr lang="en-US" sz="1800" dirty="0">
              <a:effectLst/>
              <a:latin typeface="Calibri" panose="020F0502020204030204" pitchFamily="34" charset="0"/>
            </a:endParaRPr>
          </a:p>
          <a:p>
            <a:pPr marL="231775" indent="-231775" fontAlgn="ctr">
              <a:buFont typeface="Courier New" panose="02070309020205020404" pitchFamily="49" charset="0"/>
              <a:buChar char="o"/>
            </a:pPr>
            <a:r>
              <a:rPr lang="en-US" dirty="0">
                <a:latin typeface="Calibri" panose="020F0502020204030204" pitchFamily="34" charset="0"/>
              </a:rPr>
              <a:t>Small Entity Compliance Guide: </a:t>
            </a:r>
            <a:r>
              <a:rPr lang="en-US" dirty="0">
                <a:hlinkClick r:id="rId8"/>
              </a:rPr>
              <a:t>SEC.gov | Eliminating the Prohibition Against General Solicitation and General Advertising in Rule 506 and Rule 144A Offerings</a:t>
            </a:r>
            <a:endParaRPr lang="en-US" sz="1800" dirty="0">
              <a:effectLst/>
              <a:latin typeface="Calibri" panose="020F0502020204030204" pitchFamily="34" charset="0"/>
            </a:endParaRPr>
          </a:p>
          <a:p>
            <a:pPr marL="231775" indent="-231775" fontAlgn="ctr">
              <a:buFont typeface="Courier New" panose="02070309020205020404" pitchFamily="49" charset="0"/>
              <a:buChar char="o"/>
            </a:pPr>
            <a:endParaRPr lang="en-US" dirty="0">
              <a:latin typeface="+mj-lt"/>
            </a:endParaRPr>
          </a:p>
          <a:p>
            <a:pPr fontAlgn="ctr"/>
            <a:endParaRPr lang="en-US" sz="1800" dirty="0">
              <a:effectLst/>
              <a:latin typeface="+mj-lt"/>
            </a:endParaRPr>
          </a:p>
          <a:p>
            <a:pPr algn="ctr" fontAlgn="ctr"/>
            <a:r>
              <a:rPr lang="en-US" sz="1800" dirty="0">
                <a:effectLst/>
                <a:latin typeface="+mj-lt"/>
              </a:rPr>
              <a:t>*******************</a:t>
            </a:r>
          </a:p>
          <a:p>
            <a:pPr rtl="0" fontAlgn="ctr">
              <a:buFont typeface="Courier New" panose="02070309020205020404" pitchFamily="49" charset="0"/>
              <a:buChar char="o"/>
            </a:pPr>
            <a:endParaRPr lang="en-US" sz="1800" dirty="0">
              <a:effectLst/>
              <a:latin typeface="Calibri" panose="020F0502020204030204" pitchFamily="34" charset="0"/>
            </a:endParaRPr>
          </a:p>
          <a:p>
            <a:pPr marL="285750" indent="-285750" fontAlgn="ctr">
              <a:buFont typeface="Courier New" panose="02070309020205020404" pitchFamily="49" charset="0"/>
              <a:buChar char="o"/>
            </a:pPr>
            <a:r>
              <a:rPr lang="en-US" sz="1800" dirty="0">
                <a:effectLst/>
                <a:latin typeface="+mj-lt"/>
                <a:ea typeface="Aptos" panose="020B0004020202020204" pitchFamily="34" charset="0"/>
                <a:cs typeface="Aptos" panose="020B0004020202020204" pitchFamily="34" charset="0"/>
              </a:rPr>
              <a:t>Morgan Lewis Lawflash (March 20, 2025): </a:t>
            </a:r>
            <a:r>
              <a:rPr lang="en-US" dirty="0">
                <a:latin typeface="+mj-lt"/>
                <a:hlinkClick r:id="rId9"/>
              </a:rPr>
              <a:t>New SEC Guidance Eases Burden in Rule 506(c) Accredited Investor Verification Requirements</a:t>
            </a:r>
            <a:endParaRPr lang="en-US" dirty="0">
              <a:latin typeface="+mj-lt"/>
            </a:endParaRPr>
          </a:p>
          <a:p>
            <a:pPr marL="285750" indent="-285750" fontAlgn="ctr">
              <a:buFont typeface="Courier New" panose="02070309020205020404" pitchFamily="49" charset="0"/>
              <a:buChar char="o"/>
            </a:pPr>
            <a:endParaRPr lang="en-US" dirty="0">
              <a:latin typeface="+mj-lt"/>
            </a:endParaRPr>
          </a:p>
          <a:p>
            <a:pPr marL="285750" indent="-285750" fontAlgn="ctr">
              <a:buFont typeface="Courier New" panose="02070309020205020404" pitchFamily="49" charset="0"/>
              <a:buChar char="o"/>
            </a:pPr>
            <a:r>
              <a:rPr lang="en-US" sz="1800" dirty="0">
                <a:effectLst/>
                <a:latin typeface="+mj-lt"/>
                <a:ea typeface="Aptos" panose="020B0004020202020204" pitchFamily="34" charset="0"/>
                <a:cs typeface="Aptos" panose="020B0004020202020204" pitchFamily="34" charset="0"/>
              </a:rPr>
              <a:t>Morgan Lewis Lawflash (March 21, 2025): </a:t>
            </a:r>
            <a:r>
              <a:rPr lang="en-US" dirty="0">
                <a:latin typeface="+mj-lt"/>
                <a:hlinkClick r:id="rId10"/>
              </a:rPr>
              <a:t>SEC Staff Issues Updated Marketing Rule FAQs </a:t>
            </a:r>
            <a:endParaRPr lang="en-US" dirty="0"/>
          </a:p>
          <a:p>
            <a:pPr fontAlgn="ctr"/>
            <a:endParaRPr lang="en-US" sz="1800" dirty="0">
              <a:effectLst/>
              <a:latin typeface="+mj-lt"/>
              <a:ea typeface="Aptos" panose="020B0004020202020204" pitchFamily="34" charset="0"/>
              <a:cs typeface="Aptos" panose="020B0004020202020204" pitchFamily="34" charset="0"/>
            </a:endParaRPr>
          </a:p>
          <a:p>
            <a:pPr marL="285750" indent="-285750" fontAlgn="ctr">
              <a:buFont typeface="Courier New" panose="02070309020205020404" pitchFamily="49" charset="0"/>
              <a:buChar char="o"/>
            </a:pPr>
            <a:r>
              <a:rPr lang="en-US" sz="1800" dirty="0">
                <a:effectLst/>
                <a:latin typeface="+mj-lt"/>
                <a:ea typeface="Aptos" panose="020B0004020202020204" pitchFamily="34" charset="0"/>
                <a:cs typeface="Aptos" panose="020B0004020202020204" pitchFamily="34" charset="0"/>
              </a:rPr>
              <a:t>Harvard School of Law (June 21, 2021): </a:t>
            </a:r>
            <a:r>
              <a:rPr lang="en-US" dirty="0">
                <a:hlinkClick r:id="rId11"/>
              </a:rPr>
              <a:t>General Solicitation and General Advertising</a:t>
            </a:r>
            <a:endParaRPr lang="en-US" dirty="0"/>
          </a:p>
          <a:p>
            <a:pPr fontAlgn="ctr"/>
            <a:endParaRPr lang="en-US" sz="1800" dirty="0">
              <a:effectLst/>
              <a:latin typeface="+mj-lt"/>
              <a:ea typeface="Aptos" panose="020B0004020202020204" pitchFamily="34" charset="0"/>
              <a:cs typeface="Aptos" panose="020B0004020202020204" pitchFamily="34" charset="0"/>
            </a:endParaRPr>
          </a:p>
          <a:p>
            <a:pPr marL="285750" indent="-285750" rtl="0" fontAlgn="ctr">
              <a:buFont typeface="Courier New" panose="02070309020205020404" pitchFamily="49" charset="0"/>
              <a:buChar char="o"/>
            </a:pPr>
            <a:r>
              <a:rPr lang="en-US" dirty="0">
                <a:latin typeface="+mj-lt"/>
              </a:rPr>
              <a:t>Morgan Lewis White Paper (January 2021): </a:t>
            </a:r>
            <a:r>
              <a:rPr lang="en-US" dirty="0">
                <a:hlinkClick r:id="rId12"/>
              </a:rPr>
              <a:t>The SEC’s New Marketing Rule: Key Takeaways for Advisers</a:t>
            </a:r>
            <a:endParaRPr lang="en-US" sz="1800" b="1" dirty="0">
              <a:effectLst/>
              <a:latin typeface="+mj-lt"/>
            </a:endParaRPr>
          </a:p>
          <a:p>
            <a:pPr rtl="0" fontAlgn="ctr">
              <a:buFont typeface="Courier New" panose="02070309020205020404" pitchFamily="49" charset="0"/>
              <a:buChar char="o"/>
            </a:pPr>
            <a:endParaRPr lang="en-US" sz="1800" dirty="0">
              <a:effectLst/>
              <a:latin typeface="Calibri" panose="020F0502020204030204" pitchFamily="34" charset="0"/>
            </a:endParaRPr>
          </a:p>
        </p:txBody>
      </p:sp>
    </p:spTree>
    <p:extLst>
      <p:ext uri="{BB962C8B-B14F-4D97-AF65-F5344CB8AC3E}">
        <p14:creationId xmlns:p14="http://schemas.microsoft.com/office/powerpoint/2010/main" val="129890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817999">
            <a:off x="-1103534" y="-2673157"/>
            <a:ext cx="3194203" cy="16029749"/>
            <a:chOff x="0" y="0"/>
            <a:chExt cx="841272" cy="4221827"/>
          </a:xfrm>
        </p:grpSpPr>
        <p:sp>
          <p:nvSpPr>
            <p:cNvPr id="3" name="Freeform 3"/>
            <p:cNvSpPr/>
            <p:nvPr/>
          </p:nvSpPr>
          <p:spPr>
            <a:xfrm>
              <a:off x="0" y="0"/>
              <a:ext cx="841272" cy="4221827"/>
            </a:xfrm>
            <a:custGeom>
              <a:avLst/>
              <a:gdLst/>
              <a:ahLst/>
              <a:cxnLst/>
              <a:rect l="l" t="t" r="r" b="b"/>
              <a:pathLst>
                <a:path w="841272" h="4221827">
                  <a:moveTo>
                    <a:pt x="0" y="0"/>
                  </a:moveTo>
                  <a:lnTo>
                    <a:pt x="841272" y="0"/>
                  </a:lnTo>
                  <a:lnTo>
                    <a:pt x="841272" y="4221827"/>
                  </a:lnTo>
                  <a:lnTo>
                    <a:pt x="0" y="4221827"/>
                  </a:lnTo>
                  <a:close/>
                </a:path>
              </a:pathLst>
            </a:custGeom>
            <a:solidFill>
              <a:srgbClr val="81C3C9"/>
            </a:solidFill>
          </p:spPr>
          <p:txBody>
            <a:bodyPr/>
            <a:lstStyle/>
            <a:p>
              <a:endParaRPr lang="en-US" dirty="0"/>
            </a:p>
          </p:txBody>
        </p:sp>
        <p:sp>
          <p:nvSpPr>
            <p:cNvPr id="4" name="TextBox 4"/>
            <p:cNvSpPr txBox="1"/>
            <p:nvPr/>
          </p:nvSpPr>
          <p:spPr>
            <a:xfrm>
              <a:off x="0" y="-57150"/>
              <a:ext cx="841272" cy="4278977"/>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2114719" y="1028700"/>
            <a:ext cx="3426861" cy="2944958"/>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914D"/>
            </a:solidFill>
          </p:spPr>
          <p:txBody>
            <a:bodyPr/>
            <a:lstStyle/>
            <a:p>
              <a:endParaRPr lang="en-US" dirty="0"/>
            </a:p>
          </p:txBody>
        </p:sp>
        <p:sp>
          <p:nvSpPr>
            <p:cNvPr id="7" name="TextBox 7"/>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dirty="0"/>
            </a:p>
          </p:txBody>
        </p:sp>
      </p:grpSp>
      <p:grpSp>
        <p:nvGrpSpPr>
          <p:cNvPr id="8" name="Group 8"/>
          <p:cNvGrpSpPr>
            <a:grpSpLocks noChangeAspect="1"/>
          </p:cNvGrpSpPr>
          <p:nvPr/>
        </p:nvGrpSpPr>
        <p:grpSpPr>
          <a:xfrm>
            <a:off x="2267119" y="1156468"/>
            <a:ext cx="3122061" cy="2703564"/>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0000">
                <a:alpha val="0"/>
              </a:srgbClr>
            </a:solidFill>
            <a:ln w="12700">
              <a:solidFill>
                <a:srgbClr val="000000"/>
              </a:solidFill>
            </a:ln>
          </p:spPr>
          <p:txBody>
            <a:bodyPr/>
            <a:lstStyle/>
            <a:p>
              <a:endParaRPr lang="en-US" dirty="0"/>
            </a:p>
          </p:txBody>
        </p:sp>
      </p:grpSp>
      <p:grpSp>
        <p:nvGrpSpPr>
          <p:cNvPr id="10" name="Group 10"/>
          <p:cNvGrpSpPr/>
          <p:nvPr/>
        </p:nvGrpSpPr>
        <p:grpSpPr>
          <a:xfrm>
            <a:off x="3675749" y="3671021"/>
            <a:ext cx="3426861" cy="2944958"/>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914D"/>
            </a:solidFill>
          </p:spPr>
          <p:txBody>
            <a:bodyPr/>
            <a:lstStyle/>
            <a:p>
              <a:endParaRPr lang="en-US" dirty="0"/>
            </a:p>
          </p:txBody>
        </p:sp>
        <p:sp>
          <p:nvSpPr>
            <p:cNvPr id="12" name="TextBox 12"/>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dirty="0"/>
            </a:p>
          </p:txBody>
        </p:sp>
      </p:grpSp>
      <p:grpSp>
        <p:nvGrpSpPr>
          <p:cNvPr id="13" name="Group 13"/>
          <p:cNvGrpSpPr>
            <a:grpSpLocks noChangeAspect="1"/>
          </p:cNvGrpSpPr>
          <p:nvPr/>
        </p:nvGrpSpPr>
        <p:grpSpPr>
          <a:xfrm>
            <a:off x="3828149" y="3792305"/>
            <a:ext cx="3122061" cy="2703564"/>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0000">
                <a:alpha val="0"/>
              </a:srgbClr>
            </a:solidFill>
            <a:ln w="12700">
              <a:solidFill>
                <a:srgbClr val="000000"/>
              </a:solidFill>
            </a:ln>
          </p:spPr>
          <p:txBody>
            <a:bodyPr/>
            <a:lstStyle/>
            <a:p>
              <a:endParaRPr lang="en-US" dirty="0"/>
            </a:p>
          </p:txBody>
        </p:sp>
      </p:grpSp>
      <p:grpSp>
        <p:nvGrpSpPr>
          <p:cNvPr id="15" name="Group 15"/>
          <p:cNvGrpSpPr/>
          <p:nvPr/>
        </p:nvGrpSpPr>
        <p:grpSpPr>
          <a:xfrm>
            <a:off x="5212612" y="6313342"/>
            <a:ext cx="3426861" cy="2944958"/>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914D"/>
            </a:solidFill>
          </p:spPr>
          <p:txBody>
            <a:bodyPr/>
            <a:lstStyle/>
            <a:p>
              <a:endParaRPr lang="en-US" dirty="0"/>
            </a:p>
          </p:txBody>
        </p:sp>
        <p:sp>
          <p:nvSpPr>
            <p:cNvPr id="17" name="TextBox 17"/>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dirty="0"/>
            </a:p>
          </p:txBody>
        </p:sp>
      </p:grpSp>
      <p:sp>
        <p:nvSpPr>
          <p:cNvPr id="18" name="TextBox 18"/>
          <p:cNvSpPr txBox="1"/>
          <p:nvPr/>
        </p:nvSpPr>
        <p:spPr>
          <a:xfrm>
            <a:off x="5948733" y="1113322"/>
            <a:ext cx="3867146" cy="593540"/>
          </a:xfrm>
          <a:prstGeom prst="rect">
            <a:avLst/>
          </a:prstGeom>
        </p:spPr>
        <p:txBody>
          <a:bodyPr lIns="0" tIns="0" rIns="0" bIns="0" rtlCol="0" anchor="t">
            <a:spAutoFit/>
          </a:bodyPr>
          <a:lstStyle/>
          <a:p>
            <a:pPr algn="l">
              <a:lnSpc>
                <a:spcPts val="4643"/>
              </a:lnSpc>
              <a:spcBef>
                <a:spcPct val="0"/>
              </a:spcBef>
            </a:pPr>
            <a:r>
              <a:rPr lang="en-US" sz="3317" b="1" dirty="0">
                <a:solidFill>
                  <a:srgbClr val="000000"/>
                </a:solidFill>
                <a:latin typeface="Poppins 2 Bold"/>
                <a:ea typeface="Poppins 2 Bold"/>
                <a:cs typeface="Poppins 2 Bold"/>
                <a:sym typeface="Poppins 2 Bold"/>
              </a:rPr>
              <a:t>Jennifer Selliers</a:t>
            </a:r>
          </a:p>
        </p:txBody>
      </p:sp>
      <p:sp>
        <p:nvSpPr>
          <p:cNvPr id="19" name="TextBox 19"/>
          <p:cNvSpPr txBox="1"/>
          <p:nvPr/>
        </p:nvSpPr>
        <p:spPr>
          <a:xfrm>
            <a:off x="7558624" y="3878408"/>
            <a:ext cx="6976528" cy="593540"/>
          </a:xfrm>
          <a:prstGeom prst="rect">
            <a:avLst/>
          </a:prstGeom>
        </p:spPr>
        <p:txBody>
          <a:bodyPr lIns="0" tIns="0" rIns="0" bIns="0" rtlCol="0" anchor="t">
            <a:spAutoFit/>
          </a:bodyPr>
          <a:lstStyle/>
          <a:p>
            <a:pPr algn="l">
              <a:lnSpc>
                <a:spcPts val="4643"/>
              </a:lnSpc>
              <a:spcBef>
                <a:spcPct val="0"/>
              </a:spcBef>
            </a:pPr>
            <a:r>
              <a:rPr lang="en-US" sz="3317" b="1" dirty="0">
                <a:solidFill>
                  <a:srgbClr val="000000"/>
                </a:solidFill>
                <a:latin typeface="Poppins 2 Bold"/>
                <a:ea typeface="Poppins 2 Bold"/>
                <a:cs typeface="Poppins 2 Bold"/>
                <a:sym typeface="Poppins 2 Bold"/>
              </a:rPr>
              <a:t>Christine Ayako Schleppegrell</a:t>
            </a:r>
          </a:p>
        </p:txBody>
      </p:sp>
      <p:sp>
        <p:nvSpPr>
          <p:cNvPr id="20" name="TextBox 20"/>
          <p:cNvSpPr txBox="1"/>
          <p:nvPr/>
        </p:nvSpPr>
        <p:spPr>
          <a:xfrm>
            <a:off x="9168516" y="6673874"/>
            <a:ext cx="3867146" cy="593540"/>
          </a:xfrm>
          <a:prstGeom prst="rect">
            <a:avLst/>
          </a:prstGeom>
        </p:spPr>
        <p:txBody>
          <a:bodyPr lIns="0" tIns="0" rIns="0" bIns="0" rtlCol="0" anchor="t">
            <a:spAutoFit/>
          </a:bodyPr>
          <a:lstStyle/>
          <a:p>
            <a:pPr algn="l">
              <a:lnSpc>
                <a:spcPts val="4643"/>
              </a:lnSpc>
              <a:spcBef>
                <a:spcPct val="0"/>
              </a:spcBef>
            </a:pPr>
            <a:r>
              <a:rPr lang="en-US" sz="3317" b="1" dirty="0">
                <a:solidFill>
                  <a:srgbClr val="000000"/>
                </a:solidFill>
                <a:latin typeface="Poppins 2 Bold"/>
                <a:ea typeface="Poppins 2 Bold"/>
                <a:cs typeface="Poppins 2 Bold"/>
                <a:sym typeface="Poppins 2 Bold"/>
              </a:rPr>
              <a:t>Trish Flynn</a:t>
            </a:r>
          </a:p>
        </p:txBody>
      </p:sp>
      <p:sp>
        <p:nvSpPr>
          <p:cNvPr id="21" name="TextBox 21"/>
          <p:cNvSpPr txBox="1"/>
          <p:nvPr/>
        </p:nvSpPr>
        <p:spPr>
          <a:xfrm>
            <a:off x="5948732" y="1655327"/>
            <a:ext cx="4694163" cy="425950"/>
          </a:xfrm>
          <a:prstGeom prst="rect">
            <a:avLst/>
          </a:prstGeom>
        </p:spPr>
        <p:txBody>
          <a:bodyPr wrap="square" lIns="0" tIns="0" rIns="0" bIns="0" rtlCol="0" anchor="t">
            <a:spAutoFit/>
          </a:bodyPr>
          <a:lstStyle/>
          <a:p>
            <a:pPr algn="l">
              <a:lnSpc>
                <a:spcPts val="3482"/>
              </a:lnSpc>
              <a:spcBef>
                <a:spcPct val="0"/>
              </a:spcBef>
            </a:pPr>
            <a:r>
              <a:rPr lang="en-US" sz="2487" dirty="0">
                <a:solidFill>
                  <a:srgbClr val="000000"/>
                </a:solidFill>
                <a:latin typeface="Poppins 2"/>
                <a:ea typeface="Poppins 2"/>
                <a:cs typeface="Poppins 2"/>
                <a:sym typeface="Poppins 2"/>
              </a:rPr>
              <a:t>Director, Senior Consultant</a:t>
            </a:r>
          </a:p>
        </p:txBody>
      </p:sp>
      <p:sp>
        <p:nvSpPr>
          <p:cNvPr id="22" name="TextBox 22"/>
          <p:cNvSpPr txBox="1"/>
          <p:nvPr/>
        </p:nvSpPr>
        <p:spPr>
          <a:xfrm>
            <a:off x="7558623" y="4420413"/>
            <a:ext cx="3857939" cy="425950"/>
          </a:xfrm>
          <a:prstGeom prst="rect">
            <a:avLst/>
          </a:prstGeom>
        </p:spPr>
        <p:txBody>
          <a:bodyPr wrap="square" lIns="0" tIns="0" rIns="0" bIns="0" rtlCol="0" anchor="t">
            <a:spAutoFit/>
          </a:bodyPr>
          <a:lstStyle/>
          <a:p>
            <a:pPr algn="l">
              <a:lnSpc>
                <a:spcPts val="3482"/>
              </a:lnSpc>
              <a:spcBef>
                <a:spcPct val="0"/>
              </a:spcBef>
            </a:pPr>
            <a:r>
              <a:rPr lang="en-US" sz="2487" dirty="0">
                <a:solidFill>
                  <a:srgbClr val="000000"/>
                </a:solidFill>
                <a:latin typeface="Poppins 2"/>
                <a:ea typeface="Poppins 2"/>
                <a:cs typeface="Poppins 2"/>
                <a:sym typeface="Poppins 2"/>
              </a:rPr>
              <a:t>Partner, Morgan Lewis</a:t>
            </a:r>
          </a:p>
        </p:txBody>
      </p:sp>
      <p:sp>
        <p:nvSpPr>
          <p:cNvPr id="23" name="TextBox 23"/>
          <p:cNvSpPr txBox="1"/>
          <p:nvPr/>
        </p:nvSpPr>
        <p:spPr>
          <a:xfrm>
            <a:off x="9168515" y="7215879"/>
            <a:ext cx="4624391" cy="425950"/>
          </a:xfrm>
          <a:prstGeom prst="rect">
            <a:avLst/>
          </a:prstGeom>
        </p:spPr>
        <p:txBody>
          <a:bodyPr wrap="square" lIns="0" tIns="0" rIns="0" bIns="0" rtlCol="0" anchor="t">
            <a:spAutoFit/>
          </a:bodyPr>
          <a:lstStyle/>
          <a:p>
            <a:pPr algn="l">
              <a:lnSpc>
                <a:spcPts val="3482"/>
              </a:lnSpc>
              <a:spcBef>
                <a:spcPct val="0"/>
              </a:spcBef>
            </a:pPr>
            <a:r>
              <a:rPr lang="en-US" sz="2487" dirty="0">
                <a:solidFill>
                  <a:srgbClr val="000000"/>
                </a:solidFill>
                <a:latin typeface="Poppins 2"/>
                <a:ea typeface="Poppins 2"/>
                <a:cs typeface="Poppins 2"/>
                <a:sym typeface="Poppins 2"/>
              </a:rPr>
              <a:t>VP, Chief Compliance Officer</a:t>
            </a:r>
          </a:p>
        </p:txBody>
      </p:sp>
      <p:sp>
        <p:nvSpPr>
          <p:cNvPr id="24" name="TextBox 24"/>
          <p:cNvSpPr txBox="1"/>
          <p:nvPr/>
        </p:nvSpPr>
        <p:spPr>
          <a:xfrm>
            <a:off x="5948733" y="2340901"/>
            <a:ext cx="5798439" cy="285847"/>
          </a:xfrm>
          <a:prstGeom prst="rect">
            <a:avLst/>
          </a:prstGeom>
        </p:spPr>
        <p:txBody>
          <a:bodyPr lIns="0" tIns="0" rIns="0" bIns="0" rtlCol="0" anchor="t">
            <a:spAutoFit/>
          </a:bodyPr>
          <a:lstStyle/>
          <a:p>
            <a:pPr marL="388620" lvl="1" indent="-194310" algn="just">
              <a:lnSpc>
                <a:spcPts val="2340"/>
              </a:lnSpc>
              <a:buFont typeface="Arial"/>
              <a:buChar char="•"/>
            </a:pPr>
            <a:r>
              <a:rPr lang="en-US" sz="1800" dirty="0">
                <a:solidFill>
                  <a:srgbClr val="000000"/>
                </a:solidFill>
                <a:latin typeface="Poppins 2"/>
                <a:ea typeface="Poppins 2"/>
                <a:cs typeface="Poppins 2"/>
                <a:sym typeface="Poppins 2"/>
                <a:hlinkClick r:id="rId2"/>
              </a:rPr>
              <a:t>jenniferselliers@rrscompliance.com</a:t>
            </a:r>
            <a:r>
              <a:rPr lang="en-US" sz="1800" dirty="0">
                <a:solidFill>
                  <a:srgbClr val="000000"/>
                </a:solidFill>
                <a:latin typeface="Poppins 2"/>
                <a:ea typeface="Poppins 2"/>
                <a:cs typeface="Poppins 2"/>
                <a:sym typeface="Poppins 2"/>
              </a:rPr>
              <a:t> </a:t>
            </a:r>
          </a:p>
        </p:txBody>
      </p:sp>
      <p:sp>
        <p:nvSpPr>
          <p:cNvPr id="25" name="TextBox 25"/>
          <p:cNvSpPr txBox="1"/>
          <p:nvPr/>
        </p:nvSpPr>
        <p:spPr>
          <a:xfrm>
            <a:off x="7558624" y="5105987"/>
            <a:ext cx="5798439" cy="285847"/>
          </a:xfrm>
          <a:prstGeom prst="rect">
            <a:avLst/>
          </a:prstGeom>
        </p:spPr>
        <p:txBody>
          <a:bodyPr lIns="0" tIns="0" rIns="0" bIns="0" rtlCol="0" anchor="t">
            <a:spAutoFit/>
          </a:bodyPr>
          <a:lstStyle/>
          <a:p>
            <a:pPr marL="388620" lvl="1" indent="-194310" algn="just">
              <a:lnSpc>
                <a:spcPts val="2340"/>
              </a:lnSpc>
              <a:buFont typeface="Arial"/>
              <a:buChar char="•"/>
            </a:pPr>
            <a:r>
              <a:rPr lang="en-US" dirty="0">
                <a:solidFill>
                  <a:srgbClr val="000000"/>
                </a:solidFill>
                <a:latin typeface="Poppins 2"/>
                <a:ea typeface="Poppins 2"/>
                <a:cs typeface="Poppins 2"/>
                <a:sym typeface="Poppins 2"/>
                <a:hlinkClick r:id="rId3"/>
              </a:rPr>
              <a:t>c</a:t>
            </a:r>
            <a:r>
              <a:rPr lang="en-US" sz="1800" dirty="0">
                <a:solidFill>
                  <a:srgbClr val="000000"/>
                </a:solidFill>
                <a:latin typeface="Poppins 2"/>
                <a:ea typeface="Poppins 2"/>
                <a:cs typeface="Poppins 2"/>
                <a:sym typeface="Poppins 2"/>
                <a:hlinkClick r:id="rId3"/>
              </a:rPr>
              <a:t>hritine.schleppegrell@morganlewis.com</a:t>
            </a:r>
            <a:endParaRPr lang="en-US" sz="1800" dirty="0">
              <a:solidFill>
                <a:srgbClr val="000000"/>
              </a:solidFill>
              <a:latin typeface="Poppins 2"/>
              <a:ea typeface="Poppins 2"/>
              <a:cs typeface="Poppins 2"/>
              <a:sym typeface="Poppins 2"/>
            </a:endParaRPr>
          </a:p>
        </p:txBody>
      </p:sp>
      <p:sp>
        <p:nvSpPr>
          <p:cNvPr id="26" name="TextBox 26"/>
          <p:cNvSpPr txBox="1"/>
          <p:nvPr/>
        </p:nvSpPr>
        <p:spPr>
          <a:xfrm>
            <a:off x="9168516" y="7901453"/>
            <a:ext cx="5798439" cy="285847"/>
          </a:xfrm>
          <a:prstGeom prst="rect">
            <a:avLst/>
          </a:prstGeom>
        </p:spPr>
        <p:txBody>
          <a:bodyPr lIns="0" tIns="0" rIns="0" bIns="0" rtlCol="0" anchor="t">
            <a:spAutoFit/>
          </a:bodyPr>
          <a:lstStyle/>
          <a:p>
            <a:pPr marL="388620" lvl="1" indent="-194310" algn="just">
              <a:lnSpc>
                <a:spcPts val="2340"/>
              </a:lnSpc>
              <a:buFont typeface="Arial"/>
              <a:buChar char="•"/>
            </a:pPr>
            <a:r>
              <a:rPr lang="sv-SE" sz="1800" dirty="0">
                <a:solidFill>
                  <a:srgbClr val="000000"/>
                </a:solidFill>
                <a:latin typeface="Poppins 2"/>
                <a:ea typeface="Poppins 2"/>
                <a:cs typeface="Poppins 2"/>
                <a:sym typeface="Poppins 2"/>
                <a:hlinkClick r:id="rId4"/>
              </a:rPr>
              <a:t>trish.flynn@pgim.com</a:t>
            </a:r>
            <a:r>
              <a:rPr lang="sv-SE" sz="1800" dirty="0">
                <a:solidFill>
                  <a:srgbClr val="000000"/>
                </a:solidFill>
                <a:latin typeface="Poppins 2"/>
                <a:ea typeface="Poppins 2"/>
                <a:cs typeface="Poppins 2"/>
                <a:sym typeface="Poppins 2"/>
              </a:rPr>
              <a:t> </a:t>
            </a:r>
            <a:endParaRPr lang="en-US" sz="1800" dirty="0">
              <a:solidFill>
                <a:srgbClr val="000000"/>
              </a:solidFill>
              <a:latin typeface="Poppins 2"/>
              <a:ea typeface="Poppins 2"/>
              <a:cs typeface="Poppins 2"/>
              <a:sym typeface="Poppins 2"/>
            </a:endParaRPr>
          </a:p>
        </p:txBody>
      </p:sp>
      <p:grpSp>
        <p:nvGrpSpPr>
          <p:cNvPr id="27" name="Group 27"/>
          <p:cNvGrpSpPr>
            <a:grpSpLocks noChangeAspect="1"/>
          </p:cNvGrpSpPr>
          <p:nvPr/>
        </p:nvGrpSpPr>
        <p:grpSpPr>
          <a:xfrm>
            <a:off x="5365012" y="6434039"/>
            <a:ext cx="3122061" cy="2703564"/>
            <a:chOff x="0" y="0"/>
            <a:chExt cx="4282440" cy="3708400"/>
          </a:xfrm>
        </p:grpSpPr>
        <p:sp>
          <p:nvSpPr>
            <p:cNvPr id="28" name="Freeform 2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0000">
                <a:alpha val="0"/>
              </a:srgbClr>
            </a:solidFill>
            <a:ln w="12700">
              <a:solidFill>
                <a:srgbClr val="000000"/>
              </a:solidFill>
            </a:ln>
          </p:spPr>
          <p:txBody>
            <a:bodyPr/>
            <a:lstStyle/>
            <a:p>
              <a:endParaRPr lang="en-US" dirty="0"/>
            </a:p>
          </p:txBody>
        </p:sp>
      </p:grpSp>
      <p:grpSp>
        <p:nvGrpSpPr>
          <p:cNvPr id="29" name="Group 29"/>
          <p:cNvGrpSpPr/>
          <p:nvPr/>
        </p:nvGrpSpPr>
        <p:grpSpPr>
          <a:xfrm rot="1818284">
            <a:off x="17655473" y="2905987"/>
            <a:ext cx="3194203" cy="9961116"/>
            <a:chOff x="0" y="0"/>
            <a:chExt cx="841272" cy="2623504"/>
          </a:xfrm>
        </p:grpSpPr>
        <p:sp>
          <p:nvSpPr>
            <p:cNvPr id="30" name="Freeform 30"/>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solidFill>
              <a:srgbClr val="81C3C9"/>
            </a:solidFill>
          </p:spPr>
          <p:txBody>
            <a:bodyPr/>
            <a:lstStyle/>
            <a:p>
              <a:endParaRPr lang="en-US" dirty="0"/>
            </a:p>
          </p:txBody>
        </p:sp>
        <p:sp>
          <p:nvSpPr>
            <p:cNvPr id="31" name="TextBox 31"/>
            <p:cNvSpPr txBox="1"/>
            <p:nvPr/>
          </p:nvSpPr>
          <p:spPr>
            <a:xfrm>
              <a:off x="0" y="-57150"/>
              <a:ext cx="841272" cy="2680654"/>
            </a:xfrm>
            <a:prstGeom prst="rect">
              <a:avLst/>
            </a:prstGeom>
          </p:spPr>
          <p:txBody>
            <a:bodyPr lIns="50800" tIns="50800" rIns="50800" bIns="50800" rtlCol="0" anchor="ctr"/>
            <a:lstStyle/>
            <a:p>
              <a:pPr algn="ctr">
                <a:lnSpc>
                  <a:spcPts val="2659"/>
                </a:lnSpc>
              </a:pPr>
              <a:endParaRPr dirty="0"/>
            </a:p>
          </p:txBody>
        </p:sp>
      </p:grpSp>
      <p:grpSp>
        <p:nvGrpSpPr>
          <p:cNvPr id="32" name="Group 32"/>
          <p:cNvGrpSpPr/>
          <p:nvPr/>
        </p:nvGrpSpPr>
        <p:grpSpPr>
          <a:xfrm rot="1818284">
            <a:off x="14186653" y="6974300"/>
            <a:ext cx="274711" cy="11053763"/>
            <a:chOff x="0" y="0"/>
            <a:chExt cx="72352" cy="2911279"/>
          </a:xfrm>
        </p:grpSpPr>
        <p:sp>
          <p:nvSpPr>
            <p:cNvPr id="33" name="Freeform 33"/>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solidFill>
              <a:srgbClr val="B1D4E0"/>
            </a:solidFill>
          </p:spPr>
          <p:txBody>
            <a:bodyPr/>
            <a:lstStyle/>
            <a:p>
              <a:endParaRPr lang="en-US" dirty="0"/>
            </a:p>
          </p:txBody>
        </p:sp>
        <p:sp>
          <p:nvSpPr>
            <p:cNvPr id="34" name="TextBox 34"/>
            <p:cNvSpPr txBox="1"/>
            <p:nvPr/>
          </p:nvSpPr>
          <p:spPr>
            <a:xfrm>
              <a:off x="0" y="-57150"/>
              <a:ext cx="72352" cy="2968429"/>
            </a:xfrm>
            <a:prstGeom prst="rect">
              <a:avLst/>
            </a:prstGeom>
          </p:spPr>
          <p:txBody>
            <a:bodyPr lIns="50800" tIns="50800" rIns="50800" bIns="50800" rtlCol="0" anchor="ctr"/>
            <a:lstStyle/>
            <a:p>
              <a:pPr algn="ctr">
                <a:lnSpc>
                  <a:spcPts val="2659"/>
                </a:lnSpc>
              </a:pPr>
              <a:endParaRPr dirty="0"/>
            </a:p>
          </p:txBody>
        </p:sp>
      </p:grpSp>
      <p:grpSp>
        <p:nvGrpSpPr>
          <p:cNvPr id="35" name="Group 35"/>
          <p:cNvGrpSpPr>
            <a:grpSpLocks noChangeAspect="1"/>
          </p:cNvGrpSpPr>
          <p:nvPr/>
        </p:nvGrpSpPr>
        <p:grpSpPr>
          <a:xfrm>
            <a:off x="-1499802" y="562101"/>
            <a:ext cx="5848405" cy="10026938"/>
            <a:chOff x="0" y="0"/>
            <a:chExt cx="22235160" cy="38121603"/>
          </a:xfrm>
        </p:grpSpPr>
        <p:sp>
          <p:nvSpPr>
            <p:cNvPr id="36" name="Freeform 36"/>
            <p:cNvSpPr/>
            <p:nvPr/>
          </p:nvSpPr>
          <p:spPr>
            <a:xfrm>
              <a:off x="0" y="0"/>
              <a:ext cx="22235161" cy="38121589"/>
            </a:xfrm>
            <a:custGeom>
              <a:avLst/>
              <a:gdLst/>
              <a:ahLst/>
              <a:cxnLst/>
              <a:rect l="l" t="t" r="r" b="b"/>
              <a:pathLst>
                <a:path w="22235161" h="38121589">
                  <a:moveTo>
                    <a:pt x="7366" y="0"/>
                  </a:moveTo>
                  <a:lnTo>
                    <a:pt x="0" y="38121589"/>
                  </a:lnTo>
                  <a:lnTo>
                    <a:pt x="22235161" y="38121589"/>
                  </a:lnTo>
                  <a:lnTo>
                    <a:pt x="7366" y="0"/>
                  </a:lnTo>
                  <a:close/>
                </a:path>
              </a:pathLst>
            </a:custGeom>
            <a:blipFill>
              <a:blip r:embed="rId5"/>
              <a:stretch>
                <a:fillRect l="-40775" r="-118013"/>
              </a:stretch>
            </a:blipFill>
          </p:spPr>
          <p:txBody>
            <a:bodyPr/>
            <a:lstStyle/>
            <a:p>
              <a:endParaRPr lang="en-US" dirty="0"/>
            </a:p>
          </p:txBody>
        </p:sp>
      </p:grpSp>
      <p:grpSp>
        <p:nvGrpSpPr>
          <p:cNvPr id="37" name="Group 37"/>
          <p:cNvGrpSpPr/>
          <p:nvPr/>
        </p:nvGrpSpPr>
        <p:grpSpPr>
          <a:xfrm rot="8959574">
            <a:off x="-1353879" y="-6679526"/>
            <a:ext cx="274711" cy="11053763"/>
            <a:chOff x="0" y="0"/>
            <a:chExt cx="72352" cy="2911279"/>
          </a:xfrm>
        </p:grpSpPr>
        <p:sp>
          <p:nvSpPr>
            <p:cNvPr id="38" name="Freeform 38"/>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solidFill>
              <a:srgbClr val="B1D4E0"/>
            </a:solidFill>
          </p:spPr>
          <p:txBody>
            <a:bodyPr/>
            <a:lstStyle/>
            <a:p>
              <a:endParaRPr lang="en-US" dirty="0"/>
            </a:p>
          </p:txBody>
        </p:sp>
        <p:sp>
          <p:nvSpPr>
            <p:cNvPr id="39" name="TextBox 39"/>
            <p:cNvSpPr txBox="1"/>
            <p:nvPr/>
          </p:nvSpPr>
          <p:spPr>
            <a:xfrm>
              <a:off x="0" y="-57150"/>
              <a:ext cx="72352" cy="2968429"/>
            </a:xfrm>
            <a:prstGeom prst="rect">
              <a:avLst/>
            </a:prstGeom>
          </p:spPr>
          <p:txBody>
            <a:bodyPr lIns="50800" tIns="50800" rIns="50800" bIns="50800" rtlCol="0" anchor="ctr"/>
            <a:lstStyle/>
            <a:p>
              <a:pPr algn="ctr">
                <a:lnSpc>
                  <a:spcPts val="2659"/>
                </a:lnSpc>
              </a:pPr>
              <a:endParaRPr dirty="0"/>
            </a:p>
          </p:txBody>
        </p:sp>
      </p:grpSp>
      <p:sp>
        <p:nvSpPr>
          <p:cNvPr id="40" name="TextBox 40"/>
          <p:cNvSpPr txBox="1"/>
          <p:nvPr/>
        </p:nvSpPr>
        <p:spPr>
          <a:xfrm>
            <a:off x="13013444" y="1206446"/>
            <a:ext cx="4694164" cy="1002536"/>
          </a:xfrm>
          <a:prstGeom prst="rect">
            <a:avLst/>
          </a:prstGeom>
        </p:spPr>
        <p:txBody>
          <a:bodyPr lIns="0" tIns="0" rIns="0" bIns="0" rtlCol="0" anchor="t">
            <a:spAutoFit/>
          </a:bodyPr>
          <a:lstStyle/>
          <a:p>
            <a:pPr algn="l">
              <a:lnSpc>
                <a:spcPts val="7363"/>
              </a:lnSpc>
            </a:pPr>
            <a:r>
              <a:rPr lang="en-US" sz="6403" b="1" dirty="0">
                <a:solidFill>
                  <a:srgbClr val="172243"/>
                </a:solidFill>
                <a:latin typeface="Poppins 1 Semi-Bold"/>
                <a:ea typeface="Poppins 1 Semi-Bold"/>
                <a:cs typeface="Poppins 1 Semi-Bold"/>
                <a:sym typeface="Poppins 1 Semi-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7790" y="3409871"/>
            <a:ext cx="4746252" cy="4078810"/>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blipFill>
              <a:blip r:embed="rId2"/>
              <a:stretch>
                <a:fillRect b="-16363"/>
              </a:stretch>
            </a:blipFill>
            <a:ln w="123825" cap="sq">
              <a:solidFill>
                <a:srgbClr val="FFFFFF"/>
              </a:solidFill>
              <a:prstDash val="solid"/>
              <a:miter/>
            </a:ln>
          </p:spPr>
          <p:txBody>
            <a:bodyPr/>
            <a:lstStyle/>
            <a:p>
              <a:endParaRPr lang="en-US" dirty="0"/>
            </a:p>
          </p:txBody>
        </p:sp>
      </p:grpSp>
      <p:grpSp>
        <p:nvGrpSpPr>
          <p:cNvPr id="4" name="Group 4"/>
          <p:cNvGrpSpPr/>
          <p:nvPr/>
        </p:nvGrpSpPr>
        <p:grpSpPr>
          <a:xfrm>
            <a:off x="1928620" y="470936"/>
            <a:ext cx="14144641" cy="1650197"/>
            <a:chOff x="0" y="0"/>
            <a:chExt cx="1876002" cy="218865"/>
          </a:xfrm>
        </p:grpSpPr>
        <p:sp>
          <p:nvSpPr>
            <p:cNvPr id="5" name="Freeform 5"/>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305771"/>
            </a:solidFill>
            <a:ln cap="sq">
              <a:noFill/>
              <a:prstDash val="solid"/>
              <a:miter/>
            </a:ln>
          </p:spPr>
          <p:txBody>
            <a:bodyPr/>
            <a:lstStyle/>
            <a:p>
              <a:endParaRPr lang="en-US" dirty="0"/>
            </a:p>
          </p:txBody>
        </p:sp>
        <p:sp>
          <p:nvSpPr>
            <p:cNvPr id="6" name="TextBox 6"/>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7" name="TextBox 7"/>
          <p:cNvSpPr txBox="1"/>
          <p:nvPr/>
        </p:nvSpPr>
        <p:spPr>
          <a:xfrm>
            <a:off x="3558917" y="715912"/>
            <a:ext cx="10884046" cy="1379993"/>
          </a:xfrm>
          <a:prstGeom prst="rect">
            <a:avLst/>
          </a:prstGeom>
        </p:spPr>
        <p:txBody>
          <a:bodyPr lIns="0" tIns="0" rIns="0" bIns="0" rtlCol="0" anchor="t">
            <a:spAutoFit/>
          </a:bodyPr>
          <a:lstStyle/>
          <a:p>
            <a:pPr marL="0" lvl="0" indent="0" algn="ctr">
              <a:lnSpc>
                <a:spcPts val="10308"/>
              </a:lnSpc>
            </a:pPr>
            <a:r>
              <a:rPr lang="en-US" sz="11500" b="1" spc="-238" dirty="0">
                <a:solidFill>
                  <a:srgbClr val="FFFFFF"/>
                </a:solidFill>
                <a:latin typeface="+mj-lt"/>
                <a:ea typeface="Barlow Bold"/>
                <a:cs typeface="Barlow Bold"/>
                <a:sym typeface="Barlow Bold"/>
              </a:rPr>
              <a:t>Presenters</a:t>
            </a:r>
          </a:p>
        </p:txBody>
      </p:sp>
      <p:sp>
        <p:nvSpPr>
          <p:cNvPr id="12" name="TextBox 12"/>
          <p:cNvSpPr txBox="1"/>
          <p:nvPr/>
        </p:nvSpPr>
        <p:spPr>
          <a:xfrm>
            <a:off x="2372835" y="7648137"/>
            <a:ext cx="3453507" cy="577338"/>
          </a:xfrm>
          <a:prstGeom prst="rect">
            <a:avLst/>
          </a:prstGeom>
        </p:spPr>
        <p:txBody>
          <a:bodyPr lIns="0" tIns="0" rIns="0" bIns="0" rtlCol="0" anchor="t">
            <a:spAutoFit/>
          </a:bodyPr>
          <a:lstStyle/>
          <a:p>
            <a:pPr algn="ctr">
              <a:lnSpc>
                <a:spcPts val="4783"/>
              </a:lnSpc>
            </a:pPr>
            <a:r>
              <a:rPr lang="en-US" sz="3417" b="1" dirty="0">
                <a:latin typeface="+mj-lt"/>
                <a:ea typeface="Canva Sans Bold"/>
                <a:cs typeface="Canva Sans Bold"/>
                <a:sym typeface="Canva Sans Bold"/>
              </a:rPr>
              <a:t>Jennifer Selliers</a:t>
            </a:r>
          </a:p>
        </p:txBody>
      </p:sp>
      <p:sp>
        <p:nvSpPr>
          <p:cNvPr id="13" name="TextBox 13"/>
          <p:cNvSpPr txBox="1"/>
          <p:nvPr/>
        </p:nvSpPr>
        <p:spPr>
          <a:xfrm>
            <a:off x="7420074" y="7592002"/>
            <a:ext cx="3447852" cy="1190326"/>
          </a:xfrm>
          <a:prstGeom prst="rect">
            <a:avLst/>
          </a:prstGeom>
        </p:spPr>
        <p:txBody>
          <a:bodyPr lIns="0" tIns="0" rIns="0" bIns="0" rtlCol="0" anchor="t">
            <a:spAutoFit/>
          </a:bodyPr>
          <a:lstStyle/>
          <a:p>
            <a:pPr algn="ctr">
              <a:lnSpc>
                <a:spcPts val="4783"/>
              </a:lnSpc>
            </a:pPr>
            <a:r>
              <a:rPr lang="en-US" sz="3417" b="1" dirty="0">
                <a:latin typeface="+mj-lt"/>
                <a:ea typeface="Canva Sans Bold"/>
                <a:cs typeface="Canva Sans Bold"/>
                <a:sym typeface="Canva Sans Bold"/>
              </a:rPr>
              <a:t>Christine Ayako </a:t>
            </a:r>
          </a:p>
          <a:p>
            <a:pPr algn="ctr">
              <a:lnSpc>
                <a:spcPts val="4783"/>
              </a:lnSpc>
            </a:pPr>
            <a:r>
              <a:rPr lang="en-US" sz="3417" b="1" dirty="0">
                <a:latin typeface="+mj-lt"/>
                <a:ea typeface="Canva Sans Bold"/>
                <a:cs typeface="Canva Sans Bold"/>
                <a:sym typeface="Canva Sans Bold"/>
              </a:rPr>
              <a:t>Schleppegrell</a:t>
            </a:r>
          </a:p>
        </p:txBody>
      </p:sp>
      <p:sp>
        <p:nvSpPr>
          <p:cNvPr id="14" name="TextBox 14"/>
          <p:cNvSpPr txBox="1"/>
          <p:nvPr/>
        </p:nvSpPr>
        <p:spPr>
          <a:xfrm>
            <a:off x="12461658" y="7606823"/>
            <a:ext cx="3453507" cy="577338"/>
          </a:xfrm>
          <a:prstGeom prst="rect">
            <a:avLst/>
          </a:prstGeom>
        </p:spPr>
        <p:txBody>
          <a:bodyPr lIns="0" tIns="0" rIns="0" bIns="0" rtlCol="0" anchor="t">
            <a:spAutoFit/>
          </a:bodyPr>
          <a:lstStyle/>
          <a:p>
            <a:pPr algn="ctr">
              <a:lnSpc>
                <a:spcPts val="4783"/>
              </a:lnSpc>
            </a:pPr>
            <a:r>
              <a:rPr lang="en-US" sz="3417" b="1" dirty="0">
                <a:latin typeface="+mj-lt"/>
                <a:ea typeface="Canva Sans Bold"/>
                <a:cs typeface="Canva Sans Bold"/>
                <a:sym typeface="Canva Sans Bold"/>
              </a:rPr>
              <a:t>Trish Flynn</a:t>
            </a:r>
          </a:p>
        </p:txBody>
      </p:sp>
      <p:sp>
        <p:nvSpPr>
          <p:cNvPr id="15" name="Hexagon 14">
            <a:extLst>
              <a:ext uri="{FF2B5EF4-FFF2-40B4-BE49-F238E27FC236}">
                <a16:creationId xmlns:a16="http://schemas.microsoft.com/office/drawing/2014/main" xmlns="" id="{12A445C5-1863-38D9-00AD-96A07C018008}"/>
              </a:ext>
            </a:extLst>
          </p:cNvPr>
          <p:cNvSpPr/>
          <p:nvPr/>
        </p:nvSpPr>
        <p:spPr>
          <a:xfrm>
            <a:off x="6770874" y="3406605"/>
            <a:ext cx="4746252" cy="4078810"/>
          </a:xfrm>
          <a:prstGeom prst="hexagon">
            <a:avLst>
              <a:gd name="adj" fmla="val 30444"/>
              <a:gd name="vf" fmla="val 115470"/>
            </a:avLst>
          </a:prstGeom>
          <a:blipFill dpi="0" rotWithShape="1">
            <a:blip r:embed="rId3"/>
            <a:srcRect/>
            <a:stretch>
              <a:fillRect t="-7000" b="-7000"/>
            </a:stretch>
          </a:blip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xmlns="" id="{366729F6-1178-ADC5-42C4-B44018F54702}"/>
              </a:ext>
            </a:extLst>
          </p:cNvPr>
          <p:cNvGrpSpPr/>
          <p:nvPr/>
        </p:nvGrpSpPr>
        <p:grpSpPr>
          <a:xfrm>
            <a:off x="11813958" y="3406605"/>
            <a:ext cx="4746252" cy="4078810"/>
            <a:chOff x="0" y="0"/>
            <a:chExt cx="812800" cy="698500"/>
          </a:xfrm>
        </p:grpSpPr>
        <p:sp>
          <p:nvSpPr>
            <p:cNvPr id="9" name="Freeform 10">
              <a:extLst>
                <a:ext uri="{FF2B5EF4-FFF2-40B4-BE49-F238E27FC236}">
                  <a16:creationId xmlns:a16="http://schemas.microsoft.com/office/drawing/2014/main" xmlns="" id="{6B566C80-698E-37F7-083D-DC1178967B70}"/>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blipFill>
              <a:blip r:embed="rId4"/>
              <a:stretch>
                <a:fillRect t="-557" r="-25674" b="-16251"/>
              </a:stretch>
            </a:blipFill>
            <a:ln w="123825" cap="sq">
              <a:solidFill>
                <a:srgbClr val="FFFFFE"/>
              </a:solidFill>
              <a:prstDash val="solid"/>
              <a:miter/>
            </a:ln>
          </p:spPr>
          <p:txBody>
            <a:bodyPr/>
            <a:lstStyle/>
            <a:p>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977052-2B69-7CD8-A938-1CAC5E1FB0C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xmlns="" id="{CB32C66F-0375-EFE1-9F57-161626EE4386}"/>
              </a:ext>
            </a:extLst>
          </p:cNvPr>
          <p:cNvGrpSpPr/>
          <p:nvPr/>
        </p:nvGrpSpPr>
        <p:grpSpPr>
          <a:xfrm>
            <a:off x="-5029200" y="800100"/>
            <a:ext cx="19354610" cy="1524000"/>
            <a:chOff x="0" y="0"/>
            <a:chExt cx="1876002" cy="218865"/>
          </a:xfrm>
        </p:grpSpPr>
        <p:sp>
          <p:nvSpPr>
            <p:cNvPr id="4" name="Freeform 4">
              <a:extLst>
                <a:ext uri="{FF2B5EF4-FFF2-40B4-BE49-F238E27FC236}">
                  <a16:creationId xmlns:a16="http://schemas.microsoft.com/office/drawing/2014/main" xmlns="" id="{829CF191-3677-01AD-2983-4341E312AC84}"/>
                </a:ext>
              </a:extLst>
            </p:cNvPr>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172243"/>
            </a:solidFill>
            <a:ln cap="sq">
              <a:noFill/>
              <a:prstDash val="solid"/>
              <a:miter/>
            </a:ln>
          </p:spPr>
          <p:txBody>
            <a:bodyPr/>
            <a:lstStyle/>
            <a:p>
              <a:endParaRPr lang="en-US" dirty="0"/>
            </a:p>
          </p:txBody>
        </p:sp>
        <p:sp>
          <p:nvSpPr>
            <p:cNvPr id="5" name="TextBox 5">
              <a:extLst>
                <a:ext uri="{FF2B5EF4-FFF2-40B4-BE49-F238E27FC236}">
                  <a16:creationId xmlns:a16="http://schemas.microsoft.com/office/drawing/2014/main" xmlns="" id="{FE0395A7-BEFC-29D4-E3D2-25548A7CF37A}"/>
                </a:ext>
              </a:extLst>
            </p:cNvPr>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TextBox 6">
            <a:extLst>
              <a:ext uri="{FF2B5EF4-FFF2-40B4-BE49-F238E27FC236}">
                <a16:creationId xmlns:a16="http://schemas.microsoft.com/office/drawing/2014/main" xmlns="" id="{FA776F7F-815E-E875-2926-BA3D961E1B3F}"/>
              </a:ext>
            </a:extLst>
          </p:cNvPr>
          <p:cNvSpPr txBox="1"/>
          <p:nvPr/>
        </p:nvSpPr>
        <p:spPr>
          <a:xfrm>
            <a:off x="990600" y="1019857"/>
            <a:ext cx="15588343" cy="1107996"/>
          </a:xfrm>
          <a:prstGeom prst="rect">
            <a:avLst/>
          </a:prstGeom>
        </p:spPr>
        <p:txBody>
          <a:bodyPr lIns="0" tIns="0" rIns="0" bIns="0" rtlCol="0" anchor="t">
            <a:spAutoFit/>
          </a:bodyPr>
          <a:lstStyle/>
          <a:p>
            <a:pPr algn="l"/>
            <a:r>
              <a:rPr lang="en-US" sz="7200" b="1" spc="34" dirty="0">
                <a:solidFill>
                  <a:srgbClr val="FFFFFF"/>
                </a:solidFill>
                <a:latin typeface="+mj-lt"/>
                <a:ea typeface="Archivo Black"/>
                <a:cs typeface="Archivo Black"/>
                <a:sym typeface="Archivo Black"/>
              </a:rPr>
              <a:t>What Is An Advertisement?</a:t>
            </a:r>
          </a:p>
        </p:txBody>
      </p:sp>
      <p:grpSp>
        <p:nvGrpSpPr>
          <p:cNvPr id="7" name="Group 7">
            <a:extLst>
              <a:ext uri="{FF2B5EF4-FFF2-40B4-BE49-F238E27FC236}">
                <a16:creationId xmlns:a16="http://schemas.microsoft.com/office/drawing/2014/main" xmlns="" id="{2D483AD6-42CF-9F77-6B46-1EF4AF795E50}"/>
              </a:ext>
            </a:extLst>
          </p:cNvPr>
          <p:cNvGrpSpPr/>
          <p:nvPr/>
        </p:nvGrpSpPr>
        <p:grpSpPr>
          <a:xfrm>
            <a:off x="-228600" y="2309364"/>
            <a:ext cx="5689104" cy="275488"/>
            <a:chOff x="0" y="0"/>
            <a:chExt cx="4519796" cy="218865"/>
          </a:xfrm>
        </p:grpSpPr>
        <p:sp>
          <p:nvSpPr>
            <p:cNvPr id="8" name="Freeform 8">
              <a:extLst>
                <a:ext uri="{FF2B5EF4-FFF2-40B4-BE49-F238E27FC236}">
                  <a16:creationId xmlns:a16="http://schemas.microsoft.com/office/drawing/2014/main" xmlns="" id="{1D1399AC-6344-40E4-54B3-E2C30F45B0F3}"/>
                </a:ext>
              </a:extLst>
            </p:cNvPr>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dirty="0"/>
            </a:p>
          </p:txBody>
        </p:sp>
        <p:sp>
          <p:nvSpPr>
            <p:cNvPr id="9" name="TextBox 9">
              <a:extLst>
                <a:ext uri="{FF2B5EF4-FFF2-40B4-BE49-F238E27FC236}">
                  <a16:creationId xmlns:a16="http://schemas.microsoft.com/office/drawing/2014/main" xmlns="" id="{F5F4A2AD-86E0-07F7-666B-043DDCAD1F19}"/>
                </a:ext>
              </a:extLst>
            </p:cNvPr>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18" name="Freeform 18">
            <a:extLst>
              <a:ext uri="{FF2B5EF4-FFF2-40B4-BE49-F238E27FC236}">
                <a16:creationId xmlns:a16="http://schemas.microsoft.com/office/drawing/2014/main" xmlns="" id="{C1C3CF13-7829-622B-37BA-449EAF9F2809}"/>
              </a:ext>
            </a:extLst>
          </p:cNvPr>
          <p:cNvSpPr/>
          <p:nvPr/>
        </p:nvSpPr>
        <p:spPr>
          <a:xfrm>
            <a:off x="2553577" y="7025093"/>
            <a:ext cx="1043208" cy="1029931"/>
          </a:xfrm>
          <a:custGeom>
            <a:avLst/>
            <a:gdLst/>
            <a:ahLst/>
            <a:cxnLst/>
            <a:rect l="l" t="t" r="r" b="b"/>
            <a:pathLst>
              <a:path w="1043208" h="1029931">
                <a:moveTo>
                  <a:pt x="0" y="0"/>
                </a:moveTo>
                <a:lnTo>
                  <a:pt x="1043208" y="0"/>
                </a:lnTo>
                <a:lnTo>
                  <a:pt x="1043208" y="1029931"/>
                </a:lnTo>
                <a:lnTo>
                  <a:pt x="0" y="10299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pic>
        <p:nvPicPr>
          <p:cNvPr id="19" name="Picture 18">
            <a:extLst>
              <a:ext uri="{FF2B5EF4-FFF2-40B4-BE49-F238E27FC236}">
                <a16:creationId xmlns:a16="http://schemas.microsoft.com/office/drawing/2014/main" xmlns="" id="{5649351E-5365-4111-80CA-FBAECEC9125A}"/>
              </a:ext>
            </a:extLst>
          </p:cNvPr>
          <p:cNvPicPr>
            <a:picLocks noChangeAspect="1"/>
          </p:cNvPicPr>
          <p:nvPr/>
        </p:nvPicPr>
        <p:blipFill>
          <a:blip r:embed="rId5"/>
          <a:stretch>
            <a:fillRect/>
          </a:stretch>
        </p:blipFill>
        <p:spPr>
          <a:xfrm>
            <a:off x="2023697" y="2402113"/>
            <a:ext cx="14240606" cy="7850909"/>
          </a:xfrm>
          <a:prstGeom prst="rect">
            <a:avLst/>
          </a:prstGeom>
        </p:spPr>
      </p:pic>
    </p:spTree>
    <p:extLst>
      <p:ext uri="{BB962C8B-B14F-4D97-AF65-F5344CB8AC3E}">
        <p14:creationId xmlns:p14="http://schemas.microsoft.com/office/powerpoint/2010/main" val="356531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dirty="0"/>
          </a:p>
        </p:txBody>
      </p:sp>
      <p:grpSp>
        <p:nvGrpSpPr>
          <p:cNvPr id="3" name="Group 3"/>
          <p:cNvGrpSpPr/>
          <p:nvPr/>
        </p:nvGrpSpPr>
        <p:grpSpPr>
          <a:xfrm>
            <a:off x="-5013837" y="1028700"/>
            <a:ext cx="19696193" cy="2258023"/>
            <a:chOff x="0" y="0"/>
            <a:chExt cx="1876002" cy="218865"/>
          </a:xfrm>
        </p:grpSpPr>
        <p:sp>
          <p:nvSpPr>
            <p:cNvPr id="4" name="Freeform 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172243"/>
            </a:solidFill>
            <a:ln cap="sq">
              <a:noFill/>
              <a:prstDash val="solid"/>
              <a:miter/>
            </a:ln>
          </p:spPr>
          <p:txBody>
            <a:bodyPr/>
            <a:lstStyle/>
            <a:p>
              <a:endParaRPr lang="en-US" dirty="0"/>
            </a:p>
          </p:txBody>
        </p:sp>
        <p:sp>
          <p:nvSpPr>
            <p:cNvPr id="5" name="TextBox 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grpSp>
        <p:nvGrpSpPr>
          <p:cNvPr id="10" name="Group 10"/>
          <p:cNvGrpSpPr/>
          <p:nvPr/>
        </p:nvGrpSpPr>
        <p:grpSpPr>
          <a:xfrm>
            <a:off x="13150849" y="3652971"/>
            <a:ext cx="3314591" cy="3314591"/>
            <a:chOff x="0" y="0"/>
            <a:chExt cx="4872604" cy="4872604"/>
          </a:xfrm>
        </p:grpSpPr>
        <p:sp>
          <p:nvSpPr>
            <p:cNvPr id="11" name="Freeform 11"/>
            <p:cNvSpPr/>
            <p:nvPr/>
          </p:nvSpPr>
          <p:spPr>
            <a:xfrm>
              <a:off x="0" y="0"/>
              <a:ext cx="4872609" cy="4872609"/>
            </a:xfrm>
            <a:custGeom>
              <a:avLst/>
              <a:gdLst/>
              <a:ahLst/>
              <a:cxnLst/>
              <a:rect l="l" t="t" r="r" b="b"/>
              <a:pathLst>
                <a:path w="4872609" h="4872609">
                  <a:moveTo>
                    <a:pt x="1061593" y="2436241"/>
                  </a:moveTo>
                  <a:cubicBezTo>
                    <a:pt x="1061593" y="1687957"/>
                    <a:pt x="1688084" y="1061466"/>
                    <a:pt x="2436368" y="1061466"/>
                  </a:cubicBezTo>
                  <a:cubicBezTo>
                    <a:pt x="3202051" y="1061466"/>
                    <a:pt x="3811143" y="1687957"/>
                    <a:pt x="3811143" y="2436241"/>
                  </a:cubicBezTo>
                  <a:cubicBezTo>
                    <a:pt x="3811143" y="3201924"/>
                    <a:pt x="3202051" y="3811016"/>
                    <a:pt x="2436368" y="3811016"/>
                  </a:cubicBezTo>
                  <a:cubicBezTo>
                    <a:pt x="2436368" y="4872609"/>
                    <a:pt x="2436368" y="4872609"/>
                    <a:pt x="2436368" y="4872609"/>
                  </a:cubicBezTo>
                  <a:cubicBezTo>
                    <a:pt x="3776345" y="4872609"/>
                    <a:pt x="4872609" y="3776218"/>
                    <a:pt x="4872609" y="2436368"/>
                  </a:cubicBezTo>
                  <a:cubicBezTo>
                    <a:pt x="4872609" y="1096518"/>
                    <a:pt x="3776218" y="0"/>
                    <a:pt x="2436241" y="0"/>
                  </a:cubicBezTo>
                  <a:cubicBezTo>
                    <a:pt x="1096264" y="0"/>
                    <a:pt x="0" y="1096391"/>
                    <a:pt x="0" y="2436241"/>
                  </a:cubicBezTo>
                  <a:lnTo>
                    <a:pt x="1061593" y="2436241"/>
                  </a:lnTo>
                  <a:close/>
                </a:path>
              </a:pathLst>
            </a:custGeom>
            <a:solidFill>
              <a:srgbClr val="000000">
                <a:alpha val="16863"/>
              </a:srgbClr>
            </a:solidFill>
          </p:spPr>
          <p:txBody>
            <a:bodyPr/>
            <a:lstStyle/>
            <a:p>
              <a:endParaRPr lang="en-US" dirty="0"/>
            </a:p>
          </p:txBody>
        </p:sp>
      </p:grpSp>
      <p:grpSp>
        <p:nvGrpSpPr>
          <p:cNvPr id="12" name="Group 12"/>
          <p:cNvGrpSpPr/>
          <p:nvPr/>
        </p:nvGrpSpPr>
        <p:grpSpPr>
          <a:xfrm>
            <a:off x="10558455" y="3676389"/>
            <a:ext cx="3314591" cy="3326378"/>
            <a:chOff x="0" y="0"/>
            <a:chExt cx="4872604" cy="4889931"/>
          </a:xfrm>
        </p:grpSpPr>
        <p:sp>
          <p:nvSpPr>
            <p:cNvPr id="13" name="Freeform 13"/>
            <p:cNvSpPr/>
            <p:nvPr/>
          </p:nvSpPr>
          <p:spPr>
            <a:xfrm>
              <a:off x="0" y="0"/>
              <a:ext cx="4872609" cy="4889881"/>
            </a:xfrm>
            <a:custGeom>
              <a:avLst/>
              <a:gdLst/>
              <a:ahLst/>
              <a:cxnLst/>
              <a:rect l="l" t="t" r="r" b="b"/>
              <a:pathLst>
                <a:path w="4872609" h="4889881">
                  <a:moveTo>
                    <a:pt x="3811016" y="2453640"/>
                  </a:moveTo>
                  <a:cubicBezTo>
                    <a:pt x="3811016" y="3201924"/>
                    <a:pt x="3201924" y="3828415"/>
                    <a:pt x="2436241" y="3828415"/>
                  </a:cubicBezTo>
                  <a:cubicBezTo>
                    <a:pt x="1687957" y="3828415"/>
                    <a:pt x="1061466" y="3201924"/>
                    <a:pt x="1061466" y="2453640"/>
                  </a:cubicBezTo>
                  <a:cubicBezTo>
                    <a:pt x="1061466" y="1687957"/>
                    <a:pt x="1687957" y="1078865"/>
                    <a:pt x="2436241" y="1078865"/>
                  </a:cubicBezTo>
                  <a:cubicBezTo>
                    <a:pt x="2436241" y="0"/>
                    <a:pt x="2436241" y="0"/>
                    <a:pt x="2436241" y="0"/>
                  </a:cubicBezTo>
                  <a:cubicBezTo>
                    <a:pt x="1096391" y="0"/>
                    <a:pt x="0" y="1096264"/>
                    <a:pt x="0" y="2453640"/>
                  </a:cubicBezTo>
                  <a:cubicBezTo>
                    <a:pt x="0" y="3793617"/>
                    <a:pt x="1096391" y="4889881"/>
                    <a:pt x="2436241" y="4889881"/>
                  </a:cubicBezTo>
                  <a:cubicBezTo>
                    <a:pt x="3776091" y="4889881"/>
                    <a:pt x="4872609" y="3793617"/>
                    <a:pt x="4872609" y="2453640"/>
                  </a:cubicBezTo>
                  <a:lnTo>
                    <a:pt x="3811016" y="2453640"/>
                  </a:lnTo>
                  <a:close/>
                </a:path>
              </a:pathLst>
            </a:custGeom>
            <a:solidFill>
              <a:srgbClr val="000000">
                <a:alpha val="16863"/>
              </a:srgbClr>
            </a:solidFill>
          </p:spPr>
          <p:txBody>
            <a:bodyPr/>
            <a:lstStyle/>
            <a:p>
              <a:endParaRPr lang="en-US" dirty="0"/>
            </a:p>
          </p:txBody>
        </p:sp>
      </p:grpSp>
      <p:grpSp>
        <p:nvGrpSpPr>
          <p:cNvPr id="14" name="Group 14"/>
          <p:cNvGrpSpPr/>
          <p:nvPr/>
        </p:nvGrpSpPr>
        <p:grpSpPr>
          <a:xfrm>
            <a:off x="13125956" y="6246729"/>
            <a:ext cx="3314591" cy="3315573"/>
            <a:chOff x="0" y="0"/>
            <a:chExt cx="4872604" cy="4874047"/>
          </a:xfrm>
        </p:grpSpPr>
        <p:sp>
          <p:nvSpPr>
            <p:cNvPr id="15" name="Freeform 15"/>
            <p:cNvSpPr/>
            <p:nvPr/>
          </p:nvSpPr>
          <p:spPr>
            <a:xfrm>
              <a:off x="0" y="0"/>
              <a:ext cx="4872482" cy="4874006"/>
            </a:xfrm>
            <a:custGeom>
              <a:avLst/>
              <a:gdLst/>
              <a:ahLst/>
              <a:cxnLst/>
              <a:rect l="l" t="t" r="r" b="b"/>
              <a:pathLst>
                <a:path w="4872482" h="4874006">
                  <a:moveTo>
                    <a:pt x="3811016" y="2437003"/>
                  </a:moveTo>
                  <a:cubicBezTo>
                    <a:pt x="3811016" y="3202940"/>
                    <a:pt x="3201924" y="3812159"/>
                    <a:pt x="2436241" y="3812159"/>
                  </a:cubicBezTo>
                  <a:cubicBezTo>
                    <a:pt x="1687957" y="3812159"/>
                    <a:pt x="1061466" y="3202940"/>
                    <a:pt x="1061466" y="2437003"/>
                  </a:cubicBezTo>
                  <a:cubicBezTo>
                    <a:pt x="1061466" y="1688465"/>
                    <a:pt x="1687957" y="1061847"/>
                    <a:pt x="2436241" y="1061847"/>
                  </a:cubicBezTo>
                  <a:cubicBezTo>
                    <a:pt x="2436241" y="0"/>
                    <a:pt x="2436241" y="0"/>
                    <a:pt x="2436241" y="0"/>
                  </a:cubicBezTo>
                  <a:cubicBezTo>
                    <a:pt x="1096391" y="0"/>
                    <a:pt x="0" y="1096645"/>
                    <a:pt x="0" y="2437003"/>
                  </a:cubicBezTo>
                  <a:cubicBezTo>
                    <a:pt x="0" y="3777361"/>
                    <a:pt x="1096391" y="4874006"/>
                    <a:pt x="2436241" y="4874006"/>
                  </a:cubicBezTo>
                  <a:cubicBezTo>
                    <a:pt x="3776091" y="4874006"/>
                    <a:pt x="4872482" y="3777361"/>
                    <a:pt x="4872482" y="2437003"/>
                  </a:cubicBezTo>
                  <a:lnTo>
                    <a:pt x="3811016" y="2437003"/>
                  </a:lnTo>
                  <a:close/>
                </a:path>
              </a:pathLst>
            </a:custGeom>
            <a:solidFill>
              <a:srgbClr val="000000">
                <a:alpha val="16863"/>
              </a:srgbClr>
            </a:solidFill>
          </p:spPr>
          <p:txBody>
            <a:bodyPr/>
            <a:lstStyle/>
            <a:p>
              <a:endParaRPr lang="en-US" dirty="0"/>
            </a:p>
          </p:txBody>
        </p:sp>
      </p:grpSp>
      <p:grpSp>
        <p:nvGrpSpPr>
          <p:cNvPr id="16" name="Group 16"/>
          <p:cNvGrpSpPr/>
          <p:nvPr/>
        </p:nvGrpSpPr>
        <p:grpSpPr>
          <a:xfrm>
            <a:off x="11455544" y="4526945"/>
            <a:ext cx="1520413" cy="152041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3C9"/>
            </a:solidFill>
          </p:spPr>
          <p:txBody>
            <a:bodyPr/>
            <a:lstStyle/>
            <a:p>
              <a:endParaRPr lang="en-US" dirty="0"/>
            </a:p>
          </p:txBody>
        </p:sp>
        <p:sp>
          <p:nvSpPr>
            <p:cNvPr id="18" name="TextBox 1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grpSp>
        <p:nvGrpSpPr>
          <p:cNvPr id="19" name="Group 19"/>
          <p:cNvGrpSpPr/>
          <p:nvPr/>
        </p:nvGrpSpPr>
        <p:grpSpPr>
          <a:xfrm>
            <a:off x="14046907" y="7153946"/>
            <a:ext cx="1522475" cy="152247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3C9"/>
            </a:solidFill>
          </p:spPr>
          <p:txBody>
            <a:bodyPr/>
            <a:lstStyle/>
            <a:p>
              <a:endParaRPr lang="en-US" dirty="0"/>
            </a:p>
          </p:txBody>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grpSp>
        <p:nvGrpSpPr>
          <p:cNvPr id="22" name="Group 22"/>
          <p:cNvGrpSpPr/>
          <p:nvPr/>
        </p:nvGrpSpPr>
        <p:grpSpPr>
          <a:xfrm>
            <a:off x="14024824" y="4526945"/>
            <a:ext cx="1566642" cy="156664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3C9"/>
            </a:solidFill>
          </p:spPr>
          <p:txBody>
            <a:bodyPr/>
            <a:lstStyle/>
            <a:p>
              <a:endParaRPr lang="en-US" dirty="0"/>
            </a:p>
          </p:txBody>
        </p:sp>
        <p:sp>
          <p:nvSpPr>
            <p:cNvPr id="24" name="TextBox 2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25" name="Freeform 25"/>
          <p:cNvSpPr/>
          <p:nvPr/>
        </p:nvSpPr>
        <p:spPr>
          <a:xfrm>
            <a:off x="11712624" y="4806894"/>
            <a:ext cx="1006253" cy="960515"/>
          </a:xfrm>
          <a:custGeom>
            <a:avLst/>
            <a:gdLst/>
            <a:ahLst/>
            <a:cxnLst/>
            <a:rect l="l" t="t" r="r" b="b"/>
            <a:pathLst>
              <a:path w="1006253" h="960515">
                <a:moveTo>
                  <a:pt x="0" y="0"/>
                </a:moveTo>
                <a:lnTo>
                  <a:pt x="1006253" y="0"/>
                </a:lnTo>
                <a:lnTo>
                  <a:pt x="1006253" y="960515"/>
                </a:lnTo>
                <a:lnTo>
                  <a:pt x="0" y="9605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26" name="Freeform 26"/>
          <p:cNvSpPr/>
          <p:nvPr/>
        </p:nvSpPr>
        <p:spPr>
          <a:xfrm>
            <a:off x="14356690" y="4815406"/>
            <a:ext cx="902910" cy="916237"/>
          </a:xfrm>
          <a:custGeom>
            <a:avLst/>
            <a:gdLst/>
            <a:ahLst/>
            <a:cxnLst/>
            <a:rect l="l" t="t" r="r" b="b"/>
            <a:pathLst>
              <a:path w="902910" h="916237">
                <a:moveTo>
                  <a:pt x="0" y="0"/>
                </a:moveTo>
                <a:lnTo>
                  <a:pt x="902910" y="0"/>
                </a:lnTo>
                <a:lnTo>
                  <a:pt x="902910" y="916237"/>
                </a:lnTo>
                <a:lnTo>
                  <a:pt x="0" y="91623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dirty="0"/>
          </a:p>
        </p:txBody>
      </p:sp>
      <p:sp>
        <p:nvSpPr>
          <p:cNvPr id="27" name="TextBox 27"/>
          <p:cNvSpPr txBox="1"/>
          <p:nvPr/>
        </p:nvSpPr>
        <p:spPr>
          <a:xfrm>
            <a:off x="590780" y="1610579"/>
            <a:ext cx="13615187" cy="1154162"/>
          </a:xfrm>
          <a:prstGeom prst="rect">
            <a:avLst/>
          </a:prstGeom>
        </p:spPr>
        <p:txBody>
          <a:bodyPr lIns="0" tIns="0" rIns="0" bIns="0" rtlCol="0" anchor="t">
            <a:spAutoFit/>
          </a:bodyPr>
          <a:lstStyle/>
          <a:p>
            <a:pPr algn="l">
              <a:lnSpc>
                <a:spcPts val="5611"/>
              </a:lnSpc>
            </a:pPr>
            <a:r>
              <a:rPr lang="en-US" sz="6000" b="1" spc="32" dirty="0">
                <a:solidFill>
                  <a:srgbClr val="FFFFFF"/>
                </a:solidFill>
                <a:latin typeface="+mj-lt"/>
                <a:ea typeface="Archivo Black"/>
                <a:cs typeface="Archivo Black"/>
                <a:sym typeface="Archivo Black"/>
              </a:rPr>
              <a:t>Overlap with FINRA Advertising</a:t>
            </a:r>
          </a:p>
          <a:p>
            <a:pPr marL="0" lvl="0" indent="0" algn="l">
              <a:lnSpc>
                <a:spcPts val="3396"/>
              </a:lnSpc>
              <a:spcBef>
                <a:spcPct val="0"/>
              </a:spcBef>
            </a:pPr>
            <a:r>
              <a:rPr lang="en-US" sz="3200" b="1" spc="19" dirty="0">
                <a:solidFill>
                  <a:srgbClr val="FFFFFF"/>
                </a:solidFill>
                <a:latin typeface="+mj-lt"/>
                <a:ea typeface="Archivo Black"/>
                <a:cs typeface="Archivo Black"/>
                <a:sym typeface="Archivo Black"/>
              </a:rPr>
              <a:t>How does the marketing rule overlap with FINRA 2210 – Communications?</a:t>
            </a:r>
          </a:p>
        </p:txBody>
      </p:sp>
      <p:grpSp>
        <p:nvGrpSpPr>
          <p:cNvPr id="28" name="Group 28"/>
          <p:cNvGrpSpPr/>
          <p:nvPr/>
        </p:nvGrpSpPr>
        <p:grpSpPr>
          <a:xfrm>
            <a:off x="916860" y="3148979"/>
            <a:ext cx="5689104" cy="275488"/>
            <a:chOff x="0" y="0"/>
            <a:chExt cx="4519796" cy="218865"/>
          </a:xfrm>
        </p:grpSpPr>
        <p:sp>
          <p:nvSpPr>
            <p:cNvPr id="29" name="Freeform 29"/>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dirty="0"/>
            </a:p>
          </p:txBody>
        </p:sp>
        <p:sp>
          <p:nvSpPr>
            <p:cNvPr id="30" name="TextBox 30"/>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31" name="AutoShape 31"/>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dirty="0"/>
          </a:p>
        </p:txBody>
      </p:sp>
      <p:sp>
        <p:nvSpPr>
          <p:cNvPr id="32" name="Freeform 32"/>
          <p:cNvSpPr/>
          <p:nvPr/>
        </p:nvSpPr>
        <p:spPr>
          <a:xfrm>
            <a:off x="14356690" y="7442236"/>
            <a:ext cx="902910" cy="902910"/>
          </a:xfrm>
          <a:custGeom>
            <a:avLst/>
            <a:gdLst/>
            <a:ahLst/>
            <a:cxnLst/>
            <a:rect l="l" t="t" r="r" b="b"/>
            <a:pathLst>
              <a:path w="902910" h="902910">
                <a:moveTo>
                  <a:pt x="0" y="0"/>
                </a:moveTo>
                <a:lnTo>
                  <a:pt x="902910" y="0"/>
                </a:lnTo>
                <a:lnTo>
                  <a:pt x="902910" y="902910"/>
                </a:lnTo>
                <a:lnTo>
                  <a:pt x="0" y="90291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dirty="0"/>
          </a:p>
        </p:txBody>
      </p:sp>
      <p:graphicFrame>
        <p:nvGraphicFramePr>
          <p:cNvPr id="6" name="Table 5">
            <a:extLst>
              <a:ext uri="{FF2B5EF4-FFF2-40B4-BE49-F238E27FC236}">
                <a16:creationId xmlns:a16="http://schemas.microsoft.com/office/drawing/2014/main" xmlns="" id="{B0761029-8A55-9818-DFE6-4CA3EEB8E343}"/>
              </a:ext>
            </a:extLst>
          </p:cNvPr>
          <p:cNvGraphicFramePr>
            <a:graphicFrameLocks noGrp="1"/>
          </p:cNvGraphicFramePr>
          <p:nvPr>
            <p:extLst>
              <p:ext uri="{D42A27DB-BD31-4B8C-83A1-F6EECF244321}">
                <p14:modId xmlns:p14="http://schemas.microsoft.com/office/powerpoint/2010/main" val="2415447190"/>
              </p:ext>
            </p:extLst>
          </p:nvPr>
        </p:nvGraphicFramePr>
        <p:xfrm>
          <a:off x="345282" y="3743317"/>
          <a:ext cx="9956604" cy="2135870"/>
        </p:xfrm>
        <a:graphic>
          <a:graphicData uri="http://schemas.openxmlformats.org/drawingml/2006/table">
            <a:tbl>
              <a:tblPr>
                <a:tableStyleId>{FABFCF23-3B69-468F-B69F-88F6DE6A72F2}</a:tableStyleId>
              </a:tblPr>
              <a:tblGrid>
                <a:gridCol w="990600">
                  <a:extLst>
                    <a:ext uri="{9D8B030D-6E8A-4147-A177-3AD203B41FA5}">
                      <a16:colId xmlns:a16="http://schemas.microsoft.com/office/drawing/2014/main" xmlns="" val="2188304254"/>
                    </a:ext>
                  </a:extLst>
                </a:gridCol>
                <a:gridCol w="3855678">
                  <a:extLst>
                    <a:ext uri="{9D8B030D-6E8A-4147-A177-3AD203B41FA5}">
                      <a16:colId xmlns:a16="http://schemas.microsoft.com/office/drawing/2014/main" xmlns="" val="4271467178"/>
                    </a:ext>
                  </a:extLst>
                </a:gridCol>
                <a:gridCol w="338112">
                  <a:extLst>
                    <a:ext uri="{9D8B030D-6E8A-4147-A177-3AD203B41FA5}">
                      <a16:colId xmlns:a16="http://schemas.microsoft.com/office/drawing/2014/main" xmlns="" val="2018175218"/>
                    </a:ext>
                  </a:extLst>
                </a:gridCol>
                <a:gridCol w="1445010">
                  <a:extLst>
                    <a:ext uri="{9D8B030D-6E8A-4147-A177-3AD203B41FA5}">
                      <a16:colId xmlns:a16="http://schemas.microsoft.com/office/drawing/2014/main" xmlns="" val="793540336"/>
                    </a:ext>
                  </a:extLst>
                </a:gridCol>
                <a:gridCol w="3327204">
                  <a:extLst>
                    <a:ext uri="{9D8B030D-6E8A-4147-A177-3AD203B41FA5}">
                      <a16:colId xmlns:a16="http://schemas.microsoft.com/office/drawing/2014/main" xmlns="" val="350375021"/>
                    </a:ext>
                  </a:extLst>
                </a:gridCol>
              </a:tblGrid>
              <a:tr h="479705">
                <a:tc>
                  <a:txBody>
                    <a:bodyPr/>
                    <a:lstStyle/>
                    <a:p>
                      <a:pPr algn="l" fontAlgn="b"/>
                      <a:r>
                        <a:rPr lang="en-US" sz="1500" u="none" strike="noStrike" dirty="0">
                          <a:effectLst/>
                        </a:rPr>
                        <a:t>SEC Section</a:t>
                      </a:r>
                      <a:endParaRPr lang="en-US" sz="1500" b="1" i="0" u="none" strike="noStrike" dirty="0">
                        <a:solidFill>
                          <a:srgbClr val="000000"/>
                        </a:solidFill>
                        <a:effectLst/>
                        <a:latin typeface="+mn-lt"/>
                      </a:endParaRPr>
                    </a:p>
                  </a:txBody>
                  <a:tcPr marL="7995" marR="7995" marT="7995" marB="0" anchor="b"/>
                </a:tc>
                <a:tc>
                  <a:txBody>
                    <a:bodyPr/>
                    <a:lstStyle/>
                    <a:p>
                      <a:pPr algn="ctr" fontAlgn="b"/>
                      <a:r>
                        <a:rPr lang="en-US" sz="1500" u="sng" strike="noStrike" dirty="0">
                          <a:effectLst/>
                          <a:hlinkClick r:id="rId9"/>
                        </a:rPr>
                        <a:t>Rule 206(4)-1</a:t>
                      </a:r>
                      <a:endParaRPr lang="en-US" sz="1500" b="0" i="0" u="sng" strike="noStrike" dirty="0">
                        <a:solidFill>
                          <a:srgbClr val="467886"/>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kern="1200" dirty="0">
                          <a:solidFill>
                            <a:schemeClr val="dk1"/>
                          </a:solidFill>
                          <a:effectLst/>
                        </a:rPr>
                        <a:t>FINRA Section</a:t>
                      </a:r>
                      <a:endParaRPr lang="en-US" sz="1500" u="none" strike="noStrike" kern="1200" dirty="0">
                        <a:solidFill>
                          <a:schemeClr val="dk1"/>
                        </a:solidFill>
                        <a:effectLst/>
                        <a:latin typeface="+mn-lt"/>
                        <a:ea typeface="+mn-ea"/>
                        <a:cs typeface="+mn-cs"/>
                      </a:endParaRPr>
                    </a:p>
                  </a:txBody>
                  <a:tcPr marL="7995" marR="7995" marT="7995" marB="0" anchor="b"/>
                </a:tc>
                <a:tc>
                  <a:txBody>
                    <a:bodyPr/>
                    <a:lstStyle/>
                    <a:p>
                      <a:pPr algn="l" fontAlgn="b"/>
                      <a:r>
                        <a:rPr lang="en-US" sz="1500" u="sng" strike="noStrike" dirty="0">
                          <a:effectLst/>
                          <a:hlinkClick r:id="rId10"/>
                        </a:rPr>
                        <a:t>2210(d) - Standards of Communication (FINRA)</a:t>
                      </a:r>
                      <a:endParaRPr lang="en-US" sz="1500" b="0" i="0" u="sng" strike="noStrike" dirty="0">
                        <a:solidFill>
                          <a:srgbClr val="467886"/>
                        </a:solidFill>
                        <a:effectLst/>
                        <a:latin typeface="+mn-lt"/>
                      </a:endParaRPr>
                    </a:p>
                  </a:txBody>
                  <a:tcPr marL="7995" marR="7995" marT="7995" marB="0" anchor="b"/>
                </a:tc>
                <a:extLst>
                  <a:ext uri="{0D108BD9-81ED-4DB2-BD59-A6C34878D82A}">
                    <a16:rowId xmlns:a16="http://schemas.microsoft.com/office/drawing/2014/main" xmlns="" val="1620863422"/>
                  </a:ext>
                </a:extLst>
              </a:tr>
              <a:tr h="159902">
                <a:tc>
                  <a:txBody>
                    <a:bodyPr/>
                    <a:lstStyle/>
                    <a:p>
                      <a:pPr algn="l" fontAlgn="b"/>
                      <a:r>
                        <a:rPr lang="en-US" sz="1500" u="none" strike="noStrike" dirty="0">
                          <a:effectLst/>
                        </a:rPr>
                        <a:t>(a)(1)</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Statements are true and factual</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kern="1200" dirty="0">
                          <a:solidFill>
                            <a:schemeClr val="dk1"/>
                          </a:solidFill>
                          <a:effectLst/>
                        </a:rPr>
                        <a:t>(1)(A)</a:t>
                      </a:r>
                      <a:endParaRPr lang="en-US" sz="1500" u="none" strike="noStrike" kern="1200" dirty="0">
                        <a:solidFill>
                          <a:schemeClr val="dk1"/>
                        </a:solidFill>
                        <a:effectLst/>
                        <a:latin typeface="+mn-lt"/>
                        <a:ea typeface="+mn-ea"/>
                        <a:cs typeface="+mn-cs"/>
                      </a:endParaRPr>
                    </a:p>
                  </a:txBody>
                  <a:tcPr marL="7995" marR="7995" marT="7995" marB="0" anchor="b"/>
                </a:tc>
                <a:tc>
                  <a:txBody>
                    <a:bodyPr/>
                    <a:lstStyle/>
                    <a:p>
                      <a:pPr algn="l" fontAlgn="b"/>
                      <a:endParaRPr lang="en-US" sz="1500" b="0" i="0" u="none" strike="noStrike" dirty="0">
                        <a:solidFill>
                          <a:srgbClr val="000000"/>
                        </a:solidFill>
                        <a:effectLst/>
                        <a:latin typeface="+mn-lt"/>
                      </a:endParaRPr>
                    </a:p>
                  </a:txBody>
                  <a:tcPr marL="7995" marR="7995" marT="7995" marB="0" anchor="b"/>
                </a:tc>
                <a:extLst>
                  <a:ext uri="{0D108BD9-81ED-4DB2-BD59-A6C34878D82A}">
                    <a16:rowId xmlns:a16="http://schemas.microsoft.com/office/drawing/2014/main" xmlns="" val="1996719514"/>
                  </a:ext>
                </a:extLst>
              </a:tr>
              <a:tr h="159902">
                <a:tc>
                  <a:txBody>
                    <a:bodyPr/>
                    <a:lstStyle/>
                    <a:p>
                      <a:pPr algn="l" fontAlgn="b"/>
                      <a:r>
                        <a:rPr lang="en-US" sz="1500" u="none" strike="noStrike" dirty="0">
                          <a:effectLst/>
                        </a:rPr>
                        <a:t>(a)(2)</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Reasonable basis and ability to substantiate</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(1)(B)</a:t>
                      </a:r>
                      <a:endParaRPr lang="en-US" sz="1500" b="0" i="0" u="none" strike="noStrike" dirty="0">
                        <a:solidFill>
                          <a:srgbClr val="000000"/>
                        </a:solidFill>
                        <a:effectLst/>
                        <a:latin typeface="+mn-lt"/>
                      </a:endParaRPr>
                    </a:p>
                  </a:txBody>
                  <a:tcPr marL="7995" marR="7995" marT="7995" marB="0" anchor="b"/>
                </a:tc>
                <a:tc>
                  <a:txBody>
                    <a:bodyPr/>
                    <a:lstStyle/>
                    <a:p>
                      <a:pPr algn="l" fontAlgn="b"/>
                      <a:endParaRPr lang="en-US" sz="1500" b="0" i="0" u="none" strike="noStrike" dirty="0">
                        <a:solidFill>
                          <a:srgbClr val="000000"/>
                        </a:solidFill>
                        <a:effectLst/>
                        <a:latin typeface="+mn-lt"/>
                      </a:endParaRPr>
                    </a:p>
                  </a:txBody>
                  <a:tcPr marL="7995" marR="7995" marT="7995" marB="0" anchor="b"/>
                </a:tc>
                <a:extLst>
                  <a:ext uri="{0D108BD9-81ED-4DB2-BD59-A6C34878D82A}">
                    <a16:rowId xmlns:a16="http://schemas.microsoft.com/office/drawing/2014/main" xmlns="" val="1954189889"/>
                  </a:ext>
                </a:extLst>
              </a:tr>
              <a:tr h="159902">
                <a:tc>
                  <a:txBody>
                    <a:bodyPr/>
                    <a:lstStyle/>
                    <a:p>
                      <a:pPr algn="l" fontAlgn="b"/>
                      <a:r>
                        <a:rPr lang="en-US" sz="1500" u="none" strike="noStrike" dirty="0">
                          <a:effectLst/>
                        </a:rPr>
                        <a:t>(a)(3)</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No misleading inferences</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(1)(C)</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Specific to legend/footnote</a:t>
                      </a:r>
                      <a:endParaRPr lang="en-US" sz="1500" b="0" i="0" u="none" strike="noStrike" dirty="0">
                        <a:solidFill>
                          <a:srgbClr val="000000"/>
                        </a:solidFill>
                        <a:effectLst/>
                        <a:latin typeface="+mn-lt"/>
                      </a:endParaRPr>
                    </a:p>
                  </a:txBody>
                  <a:tcPr marL="7995" marR="7995" marT="7995" marB="0" anchor="b"/>
                </a:tc>
                <a:extLst>
                  <a:ext uri="{0D108BD9-81ED-4DB2-BD59-A6C34878D82A}">
                    <a16:rowId xmlns:a16="http://schemas.microsoft.com/office/drawing/2014/main" xmlns="" val="3317056035"/>
                  </a:ext>
                </a:extLst>
              </a:tr>
              <a:tr h="159902">
                <a:tc>
                  <a:txBody>
                    <a:bodyPr/>
                    <a:lstStyle/>
                    <a:p>
                      <a:pPr algn="l" fontAlgn="b"/>
                      <a:r>
                        <a:rPr lang="en-US" sz="1500" u="none" strike="noStrike" dirty="0">
                          <a:effectLst/>
                        </a:rPr>
                        <a:t>(a)(4)</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Fair and balanced (risks and benefits of services)</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(1)(D)</a:t>
                      </a:r>
                      <a:endParaRPr lang="en-US" sz="1500" b="0" i="0" u="none" strike="noStrike" dirty="0">
                        <a:solidFill>
                          <a:srgbClr val="000000"/>
                        </a:solidFill>
                        <a:effectLst/>
                        <a:latin typeface="+mn-lt"/>
                      </a:endParaRPr>
                    </a:p>
                  </a:txBody>
                  <a:tcPr marL="7995" marR="7995" marT="7995" marB="0" anchor="b"/>
                </a:tc>
                <a:tc>
                  <a:txBody>
                    <a:bodyPr/>
                    <a:lstStyle/>
                    <a:p>
                      <a:pPr algn="l" fontAlgn="b"/>
                      <a:endParaRPr lang="en-US" sz="1500" b="0" i="0" u="none" strike="noStrike" dirty="0">
                        <a:solidFill>
                          <a:srgbClr val="000000"/>
                        </a:solidFill>
                        <a:effectLst/>
                        <a:latin typeface="+mn-lt"/>
                      </a:endParaRPr>
                    </a:p>
                  </a:txBody>
                  <a:tcPr marL="7995" marR="7995" marT="7995" marB="0" anchor="b"/>
                </a:tc>
                <a:extLst>
                  <a:ext uri="{0D108BD9-81ED-4DB2-BD59-A6C34878D82A}">
                    <a16:rowId xmlns:a16="http://schemas.microsoft.com/office/drawing/2014/main" xmlns="" val="2600054734"/>
                  </a:ext>
                </a:extLst>
              </a:tr>
              <a:tr h="159902">
                <a:tc>
                  <a:txBody>
                    <a:bodyPr/>
                    <a:lstStyle/>
                    <a:p>
                      <a:pPr algn="l" fontAlgn="b"/>
                      <a:r>
                        <a:rPr lang="en-US" sz="1500" u="none" strike="noStrike" dirty="0">
                          <a:effectLst/>
                        </a:rPr>
                        <a:t>(a)(5)</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Fair and balanced (specific investment advice)</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(1)(E)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Nature/appropriate to audience</a:t>
                      </a:r>
                      <a:endParaRPr lang="en-US" sz="1500" b="0" i="0" u="none" strike="noStrike" dirty="0">
                        <a:solidFill>
                          <a:srgbClr val="000000"/>
                        </a:solidFill>
                        <a:effectLst/>
                        <a:latin typeface="+mn-lt"/>
                      </a:endParaRPr>
                    </a:p>
                  </a:txBody>
                  <a:tcPr marL="7995" marR="7995" marT="7995" marB="0" anchor="b"/>
                </a:tc>
                <a:extLst>
                  <a:ext uri="{0D108BD9-81ED-4DB2-BD59-A6C34878D82A}">
                    <a16:rowId xmlns:a16="http://schemas.microsoft.com/office/drawing/2014/main" xmlns="" val="2402206273"/>
                  </a:ext>
                </a:extLst>
              </a:tr>
              <a:tr h="159902">
                <a:tc>
                  <a:txBody>
                    <a:bodyPr/>
                    <a:lstStyle/>
                    <a:p>
                      <a:pPr algn="l" fontAlgn="b"/>
                      <a:r>
                        <a:rPr lang="en-US" sz="1500" u="none" strike="noStrike" dirty="0">
                          <a:effectLst/>
                        </a:rPr>
                        <a:t>(a)(6)</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Fair and balanced (performance)</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endParaRPr lang="en-US" sz="1500" b="0" i="0" u="none" strike="noStrike" dirty="0">
                        <a:solidFill>
                          <a:srgbClr val="000000"/>
                        </a:solidFill>
                        <a:effectLst/>
                        <a:latin typeface="+mn-lt"/>
                      </a:endParaRPr>
                    </a:p>
                  </a:txBody>
                  <a:tcPr marL="7995" marR="7995" marT="7995" marB="0" anchor="b"/>
                </a:tc>
                <a:tc>
                  <a:txBody>
                    <a:bodyPr/>
                    <a:lstStyle/>
                    <a:p>
                      <a:pPr algn="l" fontAlgn="b"/>
                      <a:endParaRPr lang="en-US" sz="1500" b="0" i="0" u="none" strike="noStrike" dirty="0">
                        <a:solidFill>
                          <a:srgbClr val="000000"/>
                        </a:solidFill>
                        <a:effectLst/>
                        <a:latin typeface="+mn-lt"/>
                      </a:endParaRPr>
                    </a:p>
                  </a:txBody>
                  <a:tcPr marL="7995" marR="7995" marT="7995" marB="0" anchor="b"/>
                </a:tc>
                <a:extLst>
                  <a:ext uri="{0D108BD9-81ED-4DB2-BD59-A6C34878D82A}">
                    <a16:rowId xmlns:a16="http://schemas.microsoft.com/office/drawing/2014/main" xmlns="" val="687939316"/>
                  </a:ext>
                </a:extLst>
              </a:tr>
              <a:tr h="159902">
                <a:tc>
                  <a:txBody>
                    <a:bodyPr/>
                    <a:lstStyle/>
                    <a:p>
                      <a:pPr algn="l" fontAlgn="b"/>
                      <a:r>
                        <a:rPr lang="en-US" sz="1500" u="none" strike="noStrike" dirty="0">
                          <a:effectLst/>
                        </a:rPr>
                        <a:t>(a)(7)</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Not materially misleading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 </a:t>
                      </a:r>
                      <a:endParaRPr lang="en-US" sz="1500" b="0" i="0" u="none" strike="noStrike" dirty="0">
                        <a:solidFill>
                          <a:srgbClr val="000000"/>
                        </a:solidFill>
                        <a:effectLst/>
                        <a:latin typeface="+mn-lt"/>
                      </a:endParaRPr>
                    </a:p>
                  </a:txBody>
                  <a:tcPr marL="7995" marR="7995" marT="7995" marB="0" anchor="b"/>
                </a:tc>
                <a:tc>
                  <a:txBody>
                    <a:bodyPr/>
                    <a:lstStyle/>
                    <a:p>
                      <a:pPr algn="l" fontAlgn="b"/>
                      <a:r>
                        <a:rPr lang="en-US" sz="1500" u="none" strike="noStrike" dirty="0">
                          <a:effectLst/>
                        </a:rPr>
                        <a:t>(1)(A)</a:t>
                      </a:r>
                      <a:endParaRPr lang="en-US" sz="1500" b="0" i="0" u="none" strike="noStrike" dirty="0">
                        <a:solidFill>
                          <a:srgbClr val="000000"/>
                        </a:solidFill>
                        <a:effectLst/>
                        <a:latin typeface="+mn-lt"/>
                      </a:endParaRPr>
                    </a:p>
                  </a:txBody>
                  <a:tcPr marL="7995" marR="7995" marT="7995" marB="0" anchor="b"/>
                </a:tc>
                <a:tc>
                  <a:txBody>
                    <a:bodyPr/>
                    <a:lstStyle/>
                    <a:p>
                      <a:pPr algn="l" fontAlgn="b"/>
                      <a:endParaRPr lang="en-US" sz="1500" b="0" i="0" u="none" strike="noStrike" dirty="0">
                        <a:solidFill>
                          <a:srgbClr val="000000"/>
                        </a:solidFill>
                        <a:effectLst/>
                        <a:latin typeface="+mn-lt"/>
                      </a:endParaRPr>
                    </a:p>
                  </a:txBody>
                  <a:tcPr marL="7995" marR="7995" marT="7995" marB="0" anchor="b"/>
                </a:tc>
                <a:extLst>
                  <a:ext uri="{0D108BD9-81ED-4DB2-BD59-A6C34878D82A}">
                    <a16:rowId xmlns:a16="http://schemas.microsoft.com/office/drawing/2014/main" xmlns="" val="4158886820"/>
                  </a:ext>
                </a:extLst>
              </a:tr>
            </a:tbl>
          </a:graphicData>
        </a:graphic>
      </p:graphicFrame>
      <p:graphicFrame>
        <p:nvGraphicFramePr>
          <p:cNvPr id="7" name="Table 6">
            <a:extLst>
              <a:ext uri="{FF2B5EF4-FFF2-40B4-BE49-F238E27FC236}">
                <a16:creationId xmlns:a16="http://schemas.microsoft.com/office/drawing/2014/main" xmlns="" id="{A9C54189-A27F-A839-8DF2-3FEB81396EE4}"/>
              </a:ext>
            </a:extLst>
          </p:cNvPr>
          <p:cNvGraphicFramePr>
            <a:graphicFrameLocks noGrp="1"/>
          </p:cNvGraphicFramePr>
          <p:nvPr>
            <p:extLst>
              <p:ext uri="{D42A27DB-BD31-4B8C-83A1-F6EECF244321}">
                <p14:modId xmlns:p14="http://schemas.microsoft.com/office/powerpoint/2010/main" val="526269819"/>
              </p:ext>
            </p:extLst>
          </p:nvPr>
        </p:nvGraphicFramePr>
        <p:xfrm>
          <a:off x="326250" y="6405947"/>
          <a:ext cx="9956603" cy="3603983"/>
        </p:xfrm>
        <a:graphic>
          <a:graphicData uri="http://schemas.openxmlformats.org/drawingml/2006/table">
            <a:tbl>
              <a:tblPr>
                <a:tableStyleId>{BDBED569-4797-4DF1-A0F4-6AAB3CD982D8}</a:tableStyleId>
              </a:tblPr>
              <a:tblGrid>
                <a:gridCol w="4732113">
                  <a:extLst>
                    <a:ext uri="{9D8B030D-6E8A-4147-A177-3AD203B41FA5}">
                      <a16:colId xmlns:a16="http://schemas.microsoft.com/office/drawing/2014/main" xmlns="" val="1562433340"/>
                    </a:ext>
                  </a:extLst>
                </a:gridCol>
                <a:gridCol w="5224490">
                  <a:extLst>
                    <a:ext uri="{9D8B030D-6E8A-4147-A177-3AD203B41FA5}">
                      <a16:colId xmlns:a16="http://schemas.microsoft.com/office/drawing/2014/main" xmlns="" val="4224672544"/>
                    </a:ext>
                  </a:extLst>
                </a:gridCol>
              </a:tblGrid>
              <a:tr h="395982">
                <a:tc>
                  <a:txBody>
                    <a:bodyPr/>
                    <a:lstStyle/>
                    <a:p>
                      <a:pPr algn="ctr" fontAlgn="b"/>
                      <a:r>
                        <a:rPr lang="en-US" sz="1500" u="sng" strike="noStrike" dirty="0">
                          <a:effectLst/>
                          <a:hlinkClick r:id="rId11"/>
                        </a:rPr>
                        <a:t>2214 - Investment Analysis Tool (FINRA)</a:t>
                      </a:r>
                      <a:endParaRPr lang="en-US" sz="1500" b="0" i="0" u="sng" strike="noStrike" dirty="0">
                        <a:solidFill>
                          <a:srgbClr val="467886"/>
                        </a:solidFill>
                        <a:effectLst/>
                        <a:latin typeface="Calibri" panose="020F0502020204030204" pitchFamily="34" charset="0"/>
                      </a:endParaRPr>
                    </a:p>
                  </a:txBody>
                  <a:tcPr marL="7601" marR="7601" marT="7601" marB="0" anchor="b"/>
                </a:tc>
                <a:tc>
                  <a:txBody>
                    <a:bodyPr/>
                    <a:lstStyle/>
                    <a:p>
                      <a:pPr algn="ctr" fontAlgn="b"/>
                      <a:r>
                        <a:rPr lang="en-US" sz="1500" b="0" u="none" strike="noStrike" dirty="0">
                          <a:effectLst/>
                          <a:hlinkClick r:id="rId9"/>
                        </a:rPr>
                        <a:t>Rule 206(4)-1(e)(8) Investment Adviser Act</a:t>
                      </a:r>
                      <a:endParaRPr lang="en-US" sz="1500" b="0" i="0" u="none" strike="noStrike" dirty="0">
                        <a:solidFill>
                          <a:srgbClr val="000000"/>
                        </a:solidFill>
                        <a:effectLst/>
                        <a:latin typeface="Calibri" panose="020F0502020204030204" pitchFamily="34" charset="0"/>
                      </a:endParaRPr>
                    </a:p>
                  </a:txBody>
                  <a:tcPr marL="7601" marR="7601" marT="7601" marB="0" anchor="b"/>
                </a:tc>
                <a:extLst>
                  <a:ext uri="{0D108BD9-81ED-4DB2-BD59-A6C34878D82A}">
                    <a16:rowId xmlns:a16="http://schemas.microsoft.com/office/drawing/2014/main" xmlns="" val="487150552"/>
                  </a:ext>
                </a:extLst>
              </a:tr>
              <a:tr h="2930362">
                <a:tc>
                  <a:txBody>
                    <a:bodyPr/>
                    <a:lstStyle/>
                    <a:p>
                      <a:pPr algn="l" fontAlgn="b"/>
                      <a:r>
                        <a:rPr lang="en-US" sz="1500" u="none" strike="noStrike" dirty="0">
                          <a:effectLst/>
                        </a:rPr>
                        <a:t>An interactive technological tool that produces simulations and statistical analyses that present the likelihood of various investment outcomes if certain investments are made or certain investment strategies or styles are undertaken, thereby serving as an additional resource to investors in the evaluation of the potential risks and returns of investment choices</a:t>
                      </a:r>
                      <a:endParaRPr lang="en-US" sz="1500" b="0" i="0" u="none" strike="noStrike" dirty="0">
                        <a:solidFill>
                          <a:srgbClr val="000000"/>
                        </a:solidFill>
                        <a:effectLst/>
                        <a:latin typeface="Calibri" panose="020F0502020204030204" pitchFamily="34" charset="0"/>
                      </a:endParaRPr>
                    </a:p>
                  </a:txBody>
                  <a:tcPr marL="7601" marR="7601" marT="7601" marB="0" anchor="b"/>
                </a:tc>
                <a:tc>
                  <a:txBody>
                    <a:bodyPr/>
                    <a:lstStyle/>
                    <a:p>
                      <a:pPr algn="l" fontAlgn="b"/>
                      <a:r>
                        <a:rPr lang="en-US" sz="1500" u="none" strike="noStrike" dirty="0">
                          <a:effectLst/>
                        </a:rPr>
                        <a:t>An interactive analysis tool where a client or investor, or prospective client, or investor, uses the tool to produce simulations and statistical analyses that present the likelihood of various investment outcomes if certain investments are made or certain investment strategies or styles are undertaken, thereby serving as an additional resource to investors in the evaluation of the potential risks and returns of investment choices</a:t>
                      </a:r>
                      <a:br>
                        <a:rPr lang="en-US" sz="1500" u="none" strike="noStrike" dirty="0">
                          <a:effectLst/>
                        </a:rPr>
                      </a:br>
                      <a:r>
                        <a:rPr lang="en-US" sz="1500" u="none" strike="noStrike" dirty="0">
                          <a:effectLst/>
                        </a:rPr>
                        <a:t/>
                      </a:r>
                      <a:br>
                        <a:rPr lang="en-US" sz="1500" u="none" strike="noStrike" dirty="0">
                          <a:effectLst/>
                        </a:rPr>
                      </a:br>
                      <a:r>
                        <a:rPr lang="en-US" sz="1500" u="none" strike="noStrike" dirty="0">
                          <a:effectLst/>
                        </a:rPr>
                        <a:t>SEC "requires that a current or prospective investor must use the tool (i.e., input information into the tool or provide information to the adviser to input into the tool)"</a:t>
                      </a:r>
                      <a:br>
                        <a:rPr lang="en-US" sz="1500" u="none" strike="noStrike" dirty="0">
                          <a:effectLst/>
                        </a:rPr>
                      </a:br>
                      <a:r>
                        <a:rPr lang="en-US" sz="1500" u="none" strike="noStrike" dirty="0">
                          <a:effectLst/>
                        </a:rPr>
                        <a:t/>
                      </a:r>
                      <a:br>
                        <a:rPr lang="en-US" sz="1500" u="none" strike="noStrike" dirty="0">
                          <a:effectLst/>
                        </a:rPr>
                      </a:br>
                      <a:r>
                        <a:rPr lang="en-US" sz="1500" u="none" strike="noStrike" dirty="0">
                          <a:effectLst/>
                        </a:rPr>
                        <a:t>** The SEC and FINRA definitions of "investment analysis tool" vary slightly; see pg. 214 - 215 of the SEC Release</a:t>
                      </a:r>
                      <a:endParaRPr lang="en-US" sz="1500" b="0" i="0" u="none" strike="noStrike" dirty="0">
                        <a:solidFill>
                          <a:srgbClr val="000000"/>
                        </a:solidFill>
                        <a:effectLst/>
                        <a:latin typeface="Calibri" panose="020F0502020204030204" pitchFamily="34" charset="0"/>
                      </a:endParaRPr>
                    </a:p>
                  </a:txBody>
                  <a:tcPr marL="7601" marR="7601" marT="7601" marB="0" anchor="b"/>
                </a:tc>
                <a:extLst>
                  <a:ext uri="{0D108BD9-81ED-4DB2-BD59-A6C34878D82A}">
                    <a16:rowId xmlns:a16="http://schemas.microsoft.com/office/drawing/2014/main" xmlns="" val="97440297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2496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dirty="0"/>
          </a:p>
        </p:txBody>
      </p:sp>
      <p:grpSp>
        <p:nvGrpSpPr>
          <p:cNvPr id="3" name="Group 3"/>
          <p:cNvGrpSpPr/>
          <p:nvPr/>
        </p:nvGrpSpPr>
        <p:grpSpPr>
          <a:xfrm>
            <a:off x="-3886200" y="1049463"/>
            <a:ext cx="19354610" cy="2258023"/>
            <a:chOff x="0" y="0"/>
            <a:chExt cx="1876002" cy="218865"/>
          </a:xfrm>
        </p:grpSpPr>
        <p:sp>
          <p:nvSpPr>
            <p:cNvPr id="4" name="Freeform 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172243"/>
            </a:solidFill>
            <a:ln cap="sq">
              <a:noFill/>
              <a:prstDash val="solid"/>
              <a:miter/>
            </a:ln>
          </p:spPr>
          <p:txBody>
            <a:bodyPr/>
            <a:lstStyle/>
            <a:p>
              <a:endParaRPr lang="en-US" dirty="0"/>
            </a:p>
          </p:txBody>
        </p:sp>
        <p:sp>
          <p:nvSpPr>
            <p:cNvPr id="5" name="TextBox 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TextBox 6"/>
          <p:cNvSpPr txBox="1"/>
          <p:nvPr/>
        </p:nvSpPr>
        <p:spPr>
          <a:xfrm>
            <a:off x="457200" y="1598561"/>
            <a:ext cx="13599262" cy="1154162"/>
          </a:xfrm>
          <a:prstGeom prst="rect">
            <a:avLst/>
          </a:prstGeom>
        </p:spPr>
        <p:txBody>
          <a:bodyPr wrap="square" lIns="0" tIns="0" rIns="0" bIns="0" rtlCol="0" anchor="t">
            <a:spAutoFit/>
          </a:bodyPr>
          <a:lstStyle/>
          <a:p>
            <a:pPr algn="l">
              <a:lnSpc>
                <a:spcPts val="5611"/>
              </a:lnSpc>
            </a:pPr>
            <a:r>
              <a:rPr lang="en-US" sz="6000" b="1" spc="32" dirty="0">
                <a:solidFill>
                  <a:srgbClr val="FFFFFF"/>
                </a:solidFill>
                <a:latin typeface="+mj-lt"/>
                <a:ea typeface="Archivo Black"/>
                <a:cs typeface="Archivo Black"/>
                <a:sym typeface="Archivo Black"/>
              </a:rPr>
              <a:t>Policy and Procedure Best Practices</a:t>
            </a:r>
          </a:p>
          <a:p>
            <a:pPr marL="0" lvl="0" indent="0" algn="l">
              <a:lnSpc>
                <a:spcPts val="3396"/>
              </a:lnSpc>
              <a:spcBef>
                <a:spcPct val="0"/>
              </a:spcBef>
            </a:pPr>
            <a:r>
              <a:rPr lang="en-US" sz="3200" b="1" spc="19" dirty="0">
                <a:solidFill>
                  <a:srgbClr val="FFFFFF"/>
                </a:solidFill>
                <a:latin typeface="+mj-lt"/>
                <a:ea typeface="Archivo Black"/>
                <a:cs typeface="Archivo Black"/>
                <a:sym typeface="Archivo Black"/>
              </a:rPr>
              <a:t>Developing effective policies and supervisory procedures (target areas)</a:t>
            </a:r>
          </a:p>
        </p:txBody>
      </p:sp>
      <p:grpSp>
        <p:nvGrpSpPr>
          <p:cNvPr id="7" name="Group 7"/>
          <p:cNvGrpSpPr/>
          <p:nvPr/>
        </p:nvGrpSpPr>
        <p:grpSpPr>
          <a:xfrm>
            <a:off x="916860" y="3148979"/>
            <a:ext cx="5689104" cy="275488"/>
            <a:chOff x="0" y="0"/>
            <a:chExt cx="4519796" cy="218865"/>
          </a:xfrm>
        </p:grpSpPr>
        <p:sp>
          <p:nvSpPr>
            <p:cNvPr id="8" name="Freeform 8"/>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dirty="0"/>
            </a:p>
          </p:txBody>
        </p:sp>
        <p:sp>
          <p:nvSpPr>
            <p:cNvPr id="9" name="TextBox 9"/>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10" name="AutoShape 10"/>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dirty="0"/>
          </a:p>
        </p:txBody>
      </p:sp>
      <p:grpSp>
        <p:nvGrpSpPr>
          <p:cNvPr id="11" name="Group 11"/>
          <p:cNvGrpSpPr/>
          <p:nvPr/>
        </p:nvGrpSpPr>
        <p:grpSpPr>
          <a:xfrm>
            <a:off x="4794440" y="4031405"/>
            <a:ext cx="2140799" cy="21407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3C9"/>
            </a:solidFill>
          </p:spPr>
          <p:txBody>
            <a:bodyPr/>
            <a:lstStyle/>
            <a:p>
              <a:endParaRPr lang="en-US" dirty="0"/>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11352762" y="4031405"/>
            <a:ext cx="2140799" cy="21407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3C9"/>
            </a:solidFill>
          </p:spPr>
          <p:txBody>
            <a:bodyPr/>
            <a:lstStyle/>
            <a:p>
              <a:endParaRPr lang="en-US" dirty="0"/>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17" name="Group 17"/>
          <p:cNvGrpSpPr/>
          <p:nvPr/>
        </p:nvGrpSpPr>
        <p:grpSpPr>
          <a:xfrm>
            <a:off x="2743200" y="5068394"/>
            <a:ext cx="6041003" cy="4406896"/>
            <a:chOff x="0" y="0"/>
            <a:chExt cx="1537772" cy="1103514"/>
          </a:xfrm>
        </p:grpSpPr>
        <p:sp>
          <p:nvSpPr>
            <p:cNvPr id="18" name="Freeform 18"/>
            <p:cNvSpPr/>
            <p:nvPr/>
          </p:nvSpPr>
          <p:spPr>
            <a:xfrm>
              <a:off x="0" y="0"/>
              <a:ext cx="1537772" cy="1103514"/>
            </a:xfrm>
            <a:custGeom>
              <a:avLst/>
              <a:gdLst/>
              <a:ahLst/>
              <a:cxnLst/>
              <a:rect l="l" t="t" r="r" b="b"/>
              <a:pathLst>
                <a:path w="1537772" h="1103514">
                  <a:moveTo>
                    <a:pt x="0" y="0"/>
                  </a:moveTo>
                  <a:lnTo>
                    <a:pt x="1537772" y="0"/>
                  </a:lnTo>
                  <a:lnTo>
                    <a:pt x="1537772" y="1103514"/>
                  </a:lnTo>
                  <a:lnTo>
                    <a:pt x="0" y="1103514"/>
                  </a:lnTo>
                  <a:close/>
                </a:path>
              </a:pathLst>
            </a:custGeom>
            <a:solidFill>
              <a:srgbClr val="B1D4E0"/>
            </a:solidFill>
          </p:spPr>
          <p:txBody>
            <a:bodyPr/>
            <a:lstStyle/>
            <a:p>
              <a:endParaRPr lang="en-US" dirty="0"/>
            </a:p>
          </p:txBody>
        </p:sp>
        <p:sp>
          <p:nvSpPr>
            <p:cNvPr id="19" name="TextBox 19"/>
            <p:cNvSpPr txBox="1"/>
            <p:nvPr/>
          </p:nvSpPr>
          <p:spPr>
            <a:xfrm>
              <a:off x="0" y="-57150"/>
              <a:ext cx="1537772" cy="1160664"/>
            </a:xfrm>
            <a:prstGeom prst="rect">
              <a:avLst/>
            </a:prstGeom>
          </p:spPr>
          <p:txBody>
            <a:bodyPr lIns="50800" tIns="50800" rIns="50800" bIns="50800" rtlCol="0" anchor="ctr"/>
            <a:lstStyle/>
            <a:p>
              <a:pPr algn="ctr">
                <a:lnSpc>
                  <a:spcPts val="2659"/>
                </a:lnSpc>
              </a:pPr>
              <a:endParaRPr dirty="0"/>
            </a:p>
          </p:txBody>
        </p:sp>
      </p:grpSp>
      <p:grpSp>
        <p:nvGrpSpPr>
          <p:cNvPr id="20" name="Group 20"/>
          <p:cNvGrpSpPr/>
          <p:nvPr/>
        </p:nvGrpSpPr>
        <p:grpSpPr>
          <a:xfrm>
            <a:off x="9503796" y="5068393"/>
            <a:ext cx="6193404" cy="4406897"/>
            <a:chOff x="0" y="0"/>
            <a:chExt cx="1537772" cy="1103514"/>
          </a:xfrm>
        </p:grpSpPr>
        <p:sp>
          <p:nvSpPr>
            <p:cNvPr id="21" name="Freeform 21"/>
            <p:cNvSpPr/>
            <p:nvPr/>
          </p:nvSpPr>
          <p:spPr>
            <a:xfrm>
              <a:off x="0" y="0"/>
              <a:ext cx="1537772" cy="1103514"/>
            </a:xfrm>
            <a:custGeom>
              <a:avLst/>
              <a:gdLst/>
              <a:ahLst/>
              <a:cxnLst/>
              <a:rect l="l" t="t" r="r" b="b"/>
              <a:pathLst>
                <a:path w="1537772" h="1103514">
                  <a:moveTo>
                    <a:pt x="0" y="0"/>
                  </a:moveTo>
                  <a:lnTo>
                    <a:pt x="1537772" y="0"/>
                  </a:lnTo>
                  <a:lnTo>
                    <a:pt x="1537772" y="1103514"/>
                  </a:lnTo>
                  <a:lnTo>
                    <a:pt x="0" y="1103514"/>
                  </a:lnTo>
                  <a:close/>
                </a:path>
              </a:pathLst>
            </a:custGeom>
            <a:solidFill>
              <a:srgbClr val="B1D4E0"/>
            </a:solidFill>
          </p:spPr>
          <p:txBody>
            <a:bodyPr/>
            <a:lstStyle/>
            <a:p>
              <a:endParaRPr lang="en-US" dirty="0"/>
            </a:p>
          </p:txBody>
        </p:sp>
        <p:sp>
          <p:nvSpPr>
            <p:cNvPr id="22" name="TextBox 22"/>
            <p:cNvSpPr txBox="1"/>
            <p:nvPr/>
          </p:nvSpPr>
          <p:spPr>
            <a:xfrm>
              <a:off x="0" y="-57150"/>
              <a:ext cx="1537772" cy="1160664"/>
            </a:xfrm>
            <a:prstGeom prst="rect">
              <a:avLst/>
            </a:prstGeom>
          </p:spPr>
          <p:txBody>
            <a:bodyPr lIns="50800" tIns="50800" rIns="50800" bIns="50800" rtlCol="0" anchor="ctr"/>
            <a:lstStyle/>
            <a:p>
              <a:pPr algn="ctr">
                <a:lnSpc>
                  <a:spcPts val="2659"/>
                </a:lnSpc>
              </a:pPr>
              <a:endParaRPr dirty="0"/>
            </a:p>
          </p:txBody>
        </p:sp>
      </p:grpSp>
      <p:sp>
        <p:nvSpPr>
          <p:cNvPr id="23" name="Freeform 23"/>
          <p:cNvSpPr/>
          <p:nvPr/>
        </p:nvSpPr>
        <p:spPr>
          <a:xfrm>
            <a:off x="5037237" y="4274202"/>
            <a:ext cx="1655204" cy="1655204"/>
          </a:xfrm>
          <a:custGeom>
            <a:avLst/>
            <a:gdLst/>
            <a:ahLst/>
            <a:cxnLst/>
            <a:rect l="l" t="t" r="r" b="b"/>
            <a:pathLst>
              <a:path w="1655204" h="1655204">
                <a:moveTo>
                  <a:pt x="0" y="0"/>
                </a:moveTo>
                <a:lnTo>
                  <a:pt x="1655204" y="0"/>
                </a:lnTo>
                <a:lnTo>
                  <a:pt x="1655204" y="1655204"/>
                </a:lnTo>
                <a:lnTo>
                  <a:pt x="0" y="16552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24" name="Freeform 24"/>
          <p:cNvSpPr/>
          <p:nvPr/>
        </p:nvSpPr>
        <p:spPr>
          <a:xfrm>
            <a:off x="11595559" y="4274202"/>
            <a:ext cx="1655204" cy="1655204"/>
          </a:xfrm>
          <a:custGeom>
            <a:avLst/>
            <a:gdLst/>
            <a:ahLst/>
            <a:cxnLst/>
            <a:rect l="l" t="t" r="r" b="b"/>
            <a:pathLst>
              <a:path w="1655204" h="1655204">
                <a:moveTo>
                  <a:pt x="0" y="0"/>
                </a:moveTo>
                <a:lnTo>
                  <a:pt x="1655204" y="0"/>
                </a:lnTo>
                <a:lnTo>
                  <a:pt x="1655204" y="1655204"/>
                </a:lnTo>
                <a:lnTo>
                  <a:pt x="0" y="1655204"/>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txBody>
          <a:bodyPr/>
          <a:lstStyle/>
          <a:p>
            <a:endParaRPr lang="en-US" dirty="0"/>
          </a:p>
        </p:txBody>
      </p:sp>
      <p:sp>
        <p:nvSpPr>
          <p:cNvPr id="25" name="Freeform 25"/>
          <p:cNvSpPr/>
          <p:nvPr/>
        </p:nvSpPr>
        <p:spPr>
          <a:xfrm>
            <a:off x="5397549" y="4639683"/>
            <a:ext cx="934580" cy="1007633"/>
          </a:xfrm>
          <a:custGeom>
            <a:avLst/>
            <a:gdLst/>
            <a:ahLst/>
            <a:cxnLst/>
            <a:rect l="l" t="t" r="r" b="b"/>
            <a:pathLst>
              <a:path w="934580" h="1007633">
                <a:moveTo>
                  <a:pt x="0" y="0"/>
                </a:moveTo>
                <a:lnTo>
                  <a:pt x="934580" y="0"/>
                </a:lnTo>
                <a:lnTo>
                  <a:pt x="934580" y="1007634"/>
                </a:lnTo>
                <a:lnTo>
                  <a:pt x="0" y="10076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dirty="0"/>
          </a:p>
        </p:txBody>
      </p:sp>
      <p:sp>
        <p:nvSpPr>
          <p:cNvPr id="26" name="Freeform 26"/>
          <p:cNvSpPr/>
          <p:nvPr/>
        </p:nvSpPr>
        <p:spPr>
          <a:xfrm>
            <a:off x="11985121" y="4583702"/>
            <a:ext cx="876080" cy="969383"/>
          </a:xfrm>
          <a:custGeom>
            <a:avLst/>
            <a:gdLst/>
            <a:ahLst/>
            <a:cxnLst/>
            <a:rect l="l" t="t" r="r" b="b"/>
            <a:pathLst>
              <a:path w="876080" h="969383">
                <a:moveTo>
                  <a:pt x="0" y="0"/>
                </a:moveTo>
                <a:lnTo>
                  <a:pt x="876080" y="0"/>
                </a:lnTo>
                <a:lnTo>
                  <a:pt x="876080" y="969384"/>
                </a:lnTo>
                <a:lnTo>
                  <a:pt x="0" y="9693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dirty="0"/>
          </a:p>
        </p:txBody>
      </p:sp>
      <p:sp>
        <p:nvSpPr>
          <p:cNvPr id="27" name="TextBox 27"/>
          <p:cNvSpPr txBox="1"/>
          <p:nvPr/>
        </p:nvSpPr>
        <p:spPr>
          <a:xfrm>
            <a:off x="3284992" y="6098650"/>
            <a:ext cx="4957418" cy="476669"/>
          </a:xfrm>
          <a:prstGeom prst="rect">
            <a:avLst/>
          </a:prstGeom>
        </p:spPr>
        <p:txBody>
          <a:bodyPr lIns="0" tIns="0" rIns="0" bIns="0" rtlCol="0" anchor="t">
            <a:spAutoFit/>
          </a:bodyPr>
          <a:lstStyle/>
          <a:p>
            <a:pPr algn="ctr">
              <a:lnSpc>
                <a:spcPts val="3946"/>
              </a:lnSpc>
            </a:pPr>
            <a:r>
              <a:rPr lang="en-US" sz="3000" b="1" spc="-91" dirty="0">
                <a:solidFill>
                  <a:srgbClr val="FFFFFF"/>
                </a:solidFill>
                <a:ea typeface="Poppins 2 Bold"/>
                <a:cs typeface="Poppins 2 Bold"/>
                <a:sym typeface="Poppins 2 Bold"/>
              </a:rPr>
              <a:t>Placement Agents / Promoters</a:t>
            </a:r>
          </a:p>
        </p:txBody>
      </p:sp>
      <p:sp>
        <p:nvSpPr>
          <p:cNvPr id="28" name="TextBox 28"/>
          <p:cNvSpPr txBox="1"/>
          <p:nvPr/>
        </p:nvSpPr>
        <p:spPr>
          <a:xfrm>
            <a:off x="10139659" y="6172204"/>
            <a:ext cx="5201659" cy="476669"/>
          </a:xfrm>
          <a:prstGeom prst="rect">
            <a:avLst/>
          </a:prstGeom>
        </p:spPr>
        <p:txBody>
          <a:bodyPr wrap="square" lIns="0" tIns="0" rIns="0" bIns="0" rtlCol="0" anchor="t">
            <a:spAutoFit/>
          </a:bodyPr>
          <a:lstStyle/>
          <a:p>
            <a:pPr algn="ctr">
              <a:lnSpc>
                <a:spcPts val="3946"/>
              </a:lnSpc>
            </a:pPr>
            <a:r>
              <a:rPr lang="en-US" sz="3000" b="1" spc="-91" dirty="0">
                <a:solidFill>
                  <a:srgbClr val="FFFFFF"/>
                </a:solidFill>
                <a:latin typeface="+mj-lt"/>
                <a:ea typeface="Poppins 2 Bold"/>
                <a:cs typeface="Poppins 2 Bold"/>
                <a:sym typeface="Poppins 2 Bold"/>
              </a:rPr>
              <a:t>Performance and “Characteristics”</a:t>
            </a:r>
          </a:p>
        </p:txBody>
      </p:sp>
      <p:sp>
        <p:nvSpPr>
          <p:cNvPr id="29" name="TextBox 29"/>
          <p:cNvSpPr txBox="1"/>
          <p:nvPr/>
        </p:nvSpPr>
        <p:spPr>
          <a:xfrm>
            <a:off x="3225456" y="7302538"/>
            <a:ext cx="5278767" cy="1384995"/>
          </a:xfrm>
          <a:prstGeom prst="rect">
            <a:avLst/>
          </a:prstGeom>
        </p:spPr>
        <p:txBody>
          <a:bodyPr lIns="0" tIns="0" rIns="0" bIns="0" rtlCol="0" anchor="t">
            <a:spAutoFit/>
          </a:bodyPr>
          <a:lstStyle/>
          <a:p>
            <a:pPr marL="285750" indent="-285750" rtl="0" fontAlgn="ctr">
              <a:spcBef>
                <a:spcPts val="0"/>
              </a:spcBef>
              <a:spcAft>
                <a:spcPts val="0"/>
              </a:spcAft>
              <a:buFont typeface="Wingdings" panose="05000000000000000000" pitchFamily="2" charset="2"/>
              <a:buChar char="Ø"/>
            </a:pPr>
            <a:r>
              <a:rPr lang="en-US" sz="1800" b="0" i="0" dirty="0">
                <a:effectLst/>
                <a:latin typeface="Calibri" panose="020F0502020204030204" pitchFamily="34" charset="0"/>
              </a:rPr>
              <a:t> Foreign promoters / extraterritoriality </a:t>
            </a:r>
          </a:p>
          <a:p>
            <a:pPr marL="285750" indent="-285750" rtl="0" fontAlgn="ctr">
              <a:spcBef>
                <a:spcPts val="0"/>
              </a:spcBef>
              <a:spcAft>
                <a:spcPts val="0"/>
              </a:spcAft>
              <a:buFont typeface="Wingdings" panose="05000000000000000000" pitchFamily="2" charset="2"/>
              <a:buChar char="Ø"/>
            </a:pPr>
            <a:r>
              <a:rPr lang="en-US" sz="1800" b="0" i="0" dirty="0">
                <a:effectLst/>
                <a:latin typeface="Calibri" panose="020F0502020204030204" pitchFamily="34" charset="0"/>
              </a:rPr>
              <a:t> Adviser forming reasonable basis belief</a:t>
            </a:r>
          </a:p>
          <a:p>
            <a:pPr marL="285750" indent="-285750" rtl="0" fontAlgn="ctr">
              <a:spcBef>
                <a:spcPts val="0"/>
              </a:spcBef>
              <a:spcAft>
                <a:spcPts val="0"/>
              </a:spcAft>
              <a:buFont typeface="Wingdings" panose="05000000000000000000" pitchFamily="2" charset="2"/>
              <a:buChar char="Ø"/>
            </a:pPr>
            <a:r>
              <a:rPr lang="en-US" sz="1800" b="0" i="0" dirty="0">
                <a:effectLst/>
                <a:latin typeface="Calibri" panose="020F0502020204030204" pitchFamily="34" charset="0"/>
              </a:rPr>
              <a:t> Placement of disclosure </a:t>
            </a:r>
          </a:p>
          <a:p>
            <a:pPr marL="285750" indent="-285750" rtl="0" fontAlgn="ctr">
              <a:spcBef>
                <a:spcPts val="0"/>
              </a:spcBef>
              <a:spcAft>
                <a:spcPts val="0"/>
              </a:spcAft>
              <a:buFont typeface="Wingdings" panose="05000000000000000000" pitchFamily="2" charset="2"/>
              <a:buChar char="Ø"/>
            </a:pPr>
            <a:r>
              <a:rPr lang="en-US" sz="1800" dirty="0">
                <a:effectLst/>
                <a:latin typeface="Calibri" panose="020F0502020204030204" pitchFamily="34" charset="0"/>
              </a:rPr>
              <a:t> Unique promoter arrangements</a:t>
            </a:r>
          </a:p>
          <a:p>
            <a:pPr marL="285750" indent="-285750" rtl="0" fontAlgn="ctr">
              <a:spcBef>
                <a:spcPts val="0"/>
              </a:spcBef>
              <a:spcAft>
                <a:spcPts val="0"/>
              </a:spcAft>
              <a:buFont typeface="Wingdings" panose="05000000000000000000" pitchFamily="2" charset="2"/>
              <a:buChar char="Ø"/>
            </a:pPr>
            <a:r>
              <a:rPr lang="en-US" sz="1800" dirty="0">
                <a:effectLst/>
                <a:latin typeface="Calibri" panose="020F0502020204030204" pitchFamily="34" charset="0"/>
              </a:rPr>
              <a:t> Collateral consequences analysis: disqualification</a:t>
            </a:r>
            <a:endParaRPr lang="en-US" sz="1700" dirty="0">
              <a:solidFill>
                <a:srgbClr val="FFFFFF"/>
              </a:solidFill>
              <a:latin typeface="Poppins 2"/>
              <a:ea typeface="Poppins 2"/>
              <a:cs typeface="Poppins 2"/>
              <a:sym typeface="Poppins 2"/>
            </a:endParaRPr>
          </a:p>
        </p:txBody>
      </p:sp>
      <p:sp>
        <p:nvSpPr>
          <p:cNvPr id="30" name="TextBox 30"/>
          <p:cNvSpPr txBox="1"/>
          <p:nvPr/>
        </p:nvSpPr>
        <p:spPr>
          <a:xfrm>
            <a:off x="9783778" y="7302538"/>
            <a:ext cx="5913422" cy="1830758"/>
          </a:xfrm>
          <a:prstGeom prst="rect">
            <a:avLst/>
          </a:prstGeom>
        </p:spPr>
        <p:txBody>
          <a:bodyPr wrap="square" lIns="0" tIns="0" rIns="0" bIns="0" rtlCol="0" anchor="t">
            <a:spAutoFit/>
          </a:bodyPr>
          <a:lstStyle/>
          <a:p>
            <a:pPr marL="469266" lvl="1" indent="-285750" algn="just">
              <a:lnSpc>
                <a:spcPts val="2380"/>
              </a:lnSpc>
              <a:buFont typeface="Wingdings" panose="05000000000000000000" pitchFamily="2" charset="2"/>
              <a:buChar char="Ø"/>
            </a:pPr>
            <a:r>
              <a:rPr lang="en-US" dirty="0">
                <a:sym typeface="Poppins 2"/>
              </a:rPr>
              <a:t>New FAQs: implementation / changes to practices </a:t>
            </a:r>
          </a:p>
          <a:p>
            <a:pPr marL="469266" lvl="1" indent="-285750" algn="just">
              <a:lnSpc>
                <a:spcPts val="2380"/>
              </a:lnSpc>
              <a:buFont typeface="Wingdings" panose="05000000000000000000" pitchFamily="2" charset="2"/>
              <a:buChar char="Ø"/>
            </a:pPr>
            <a:r>
              <a:rPr lang="en-US" dirty="0"/>
              <a:t>Hypothetical and extracted performance</a:t>
            </a:r>
            <a:endParaRPr lang="en-US" dirty="0">
              <a:sym typeface="Poppins 2"/>
            </a:endParaRPr>
          </a:p>
          <a:p>
            <a:pPr marL="469266" lvl="1" indent="-285750" algn="just">
              <a:lnSpc>
                <a:spcPts val="2380"/>
              </a:lnSpc>
              <a:buFont typeface="Wingdings" panose="05000000000000000000" pitchFamily="2" charset="2"/>
              <a:buChar char="Ø"/>
            </a:pPr>
            <a:r>
              <a:rPr lang="en-US" dirty="0"/>
              <a:t>Model fees and restating historical performance</a:t>
            </a:r>
            <a:endParaRPr lang="en-US" dirty="0">
              <a:sym typeface="Poppins 2"/>
            </a:endParaRPr>
          </a:p>
          <a:p>
            <a:pPr marL="469266" lvl="1" indent="-285750" algn="just">
              <a:lnSpc>
                <a:spcPts val="2380"/>
              </a:lnSpc>
              <a:buFont typeface="Wingdings" panose="05000000000000000000" pitchFamily="2" charset="2"/>
              <a:buChar char="Ø"/>
            </a:pPr>
            <a:r>
              <a:rPr lang="en-US" dirty="0"/>
              <a:t>Client reporting</a:t>
            </a:r>
            <a:r>
              <a:rPr lang="en-US" dirty="0">
                <a:sym typeface="Poppins 2"/>
              </a:rPr>
              <a:t> v. an advertisement</a:t>
            </a:r>
          </a:p>
          <a:p>
            <a:pPr marL="469266" lvl="1" indent="-285750" algn="just">
              <a:lnSpc>
                <a:spcPts val="2380"/>
              </a:lnSpc>
              <a:buFont typeface="Wingdings" panose="05000000000000000000" pitchFamily="2" charset="2"/>
              <a:buChar char="Ø"/>
            </a:pPr>
            <a:r>
              <a:rPr lang="en-US" dirty="0">
                <a:sym typeface="Poppins 2"/>
              </a:rPr>
              <a:t>Impact of 506(c) no-action relief </a:t>
            </a:r>
          </a:p>
          <a:p>
            <a:pPr marL="367032" lvl="1" indent="-183516" algn="just">
              <a:lnSpc>
                <a:spcPts val="2380"/>
              </a:lnSpc>
              <a:buFont typeface="Arial"/>
              <a:buChar char="•"/>
            </a:pPr>
            <a:endParaRPr lang="en-US" sz="1700" dirty="0">
              <a:solidFill>
                <a:srgbClr val="FFFFFF"/>
              </a:solidFill>
              <a:latin typeface="Poppins 2"/>
              <a:ea typeface="Poppins 2"/>
              <a:cs typeface="Poppins 2"/>
              <a:sym typeface="Poppins 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2" name="Group 2"/>
          <p:cNvGrpSpPr/>
          <p:nvPr/>
        </p:nvGrpSpPr>
        <p:grpSpPr>
          <a:xfrm>
            <a:off x="1621720" y="447758"/>
            <a:ext cx="15044561" cy="1755187"/>
            <a:chOff x="0" y="0"/>
            <a:chExt cx="1876002" cy="218865"/>
          </a:xfrm>
        </p:grpSpPr>
        <p:sp>
          <p:nvSpPr>
            <p:cNvPr id="3" name="Freeform 3"/>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172243"/>
            </a:solidFill>
            <a:ln cap="sq">
              <a:noFill/>
              <a:prstDash val="solid"/>
              <a:miter/>
            </a:ln>
          </p:spPr>
          <p:txBody>
            <a:bodyPr/>
            <a:lstStyle/>
            <a:p>
              <a:endParaRPr lang="en-US" dirty="0"/>
            </a:p>
          </p:txBody>
        </p:sp>
        <p:sp>
          <p:nvSpPr>
            <p:cNvPr id="4" name="TextBox 4"/>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5" name="TextBox 5"/>
          <p:cNvSpPr txBox="1"/>
          <p:nvPr/>
        </p:nvSpPr>
        <p:spPr>
          <a:xfrm>
            <a:off x="3355741" y="759036"/>
            <a:ext cx="11576517" cy="1158907"/>
          </a:xfrm>
          <a:prstGeom prst="rect">
            <a:avLst/>
          </a:prstGeom>
        </p:spPr>
        <p:txBody>
          <a:bodyPr lIns="0" tIns="0" rIns="0" bIns="0" rtlCol="0" anchor="t">
            <a:spAutoFit/>
          </a:bodyPr>
          <a:lstStyle/>
          <a:p>
            <a:pPr algn="ctr">
              <a:lnSpc>
                <a:spcPts val="5628"/>
              </a:lnSpc>
            </a:pPr>
            <a:r>
              <a:rPr lang="en-US" sz="6000" b="1" spc="-130" dirty="0">
                <a:solidFill>
                  <a:srgbClr val="FFFFFF"/>
                </a:solidFill>
                <a:latin typeface="+mj-lt"/>
                <a:ea typeface="Archivo Black"/>
                <a:cs typeface="Archivo Black"/>
                <a:sym typeface="Archivo Black"/>
              </a:rPr>
              <a:t>Marketing workflows – </a:t>
            </a:r>
          </a:p>
          <a:p>
            <a:pPr marL="0" lvl="0" indent="0" algn="ctr">
              <a:lnSpc>
                <a:spcPts val="3446"/>
              </a:lnSpc>
            </a:pPr>
            <a:r>
              <a:rPr lang="en-US" sz="3200" b="1" spc="-79" dirty="0">
                <a:solidFill>
                  <a:srgbClr val="FFFFFF"/>
                </a:solidFill>
                <a:latin typeface="+mj-lt"/>
                <a:ea typeface="Archivo Black"/>
                <a:cs typeface="Archivo Black"/>
                <a:sym typeface="Archivo Black"/>
              </a:rPr>
              <a:t>Systems and services for managing workflows</a:t>
            </a:r>
          </a:p>
        </p:txBody>
      </p:sp>
      <p:grpSp>
        <p:nvGrpSpPr>
          <p:cNvPr id="6" name="Group 6"/>
          <p:cNvGrpSpPr/>
          <p:nvPr/>
        </p:nvGrpSpPr>
        <p:grpSpPr>
          <a:xfrm>
            <a:off x="1424455" y="3222274"/>
            <a:ext cx="2627655" cy="2258141"/>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1C3C9"/>
            </a:solidFill>
          </p:spPr>
          <p:txBody>
            <a:bodyPr/>
            <a:lstStyle/>
            <a:p>
              <a:endParaRPr lang="en-US" dirty="0"/>
            </a:p>
          </p:txBody>
        </p:sp>
        <p:sp>
          <p:nvSpPr>
            <p:cNvPr id="8" name="TextBox 8"/>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5690358" y="3222274"/>
            <a:ext cx="2627655" cy="2258141"/>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1C3C9"/>
            </a:solidFill>
          </p:spPr>
          <p:txBody>
            <a:bodyPr/>
            <a:lstStyle/>
            <a:p>
              <a:endParaRPr lang="en-US" dirty="0"/>
            </a:p>
          </p:txBody>
        </p:sp>
        <p:sp>
          <p:nvSpPr>
            <p:cNvPr id="11" name="TextBox 1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dirty="0"/>
            </a:p>
          </p:txBody>
        </p:sp>
      </p:grpSp>
      <p:grpSp>
        <p:nvGrpSpPr>
          <p:cNvPr id="12" name="Group 12"/>
          <p:cNvGrpSpPr/>
          <p:nvPr/>
        </p:nvGrpSpPr>
        <p:grpSpPr>
          <a:xfrm>
            <a:off x="9956261" y="3222274"/>
            <a:ext cx="2627655" cy="2258141"/>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1C3C9"/>
            </a:solidFill>
          </p:spPr>
          <p:txBody>
            <a:bodyPr/>
            <a:lstStyle/>
            <a:p>
              <a:endParaRPr lang="en-US" dirty="0"/>
            </a:p>
          </p:txBody>
        </p:sp>
        <p:sp>
          <p:nvSpPr>
            <p:cNvPr id="14" name="TextBox 14"/>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dirty="0"/>
            </a:p>
          </p:txBody>
        </p:sp>
      </p:grpSp>
      <p:grpSp>
        <p:nvGrpSpPr>
          <p:cNvPr id="15" name="Group 15"/>
          <p:cNvGrpSpPr/>
          <p:nvPr/>
        </p:nvGrpSpPr>
        <p:grpSpPr>
          <a:xfrm>
            <a:off x="14147990" y="3222274"/>
            <a:ext cx="2627655" cy="2258141"/>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1C3C9"/>
            </a:solidFill>
          </p:spPr>
          <p:txBody>
            <a:bodyPr/>
            <a:lstStyle/>
            <a:p>
              <a:endParaRPr lang="en-US" dirty="0"/>
            </a:p>
          </p:txBody>
        </p:sp>
        <p:sp>
          <p:nvSpPr>
            <p:cNvPr id="17" name="TextBox 17"/>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dirty="0"/>
            </a:p>
          </p:txBody>
        </p:sp>
      </p:grpSp>
      <p:sp>
        <p:nvSpPr>
          <p:cNvPr id="18" name="Freeform 18"/>
          <p:cNvSpPr/>
          <p:nvPr/>
        </p:nvSpPr>
        <p:spPr>
          <a:xfrm>
            <a:off x="1684247" y="3423074"/>
            <a:ext cx="2140812" cy="1854479"/>
          </a:xfrm>
          <a:custGeom>
            <a:avLst/>
            <a:gdLst/>
            <a:ahLst/>
            <a:cxnLst/>
            <a:rect l="l" t="t" r="r" b="b"/>
            <a:pathLst>
              <a:path w="2140812" h="1854479">
                <a:moveTo>
                  <a:pt x="0" y="0"/>
                </a:moveTo>
                <a:lnTo>
                  <a:pt x="2140812" y="0"/>
                </a:lnTo>
                <a:lnTo>
                  <a:pt x="2140812" y="1854478"/>
                </a:lnTo>
                <a:lnTo>
                  <a:pt x="0" y="18544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dirty="0"/>
          </a:p>
        </p:txBody>
      </p:sp>
      <p:sp>
        <p:nvSpPr>
          <p:cNvPr id="19" name="Freeform 19"/>
          <p:cNvSpPr/>
          <p:nvPr/>
        </p:nvSpPr>
        <p:spPr>
          <a:xfrm>
            <a:off x="5955772" y="3423074"/>
            <a:ext cx="2129568" cy="1844739"/>
          </a:xfrm>
          <a:custGeom>
            <a:avLst/>
            <a:gdLst/>
            <a:ahLst/>
            <a:cxnLst/>
            <a:rect l="l" t="t" r="r" b="b"/>
            <a:pathLst>
              <a:path w="2129568" h="1844739">
                <a:moveTo>
                  <a:pt x="0" y="0"/>
                </a:moveTo>
                <a:lnTo>
                  <a:pt x="2129568" y="0"/>
                </a:lnTo>
                <a:lnTo>
                  <a:pt x="2129568" y="1844738"/>
                </a:lnTo>
                <a:lnTo>
                  <a:pt x="0" y="1844738"/>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dirty="0"/>
          </a:p>
        </p:txBody>
      </p:sp>
      <p:sp>
        <p:nvSpPr>
          <p:cNvPr id="20" name="Freeform 20"/>
          <p:cNvSpPr/>
          <p:nvPr/>
        </p:nvSpPr>
        <p:spPr>
          <a:xfrm>
            <a:off x="10227297" y="3443862"/>
            <a:ext cx="2118325" cy="1834999"/>
          </a:xfrm>
          <a:custGeom>
            <a:avLst/>
            <a:gdLst/>
            <a:ahLst/>
            <a:cxnLst/>
            <a:rect l="l" t="t" r="r" b="b"/>
            <a:pathLst>
              <a:path w="2118325" h="1834999">
                <a:moveTo>
                  <a:pt x="0" y="0"/>
                </a:moveTo>
                <a:lnTo>
                  <a:pt x="2118324" y="0"/>
                </a:lnTo>
                <a:lnTo>
                  <a:pt x="2118324" y="1834999"/>
                </a:lnTo>
                <a:lnTo>
                  <a:pt x="0" y="183499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txBody>
          <a:bodyPr/>
          <a:lstStyle/>
          <a:p>
            <a:endParaRPr lang="en-US" dirty="0"/>
          </a:p>
        </p:txBody>
      </p:sp>
      <p:sp>
        <p:nvSpPr>
          <p:cNvPr id="21" name="Freeform 21"/>
          <p:cNvSpPr/>
          <p:nvPr/>
        </p:nvSpPr>
        <p:spPr>
          <a:xfrm>
            <a:off x="14390656" y="3417549"/>
            <a:ext cx="2142323" cy="1855787"/>
          </a:xfrm>
          <a:custGeom>
            <a:avLst/>
            <a:gdLst/>
            <a:ahLst/>
            <a:cxnLst/>
            <a:rect l="l" t="t" r="r" b="b"/>
            <a:pathLst>
              <a:path w="2142323" h="1855787">
                <a:moveTo>
                  <a:pt x="0" y="0"/>
                </a:moveTo>
                <a:lnTo>
                  <a:pt x="2142323" y="0"/>
                </a:lnTo>
                <a:lnTo>
                  <a:pt x="2142323" y="1855788"/>
                </a:lnTo>
                <a:lnTo>
                  <a:pt x="0" y="1855788"/>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txBody>
          <a:bodyPr/>
          <a:lstStyle/>
          <a:p>
            <a:endParaRPr lang="en-US" dirty="0"/>
          </a:p>
        </p:txBody>
      </p:sp>
      <p:sp>
        <p:nvSpPr>
          <p:cNvPr id="22" name="Freeform 22"/>
          <p:cNvSpPr/>
          <p:nvPr/>
        </p:nvSpPr>
        <p:spPr>
          <a:xfrm>
            <a:off x="2163947" y="3667145"/>
            <a:ext cx="1148672" cy="1148672"/>
          </a:xfrm>
          <a:custGeom>
            <a:avLst/>
            <a:gdLst/>
            <a:ahLst/>
            <a:cxnLst/>
            <a:rect l="l" t="t" r="r" b="b"/>
            <a:pathLst>
              <a:path w="1148672" h="1148672">
                <a:moveTo>
                  <a:pt x="0" y="0"/>
                </a:moveTo>
                <a:lnTo>
                  <a:pt x="1148672" y="0"/>
                </a:lnTo>
                <a:lnTo>
                  <a:pt x="1148672" y="1148673"/>
                </a:lnTo>
                <a:lnTo>
                  <a:pt x="0" y="11486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dirty="0"/>
          </a:p>
        </p:txBody>
      </p:sp>
      <p:sp>
        <p:nvSpPr>
          <p:cNvPr id="23" name="Freeform 23"/>
          <p:cNvSpPr/>
          <p:nvPr/>
        </p:nvSpPr>
        <p:spPr>
          <a:xfrm>
            <a:off x="6267592" y="3855737"/>
            <a:ext cx="1505929" cy="993913"/>
          </a:xfrm>
          <a:custGeom>
            <a:avLst/>
            <a:gdLst/>
            <a:ahLst/>
            <a:cxnLst/>
            <a:rect l="l" t="t" r="r" b="b"/>
            <a:pathLst>
              <a:path w="1505929" h="993913">
                <a:moveTo>
                  <a:pt x="0" y="0"/>
                </a:moveTo>
                <a:lnTo>
                  <a:pt x="1505928" y="0"/>
                </a:lnTo>
                <a:lnTo>
                  <a:pt x="1505928" y="993913"/>
                </a:lnTo>
                <a:lnTo>
                  <a:pt x="0" y="9939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dirty="0"/>
          </a:p>
        </p:txBody>
      </p:sp>
      <p:sp>
        <p:nvSpPr>
          <p:cNvPr id="24" name="Freeform 24"/>
          <p:cNvSpPr/>
          <p:nvPr/>
        </p:nvSpPr>
        <p:spPr>
          <a:xfrm>
            <a:off x="10751971" y="3667145"/>
            <a:ext cx="1036235" cy="1235451"/>
          </a:xfrm>
          <a:custGeom>
            <a:avLst/>
            <a:gdLst/>
            <a:ahLst/>
            <a:cxnLst/>
            <a:rect l="l" t="t" r="r" b="b"/>
            <a:pathLst>
              <a:path w="1036235" h="1235451">
                <a:moveTo>
                  <a:pt x="0" y="0"/>
                </a:moveTo>
                <a:lnTo>
                  <a:pt x="1036235" y="0"/>
                </a:lnTo>
                <a:lnTo>
                  <a:pt x="1036235" y="1235452"/>
                </a:lnTo>
                <a:lnTo>
                  <a:pt x="0" y="123545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dirty="0"/>
          </a:p>
        </p:txBody>
      </p:sp>
      <p:sp>
        <p:nvSpPr>
          <p:cNvPr id="25" name="Freeform 25"/>
          <p:cNvSpPr/>
          <p:nvPr/>
        </p:nvSpPr>
        <p:spPr>
          <a:xfrm>
            <a:off x="14861488" y="3721450"/>
            <a:ext cx="1200658" cy="1181147"/>
          </a:xfrm>
          <a:custGeom>
            <a:avLst/>
            <a:gdLst/>
            <a:ahLst/>
            <a:cxnLst/>
            <a:rect l="l" t="t" r="r" b="b"/>
            <a:pathLst>
              <a:path w="1200658" h="1181147">
                <a:moveTo>
                  <a:pt x="0" y="0"/>
                </a:moveTo>
                <a:lnTo>
                  <a:pt x="1200658" y="0"/>
                </a:lnTo>
                <a:lnTo>
                  <a:pt x="1200658" y="1181147"/>
                </a:lnTo>
                <a:lnTo>
                  <a:pt x="0" y="118114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dirty="0"/>
          </a:p>
        </p:txBody>
      </p:sp>
      <p:sp>
        <p:nvSpPr>
          <p:cNvPr id="26" name="TextBox 26"/>
          <p:cNvSpPr txBox="1"/>
          <p:nvPr/>
        </p:nvSpPr>
        <p:spPr>
          <a:xfrm>
            <a:off x="1028700" y="5812583"/>
            <a:ext cx="3419165" cy="333425"/>
          </a:xfrm>
          <a:prstGeom prst="rect">
            <a:avLst/>
          </a:prstGeom>
        </p:spPr>
        <p:txBody>
          <a:bodyPr lIns="0" tIns="0" rIns="0" bIns="0" rtlCol="0" anchor="t">
            <a:spAutoFit/>
          </a:bodyPr>
          <a:lstStyle/>
          <a:p>
            <a:pPr algn="ctr">
              <a:lnSpc>
                <a:spcPts val="2635"/>
              </a:lnSpc>
            </a:pPr>
            <a:r>
              <a:rPr lang="en-US" sz="2332" b="1" spc="-69" dirty="0">
                <a:solidFill>
                  <a:srgbClr val="000000"/>
                </a:solidFill>
                <a:latin typeface="+mj-lt"/>
                <a:ea typeface="Poppins 2 Bold"/>
                <a:cs typeface="Poppins 2 Bold"/>
                <a:sym typeface="Poppins 2 Bold"/>
              </a:rPr>
              <a:t>Lead Capture Tools</a:t>
            </a:r>
          </a:p>
        </p:txBody>
      </p:sp>
      <p:sp>
        <p:nvSpPr>
          <p:cNvPr id="28" name="TextBox 28"/>
          <p:cNvSpPr txBox="1"/>
          <p:nvPr/>
        </p:nvSpPr>
        <p:spPr>
          <a:xfrm>
            <a:off x="5282641" y="5812583"/>
            <a:ext cx="3419165" cy="333425"/>
          </a:xfrm>
          <a:prstGeom prst="rect">
            <a:avLst/>
          </a:prstGeom>
        </p:spPr>
        <p:txBody>
          <a:bodyPr lIns="0" tIns="0" rIns="0" bIns="0" rtlCol="0" anchor="t">
            <a:spAutoFit/>
          </a:bodyPr>
          <a:lstStyle/>
          <a:p>
            <a:pPr algn="ctr">
              <a:lnSpc>
                <a:spcPts val="2635"/>
              </a:lnSpc>
            </a:pPr>
            <a:r>
              <a:rPr lang="en-US" sz="2332" b="1" spc="-69" dirty="0">
                <a:solidFill>
                  <a:srgbClr val="000000"/>
                </a:solidFill>
                <a:latin typeface="+mj-lt"/>
                <a:ea typeface="Poppins 2 Bold"/>
                <a:cs typeface="Poppins 2 Bold"/>
                <a:sym typeface="Poppins 2 Bold"/>
              </a:rPr>
              <a:t>Content Providers</a:t>
            </a:r>
          </a:p>
        </p:txBody>
      </p:sp>
      <p:sp>
        <p:nvSpPr>
          <p:cNvPr id="30" name="TextBox 30"/>
          <p:cNvSpPr txBox="1"/>
          <p:nvPr/>
        </p:nvSpPr>
        <p:spPr>
          <a:xfrm>
            <a:off x="9375496" y="5812583"/>
            <a:ext cx="4078560" cy="333425"/>
          </a:xfrm>
          <a:prstGeom prst="rect">
            <a:avLst/>
          </a:prstGeom>
        </p:spPr>
        <p:txBody>
          <a:bodyPr wrap="square" lIns="0" tIns="0" rIns="0" bIns="0" rtlCol="0" anchor="t">
            <a:spAutoFit/>
          </a:bodyPr>
          <a:lstStyle/>
          <a:p>
            <a:pPr algn="ctr">
              <a:lnSpc>
                <a:spcPts val="2635"/>
              </a:lnSpc>
            </a:pPr>
            <a:r>
              <a:rPr lang="en-US" sz="2332" b="1" spc="-69" dirty="0">
                <a:solidFill>
                  <a:srgbClr val="000000"/>
                </a:solidFill>
                <a:latin typeface="+mj-lt"/>
                <a:ea typeface="Poppins 2 Bold"/>
                <a:cs typeface="Poppins 2 Bold"/>
                <a:sym typeface="Poppins 2 Bold"/>
              </a:rPr>
              <a:t>AI Search and Generative Language</a:t>
            </a:r>
          </a:p>
        </p:txBody>
      </p:sp>
      <p:sp>
        <p:nvSpPr>
          <p:cNvPr id="32" name="TextBox 32"/>
          <p:cNvSpPr txBox="1"/>
          <p:nvPr/>
        </p:nvSpPr>
        <p:spPr>
          <a:xfrm>
            <a:off x="13728642" y="5812583"/>
            <a:ext cx="3419165" cy="333425"/>
          </a:xfrm>
          <a:prstGeom prst="rect">
            <a:avLst/>
          </a:prstGeom>
        </p:spPr>
        <p:txBody>
          <a:bodyPr lIns="0" tIns="0" rIns="0" bIns="0" rtlCol="0" anchor="t">
            <a:spAutoFit/>
          </a:bodyPr>
          <a:lstStyle/>
          <a:p>
            <a:pPr algn="ctr">
              <a:lnSpc>
                <a:spcPts val="2635"/>
              </a:lnSpc>
            </a:pPr>
            <a:r>
              <a:rPr lang="en-US" sz="2332" b="1" spc="-69" dirty="0">
                <a:solidFill>
                  <a:srgbClr val="000000"/>
                </a:solidFill>
                <a:latin typeface="+mj-lt"/>
                <a:ea typeface="Poppins 2 Bold"/>
                <a:cs typeface="Poppins 2 Bold"/>
                <a:sym typeface="Poppins 2 Bold"/>
              </a:rPr>
              <a:t>Compliance Resources</a:t>
            </a:r>
          </a:p>
        </p:txBody>
      </p:sp>
      <p:pic>
        <p:nvPicPr>
          <p:cNvPr id="40" name="Picture 39">
            <a:extLst>
              <a:ext uri="{FF2B5EF4-FFF2-40B4-BE49-F238E27FC236}">
                <a16:creationId xmlns:a16="http://schemas.microsoft.com/office/drawing/2014/main" xmlns="" id="{92690347-78F2-EDA9-AE4B-79F06131D479}"/>
              </a:ext>
            </a:extLst>
          </p:cNvPr>
          <p:cNvPicPr>
            <a:picLocks noChangeAspect="1"/>
          </p:cNvPicPr>
          <p:nvPr/>
        </p:nvPicPr>
        <p:blipFill>
          <a:blip r:embed="rId15"/>
          <a:stretch>
            <a:fillRect/>
          </a:stretch>
        </p:blipFill>
        <p:spPr>
          <a:xfrm>
            <a:off x="350146" y="6293510"/>
            <a:ext cx="4410691" cy="3486637"/>
          </a:xfrm>
          <a:prstGeom prst="rect">
            <a:avLst/>
          </a:prstGeom>
        </p:spPr>
      </p:pic>
      <p:pic>
        <p:nvPicPr>
          <p:cNvPr id="42" name="Picture 41">
            <a:extLst>
              <a:ext uri="{FF2B5EF4-FFF2-40B4-BE49-F238E27FC236}">
                <a16:creationId xmlns:a16="http://schemas.microsoft.com/office/drawing/2014/main" xmlns="" id="{9CEE7BA3-79E2-0D8B-1C10-7F504A565498}"/>
              </a:ext>
            </a:extLst>
          </p:cNvPr>
          <p:cNvPicPr>
            <a:picLocks noChangeAspect="1"/>
          </p:cNvPicPr>
          <p:nvPr/>
        </p:nvPicPr>
        <p:blipFill>
          <a:blip r:embed="rId16"/>
          <a:stretch>
            <a:fillRect/>
          </a:stretch>
        </p:blipFill>
        <p:spPr>
          <a:xfrm>
            <a:off x="4977404" y="6314987"/>
            <a:ext cx="4029637" cy="2076740"/>
          </a:xfrm>
          <a:prstGeom prst="rect">
            <a:avLst/>
          </a:prstGeom>
        </p:spPr>
      </p:pic>
      <p:pic>
        <p:nvPicPr>
          <p:cNvPr id="44" name="Picture 43">
            <a:extLst>
              <a:ext uri="{FF2B5EF4-FFF2-40B4-BE49-F238E27FC236}">
                <a16:creationId xmlns:a16="http://schemas.microsoft.com/office/drawing/2014/main" xmlns="" id="{7F9161CA-1E45-DDAE-1603-10FF420676A3}"/>
              </a:ext>
            </a:extLst>
          </p:cNvPr>
          <p:cNvPicPr>
            <a:picLocks noChangeAspect="1"/>
          </p:cNvPicPr>
          <p:nvPr/>
        </p:nvPicPr>
        <p:blipFill>
          <a:blip r:embed="rId17"/>
          <a:stretch>
            <a:fillRect/>
          </a:stretch>
        </p:blipFill>
        <p:spPr>
          <a:xfrm>
            <a:off x="9280961" y="6314987"/>
            <a:ext cx="4020111" cy="1857634"/>
          </a:xfrm>
          <a:prstGeom prst="rect">
            <a:avLst/>
          </a:prstGeom>
        </p:spPr>
      </p:pic>
      <p:pic>
        <p:nvPicPr>
          <p:cNvPr id="46" name="Picture 45">
            <a:extLst>
              <a:ext uri="{FF2B5EF4-FFF2-40B4-BE49-F238E27FC236}">
                <a16:creationId xmlns:a16="http://schemas.microsoft.com/office/drawing/2014/main" xmlns="" id="{D4791E9E-5D32-D512-37A7-0A24CAB76775}"/>
              </a:ext>
            </a:extLst>
          </p:cNvPr>
          <p:cNvPicPr>
            <a:picLocks noChangeAspect="1"/>
          </p:cNvPicPr>
          <p:nvPr/>
        </p:nvPicPr>
        <p:blipFill>
          <a:blip r:embed="rId18"/>
          <a:stretch>
            <a:fillRect/>
          </a:stretch>
        </p:blipFill>
        <p:spPr>
          <a:xfrm>
            <a:off x="13572029" y="6314987"/>
            <a:ext cx="4448796" cy="2381582"/>
          </a:xfrm>
          <a:prstGeom prst="rect">
            <a:avLst/>
          </a:prstGeom>
        </p:spPr>
      </p:pic>
      <p:sp>
        <p:nvSpPr>
          <p:cNvPr id="47" name="TextBox 46">
            <a:extLst>
              <a:ext uri="{FF2B5EF4-FFF2-40B4-BE49-F238E27FC236}">
                <a16:creationId xmlns:a16="http://schemas.microsoft.com/office/drawing/2014/main" xmlns="" id="{71D8A213-1DA5-7223-D4ED-C8D59E083F7D}"/>
              </a:ext>
            </a:extLst>
          </p:cNvPr>
          <p:cNvSpPr txBox="1"/>
          <p:nvPr/>
        </p:nvSpPr>
        <p:spPr>
          <a:xfrm>
            <a:off x="12877800" y="9780147"/>
            <a:ext cx="5638023" cy="369332"/>
          </a:xfrm>
          <a:prstGeom prst="rect">
            <a:avLst/>
          </a:prstGeom>
          <a:noFill/>
        </p:spPr>
        <p:txBody>
          <a:bodyPr wrap="square" rtlCol="0">
            <a:spAutoFit/>
          </a:bodyPr>
          <a:lstStyle/>
          <a:p>
            <a:r>
              <a:rPr lang="en-US" dirty="0"/>
              <a:t>Source:</a:t>
            </a:r>
            <a:r>
              <a:rPr lang="en-US" dirty="0">
                <a:hlinkClick r:id="rId19"/>
              </a:rPr>
              <a:t>T3Inside-Information-2025-Software-Survey.pdf</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05400" y="1028700"/>
            <a:ext cx="19354610" cy="2258023"/>
            <a:chOff x="0" y="0"/>
            <a:chExt cx="1876002" cy="218865"/>
          </a:xfrm>
        </p:grpSpPr>
        <p:sp>
          <p:nvSpPr>
            <p:cNvPr id="4" name="Freeform 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172243"/>
            </a:solidFill>
            <a:ln cap="sq">
              <a:noFill/>
              <a:prstDash val="solid"/>
              <a:miter/>
            </a:ln>
          </p:spPr>
          <p:txBody>
            <a:bodyPr/>
            <a:lstStyle/>
            <a:p>
              <a:endParaRPr lang="en-US" dirty="0"/>
            </a:p>
          </p:txBody>
        </p:sp>
        <p:sp>
          <p:nvSpPr>
            <p:cNvPr id="5" name="TextBox 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TextBox 6"/>
          <p:cNvSpPr txBox="1"/>
          <p:nvPr/>
        </p:nvSpPr>
        <p:spPr>
          <a:xfrm>
            <a:off x="916860" y="1273168"/>
            <a:ext cx="15588343" cy="1600438"/>
          </a:xfrm>
          <a:prstGeom prst="rect">
            <a:avLst/>
          </a:prstGeom>
        </p:spPr>
        <p:txBody>
          <a:bodyPr lIns="0" tIns="0" rIns="0" bIns="0" rtlCol="0" anchor="t">
            <a:spAutoFit/>
          </a:bodyPr>
          <a:lstStyle/>
          <a:p>
            <a:pPr algn="l"/>
            <a:r>
              <a:rPr lang="en-US" sz="7200" b="1" spc="34" dirty="0">
                <a:solidFill>
                  <a:srgbClr val="FFFFFF"/>
                </a:solidFill>
                <a:latin typeface="+mj-lt"/>
                <a:ea typeface="Archivo Black"/>
                <a:cs typeface="Archivo Black"/>
                <a:sym typeface="Archivo Black"/>
              </a:rPr>
              <a:t>Using AI To IA – </a:t>
            </a:r>
          </a:p>
          <a:p>
            <a:pPr marL="0" lvl="0" indent="0" algn="l">
              <a:spcBef>
                <a:spcPct val="0"/>
              </a:spcBef>
            </a:pPr>
            <a:r>
              <a:rPr lang="en-US" sz="3200" b="1" spc="34" dirty="0">
                <a:solidFill>
                  <a:srgbClr val="FFFFFF"/>
                </a:solidFill>
                <a:latin typeface="+mj-lt"/>
                <a:ea typeface="Archivo Black"/>
                <a:cs typeface="Archivo Black"/>
                <a:sym typeface="Archivo Black"/>
              </a:rPr>
              <a:t>Providing Investment Advice</a:t>
            </a:r>
          </a:p>
        </p:txBody>
      </p:sp>
      <p:grpSp>
        <p:nvGrpSpPr>
          <p:cNvPr id="7" name="Group 7"/>
          <p:cNvGrpSpPr/>
          <p:nvPr/>
        </p:nvGrpSpPr>
        <p:grpSpPr>
          <a:xfrm>
            <a:off x="916860" y="3148979"/>
            <a:ext cx="5689104" cy="275488"/>
            <a:chOff x="0" y="0"/>
            <a:chExt cx="4519796" cy="218865"/>
          </a:xfrm>
        </p:grpSpPr>
        <p:sp>
          <p:nvSpPr>
            <p:cNvPr id="8" name="Freeform 8"/>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dirty="0"/>
            </a:p>
          </p:txBody>
        </p:sp>
        <p:sp>
          <p:nvSpPr>
            <p:cNvPr id="9" name="TextBox 9"/>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10" name="AutoShape 10"/>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dirty="0"/>
          </a:p>
        </p:txBody>
      </p:sp>
      <p:grpSp>
        <p:nvGrpSpPr>
          <p:cNvPr id="11" name="Group 11"/>
          <p:cNvGrpSpPr/>
          <p:nvPr/>
        </p:nvGrpSpPr>
        <p:grpSpPr>
          <a:xfrm>
            <a:off x="2122031" y="4270779"/>
            <a:ext cx="1828744" cy="182874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3C9"/>
            </a:solidFill>
          </p:spPr>
          <p:txBody>
            <a:bodyPr/>
            <a:lstStyle/>
            <a:p>
              <a:endParaRPr lang="en-US" dirty="0"/>
            </a:p>
          </p:txBody>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14" name="Freeform 14"/>
          <p:cNvSpPr/>
          <p:nvPr/>
        </p:nvSpPr>
        <p:spPr>
          <a:xfrm>
            <a:off x="2456932" y="4728682"/>
            <a:ext cx="1236499" cy="858804"/>
          </a:xfrm>
          <a:custGeom>
            <a:avLst/>
            <a:gdLst/>
            <a:ahLst/>
            <a:cxnLst/>
            <a:rect l="l" t="t" r="r" b="b"/>
            <a:pathLst>
              <a:path w="1236499" h="858804">
                <a:moveTo>
                  <a:pt x="0" y="0"/>
                </a:moveTo>
                <a:lnTo>
                  <a:pt x="1236498" y="0"/>
                </a:lnTo>
                <a:lnTo>
                  <a:pt x="1236498" y="858804"/>
                </a:lnTo>
                <a:lnTo>
                  <a:pt x="0" y="85880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grpSp>
        <p:nvGrpSpPr>
          <p:cNvPr id="15" name="Group 15"/>
          <p:cNvGrpSpPr/>
          <p:nvPr/>
        </p:nvGrpSpPr>
        <p:grpSpPr>
          <a:xfrm>
            <a:off x="2122031" y="6625687"/>
            <a:ext cx="1828744" cy="18287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3C9"/>
            </a:solidFill>
          </p:spPr>
          <p:txBody>
            <a:bodyPr/>
            <a:lstStyle/>
            <a:p>
              <a:endParaRPr lang="en-US" dirty="0"/>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18" name="Freeform 18"/>
          <p:cNvSpPr/>
          <p:nvPr/>
        </p:nvSpPr>
        <p:spPr>
          <a:xfrm>
            <a:off x="2553577" y="7025093"/>
            <a:ext cx="1043208" cy="1029931"/>
          </a:xfrm>
          <a:custGeom>
            <a:avLst/>
            <a:gdLst/>
            <a:ahLst/>
            <a:cxnLst/>
            <a:rect l="l" t="t" r="r" b="b"/>
            <a:pathLst>
              <a:path w="1043208" h="1029931">
                <a:moveTo>
                  <a:pt x="0" y="0"/>
                </a:moveTo>
                <a:lnTo>
                  <a:pt x="1043208" y="0"/>
                </a:lnTo>
                <a:lnTo>
                  <a:pt x="1043208" y="1029931"/>
                </a:lnTo>
                <a:lnTo>
                  <a:pt x="0" y="102993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dirty="0"/>
          </a:p>
        </p:txBody>
      </p:sp>
      <p:sp>
        <p:nvSpPr>
          <p:cNvPr id="22" name="TextBox 29">
            <a:extLst>
              <a:ext uri="{FF2B5EF4-FFF2-40B4-BE49-F238E27FC236}">
                <a16:creationId xmlns:a16="http://schemas.microsoft.com/office/drawing/2014/main" xmlns="" id="{DDEBFBD3-B379-FE55-9F72-C388B3B041AC}"/>
              </a:ext>
            </a:extLst>
          </p:cNvPr>
          <p:cNvSpPr txBox="1"/>
          <p:nvPr/>
        </p:nvSpPr>
        <p:spPr>
          <a:xfrm>
            <a:off x="4210876" y="4594361"/>
            <a:ext cx="8395065" cy="4062651"/>
          </a:xfrm>
          <a:prstGeom prst="rect">
            <a:avLst/>
          </a:prstGeom>
        </p:spPr>
        <p:txBody>
          <a:bodyPr wrap="square" lIns="0" tIns="0" rIns="0" bIns="0" rtlCol="0" anchor="t">
            <a:spAutoFit/>
          </a:bodyPr>
          <a:lstStyle/>
          <a:p>
            <a:pPr marL="285750" indent="-285750" rtl="0" fontAlgn="ctr">
              <a:spcBef>
                <a:spcPts val="0"/>
              </a:spcBef>
              <a:spcAft>
                <a:spcPts val="0"/>
              </a:spcAft>
              <a:buFont typeface="Arial" panose="020B0604020202020204" pitchFamily="34" charset="0"/>
              <a:buChar char="•"/>
            </a:pPr>
            <a:r>
              <a:rPr lang="en-US" sz="2400" b="0" i="0" dirty="0">
                <a:effectLst/>
                <a:latin typeface="Calibri" panose="020F0502020204030204" pitchFamily="34" charset="0"/>
              </a:rPr>
              <a:t>AI washing </a:t>
            </a:r>
          </a:p>
          <a:p>
            <a:pPr marL="285750" indent="-285750" rtl="0" fontAlgn="ctr">
              <a:spcBef>
                <a:spcPts val="0"/>
              </a:spcBef>
              <a:spcAft>
                <a:spcPts val="0"/>
              </a:spcAft>
              <a:buFont typeface="Arial" panose="020B0604020202020204" pitchFamily="34" charset="0"/>
              <a:buChar char="•"/>
            </a:pPr>
            <a:endParaRPr lang="en-US" sz="2400" b="0" i="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US" sz="2400" b="0" i="0" dirty="0">
                <a:effectLst/>
                <a:latin typeface="Calibri" panose="020F0502020204030204" pitchFamily="34" charset="0"/>
              </a:rPr>
              <a:t>Recordkeeping concerns </a:t>
            </a:r>
          </a:p>
          <a:p>
            <a:pPr marL="285750" indent="-285750" rtl="0" fontAlgn="ctr">
              <a:spcBef>
                <a:spcPts val="0"/>
              </a:spcBef>
              <a:spcAft>
                <a:spcPts val="0"/>
              </a:spcAft>
              <a:buFont typeface="Arial" panose="020B0604020202020204" pitchFamily="34" charset="0"/>
              <a:buChar char="•"/>
            </a:pPr>
            <a:endParaRPr lang="en-US" sz="2400" b="0" i="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US" sz="2400" b="0" i="0" dirty="0">
                <a:effectLst/>
                <a:latin typeface="Calibri" panose="020F0502020204030204" pitchFamily="34" charset="0"/>
              </a:rPr>
              <a:t>Use of IA for external v. internal purposes</a:t>
            </a:r>
            <a:br>
              <a:rPr lang="en-US" sz="2400" b="0" i="0" dirty="0">
                <a:effectLst/>
                <a:latin typeface="Calibri" panose="020F0502020204030204" pitchFamily="34" charset="0"/>
              </a:rPr>
            </a:br>
            <a:endParaRPr lang="en-US" sz="2400" b="0" i="0" dirty="0">
              <a:effectLst/>
              <a:latin typeface="Calibri" panose="020F0502020204030204" pitchFamily="34" charset="0"/>
            </a:endParaRPr>
          </a:p>
          <a:p>
            <a:pPr marL="800100" lvl="1" indent="-342900" fontAlgn="ctr">
              <a:buFont typeface="Wingdings" panose="05000000000000000000" pitchFamily="2" charset="2"/>
              <a:buChar char="Ø"/>
            </a:pPr>
            <a:r>
              <a:rPr lang="en-US" sz="2400" dirty="0">
                <a:latin typeface="Calibri" panose="020F0502020204030204" pitchFamily="34" charset="0"/>
              </a:rPr>
              <a:t>E</a:t>
            </a:r>
            <a:r>
              <a:rPr lang="en-US" sz="2400" b="0" i="0" dirty="0">
                <a:effectLst/>
                <a:latin typeface="Calibri" panose="020F0502020204030204" pitchFamily="34" charset="0"/>
              </a:rPr>
              <a:t>xternal = advertising, making investment decisions, portfolio management</a:t>
            </a:r>
          </a:p>
          <a:p>
            <a:pPr marL="800100" lvl="1" indent="-342900" fontAlgn="ctr">
              <a:buFont typeface="Wingdings" panose="05000000000000000000" pitchFamily="2" charset="2"/>
              <a:buChar char="Ø"/>
            </a:pPr>
            <a:endParaRPr lang="en-US" sz="2400" b="0" i="0" dirty="0">
              <a:effectLst/>
              <a:latin typeface="Calibri" panose="020F0502020204030204" pitchFamily="34" charset="0"/>
            </a:endParaRPr>
          </a:p>
          <a:p>
            <a:pPr marL="800100" lvl="1" indent="-342900" fontAlgn="ctr">
              <a:buFont typeface="Wingdings" panose="05000000000000000000" pitchFamily="2" charset="2"/>
              <a:buChar char="Ø"/>
            </a:pPr>
            <a:r>
              <a:rPr lang="en-US" sz="2400" dirty="0">
                <a:latin typeface="Calibri" panose="020F0502020204030204" pitchFamily="34" charset="0"/>
              </a:rPr>
              <a:t>I</a:t>
            </a:r>
            <a:r>
              <a:rPr lang="en-US" sz="2400" b="0" i="0" dirty="0">
                <a:effectLst/>
                <a:latin typeface="Calibri" panose="020F0502020204030204" pitchFamily="34" charset="0"/>
              </a:rPr>
              <a:t>nternal = streamlining compliance, doing more with less (e.g., fewer internal resources and staff members)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dirty="0"/>
          </a:p>
        </p:txBody>
      </p:sp>
      <p:grpSp>
        <p:nvGrpSpPr>
          <p:cNvPr id="3" name="Group 3"/>
          <p:cNvGrpSpPr/>
          <p:nvPr/>
        </p:nvGrpSpPr>
        <p:grpSpPr>
          <a:xfrm>
            <a:off x="4410190" y="-7563"/>
            <a:ext cx="1710961" cy="10674983"/>
            <a:chOff x="0" y="0"/>
            <a:chExt cx="450623" cy="2811518"/>
          </a:xfrm>
        </p:grpSpPr>
        <p:sp>
          <p:nvSpPr>
            <p:cNvPr id="4" name="Freeform 4"/>
            <p:cNvSpPr/>
            <p:nvPr/>
          </p:nvSpPr>
          <p:spPr>
            <a:xfrm>
              <a:off x="0" y="0"/>
              <a:ext cx="450623" cy="2811518"/>
            </a:xfrm>
            <a:custGeom>
              <a:avLst/>
              <a:gdLst/>
              <a:ahLst/>
              <a:cxnLst/>
              <a:rect l="l" t="t" r="r" b="b"/>
              <a:pathLst>
                <a:path w="450623" h="2811518">
                  <a:moveTo>
                    <a:pt x="0" y="0"/>
                  </a:moveTo>
                  <a:lnTo>
                    <a:pt x="450623" y="0"/>
                  </a:lnTo>
                  <a:lnTo>
                    <a:pt x="450623" y="2811518"/>
                  </a:lnTo>
                  <a:lnTo>
                    <a:pt x="0" y="2811518"/>
                  </a:lnTo>
                  <a:close/>
                </a:path>
              </a:pathLst>
            </a:custGeom>
            <a:gradFill rotWithShape="1">
              <a:gsLst>
                <a:gs pos="0">
                  <a:srgbClr val="696969">
                    <a:alpha val="72000"/>
                  </a:srgbClr>
                </a:gs>
                <a:gs pos="33333">
                  <a:srgbClr val="B4B4B4">
                    <a:alpha val="82500"/>
                  </a:srgbClr>
                </a:gs>
                <a:gs pos="66667">
                  <a:srgbClr val="EEEEEE">
                    <a:alpha val="70500"/>
                  </a:srgbClr>
                </a:gs>
                <a:gs pos="100000">
                  <a:srgbClr val="FBFBFB">
                    <a:alpha val="22000"/>
                  </a:srgbClr>
                </a:gs>
              </a:gsLst>
              <a:lin ang="0"/>
            </a:gradFill>
            <a:ln cap="sq">
              <a:noFill/>
              <a:prstDash val="solid"/>
              <a:miter/>
            </a:ln>
          </p:spPr>
          <p:txBody>
            <a:bodyPr/>
            <a:lstStyle/>
            <a:p>
              <a:endParaRPr lang="en-US" dirty="0"/>
            </a:p>
          </p:txBody>
        </p:sp>
        <p:sp>
          <p:nvSpPr>
            <p:cNvPr id="5" name="TextBox 5"/>
            <p:cNvSpPr txBox="1"/>
            <p:nvPr/>
          </p:nvSpPr>
          <p:spPr>
            <a:xfrm>
              <a:off x="0" y="-19050"/>
              <a:ext cx="450623" cy="2830568"/>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Freeform 6"/>
          <p:cNvSpPr/>
          <p:nvPr/>
        </p:nvSpPr>
        <p:spPr>
          <a:xfrm>
            <a:off x="0" y="0"/>
            <a:ext cx="4970786" cy="10287000"/>
          </a:xfrm>
          <a:custGeom>
            <a:avLst/>
            <a:gdLst/>
            <a:ahLst/>
            <a:cxnLst/>
            <a:rect l="l" t="t" r="r" b="b"/>
            <a:pathLst>
              <a:path w="4970786" h="10287000">
                <a:moveTo>
                  <a:pt x="0" y="0"/>
                </a:moveTo>
                <a:lnTo>
                  <a:pt x="4970786" y="0"/>
                </a:lnTo>
                <a:lnTo>
                  <a:pt x="4970786" y="10287000"/>
                </a:lnTo>
                <a:lnTo>
                  <a:pt x="0" y="10287000"/>
                </a:lnTo>
                <a:lnTo>
                  <a:pt x="0" y="0"/>
                </a:lnTo>
                <a:close/>
              </a:path>
            </a:pathLst>
          </a:custGeom>
          <a:blipFill>
            <a:blip r:embed="rId3"/>
            <a:stretch>
              <a:fillRect l="-108177" r="-108177"/>
            </a:stretch>
          </a:blipFill>
        </p:spPr>
        <p:txBody>
          <a:bodyPr/>
          <a:lstStyle/>
          <a:p>
            <a:endParaRPr lang="en-US" dirty="0"/>
          </a:p>
        </p:txBody>
      </p:sp>
      <p:sp>
        <p:nvSpPr>
          <p:cNvPr id="7" name="TextBox 7"/>
          <p:cNvSpPr txBox="1"/>
          <p:nvPr/>
        </p:nvSpPr>
        <p:spPr>
          <a:xfrm>
            <a:off x="5730007" y="2079279"/>
            <a:ext cx="11696580" cy="7248779"/>
          </a:xfrm>
          <a:prstGeom prst="rect">
            <a:avLst/>
          </a:prstGeom>
        </p:spPr>
        <p:txBody>
          <a:bodyPr lIns="0" tIns="0" rIns="0" bIns="0" rtlCol="0" anchor="t">
            <a:spAutoFit/>
          </a:bodyPr>
          <a:lstStyle/>
          <a:p>
            <a:pPr algn="just">
              <a:lnSpc>
                <a:spcPts val="2652"/>
              </a:lnSpc>
            </a:pPr>
            <a:r>
              <a:rPr lang="en-US" sz="1894" b="1" dirty="0">
                <a:solidFill>
                  <a:srgbClr val="000000"/>
                </a:solidFill>
                <a:latin typeface="+mj-lt"/>
                <a:ea typeface="Poppins 2 Bold"/>
                <a:cs typeface="Poppins 2 Bold"/>
                <a:sym typeface="Poppins 2 Bold"/>
              </a:rPr>
              <a:t>Cases</a:t>
            </a:r>
          </a:p>
          <a:p>
            <a:pPr algn="just">
              <a:lnSpc>
                <a:spcPts val="2652"/>
              </a:lnSpc>
            </a:pPr>
            <a:endParaRPr lang="en-US" sz="1894" b="1" dirty="0">
              <a:solidFill>
                <a:srgbClr val="000000"/>
              </a:solidFill>
              <a:latin typeface="+mj-lt"/>
              <a:ea typeface="Poppins 2 Bold"/>
              <a:cs typeface="Poppins 2 Bold"/>
              <a:sym typeface="Poppins 2 Bold"/>
            </a:endParaRPr>
          </a:p>
          <a:p>
            <a:pPr marL="409089" lvl="1" indent="-204544" algn="just">
              <a:lnSpc>
                <a:spcPts val="2652"/>
              </a:lnSpc>
              <a:buFont typeface="Arial"/>
              <a:buChar char="•"/>
            </a:pPr>
            <a:r>
              <a:rPr lang="en-US" sz="1894" u="sng" dirty="0">
                <a:solidFill>
                  <a:srgbClr val="000000"/>
                </a:solidFill>
                <a:latin typeface="+mj-lt"/>
                <a:ea typeface="Poppins 2"/>
                <a:cs typeface="Poppins 2"/>
                <a:sym typeface="Poppins 2"/>
                <a:hlinkClick r:id="rId4" tooltip="https://www.sec.gov/newsroom/press-releases/2023-153"/>
              </a:rPr>
              <a:t>SEC.gov | SEC Charges FinTech Investment Adviser Titan for Misrepresenting Hypothetical Performance of Investments and other Violations</a:t>
            </a:r>
            <a:r>
              <a:rPr lang="en-US" sz="1894" dirty="0">
                <a:solidFill>
                  <a:srgbClr val="000000"/>
                </a:solidFill>
                <a:latin typeface="+mj-lt"/>
                <a:ea typeface="Poppins 2"/>
                <a:cs typeface="Poppins 2"/>
                <a:sym typeface="Poppins 2"/>
              </a:rPr>
              <a:t> (Aug. 21, 2023)</a:t>
            </a:r>
          </a:p>
          <a:p>
            <a:pPr algn="just">
              <a:lnSpc>
                <a:spcPts val="2652"/>
              </a:lnSpc>
            </a:pPr>
            <a:endParaRPr lang="en-US" sz="1894" dirty="0">
              <a:solidFill>
                <a:srgbClr val="000000"/>
              </a:solidFill>
              <a:latin typeface="+mj-lt"/>
              <a:ea typeface="Poppins 2"/>
              <a:cs typeface="Poppins 2"/>
              <a:sym typeface="Poppins 2"/>
            </a:endParaRPr>
          </a:p>
          <a:p>
            <a:pPr marL="409089" lvl="1" indent="-204544" algn="just">
              <a:lnSpc>
                <a:spcPts val="2652"/>
              </a:lnSpc>
              <a:buFont typeface="Arial"/>
              <a:buChar char="•"/>
            </a:pPr>
            <a:r>
              <a:rPr lang="en-US" sz="1894" u="sng" dirty="0">
                <a:solidFill>
                  <a:srgbClr val="000000"/>
                </a:solidFill>
                <a:latin typeface="+mj-lt"/>
                <a:ea typeface="Poppins 2"/>
                <a:cs typeface="Poppins 2"/>
                <a:sym typeface="Poppins 2"/>
                <a:hlinkClick r:id="rId5" tooltip="https://www.sec.gov/newsroom/press-releases/2023-173"/>
              </a:rPr>
              <a:t>SEC.gov | SEC Sweep into Marketing Rule Violations Results in Charges Against Nine Investment Advisers</a:t>
            </a:r>
            <a:r>
              <a:rPr lang="en-US" sz="1894" dirty="0">
                <a:solidFill>
                  <a:srgbClr val="000000"/>
                </a:solidFill>
                <a:latin typeface="+mj-lt"/>
                <a:ea typeface="Poppins 2"/>
                <a:cs typeface="Poppins 2"/>
                <a:sym typeface="Poppins 2"/>
              </a:rPr>
              <a:t> (September 11, 2023)</a:t>
            </a:r>
          </a:p>
          <a:p>
            <a:pPr algn="just">
              <a:lnSpc>
                <a:spcPts val="2652"/>
              </a:lnSpc>
            </a:pPr>
            <a:endParaRPr lang="en-US" sz="1894" dirty="0">
              <a:solidFill>
                <a:srgbClr val="000000"/>
              </a:solidFill>
              <a:latin typeface="+mj-lt"/>
              <a:ea typeface="Poppins 2"/>
              <a:cs typeface="Poppins 2"/>
              <a:sym typeface="Poppins 2"/>
            </a:endParaRPr>
          </a:p>
          <a:p>
            <a:pPr marL="409089" lvl="1" indent="-204544" algn="just">
              <a:lnSpc>
                <a:spcPts val="2652"/>
              </a:lnSpc>
              <a:buFont typeface="Arial"/>
              <a:buChar char="•"/>
            </a:pPr>
            <a:r>
              <a:rPr lang="en-US" sz="1894" u="sng" dirty="0">
                <a:solidFill>
                  <a:srgbClr val="000000"/>
                </a:solidFill>
                <a:latin typeface="+mj-lt"/>
                <a:ea typeface="Poppins 2"/>
                <a:cs typeface="Poppins 2"/>
                <a:sym typeface="Poppins 2"/>
                <a:hlinkClick r:id="rId6" tooltip="https://www.sec.gov/newsroom/press-releases/2024-46"/>
              </a:rPr>
              <a:t>SEC.gov | SEC Charges Five Investment Advisers for Marketing Rule Violations</a:t>
            </a:r>
            <a:r>
              <a:rPr lang="en-US" sz="1894" dirty="0">
                <a:solidFill>
                  <a:srgbClr val="000000"/>
                </a:solidFill>
                <a:latin typeface="+mj-lt"/>
                <a:ea typeface="Poppins 2"/>
                <a:cs typeface="Poppins 2"/>
                <a:sym typeface="Poppins 2"/>
              </a:rPr>
              <a:t> (April 12, 2024)</a:t>
            </a:r>
          </a:p>
          <a:p>
            <a:pPr algn="just">
              <a:lnSpc>
                <a:spcPts val="2652"/>
              </a:lnSpc>
            </a:pPr>
            <a:endParaRPr lang="en-US" sz="1894" dirty="0">
              <a:solidFill>
                <a:srgbClr val="000000"/>
              </a:solidFill>
              <a:latin typeface="+mj-lt"/>
              <a:ea typeface="Poppins 2"/>
              <a:cs typeface="Poppins 2"/>
              <a:sym typeface="Poppins 2"/>
            </a:endParaRPr>
          </a:p>
          <a:p>
            <a:pPr marL="409089" lvl="1" indent="-204544" algn="just">
              <a:lnSpc>
                <a:spcPts val="2652"/>
              </a:lnSpc>
              <a:buFont typeface="Arial"/>
              <a:buChar char="•"/>
            </a:pPr>
            <a:r>
              <a:rPr lang="en-US" sz="1894" u="sng" dirty="0">
                <a:solidFill>
                  <a:srgbClr val="000000"/>
                </a:solidFill>
                <a:latin typeface="+mj-lt"/>
                <a:ea typeface="Poppins 2"/>
                <a:cs typeface="Poppins 2"/>
                <a:sym typeface="Poppins 2"/>
                <a:hlinkClick r:id="rId7" tooltip="https://www.sec.gov/enforcement-litigation/administrative-proceedings/ia-6646-s"/>
              </a:rPr>
              <a:t>SEC.gov | SEC Charges Washington-Based Registered Investment Adviser with Marketing Rule Violation</a:t>
            </a:r>
            <a:r>
              <a:rPr lang="en-US" sz="1894" dirty="0">
                <a:solidFill>
                  <a:srgbClr val="000000"/>
                </a:solidFill>
                <a:latin typeface="+mj-lt"/>
                <a:ea typeface="Poppins 2"/>
                <a:cs typeface="Poppins 2"/>
                <a:sym typeface="Poppins 2"/>
              </a:rPr>
              <a:t> (August 9, 2024)</a:t>
            </a:r>
          </a:p>
          <a:p>
            <a:pPr algn="just">
              <a:lnSpc>
                <a:spcPts val="2652"/>
              </a:lnSpc>
            </a:pPr>
            <a:endParaRPr lang="en-US" sz="1894" dirty="0">
              <a:solidFill>
                <a:srgbClr val="000000"/>
              </a:solidFill>
              <a:latin typeface="+mj-lt"/>
              <a:ea typeface="Poppins 2"/>
              <a:cs typeface="Poppins 2"/>
              <a:sym typeface="Poppins 2"/>
            </a:endParaRPr>
          </a:p>
          <a:p>
            <a:pPr marL="409089" lvl="1" indent="-204544" algn="just">
              <a:lnSpc>
                <a:spcPts val="2652"/>
              </a:lnSpc>
              <a:buFont typeface="Arial"/>
              <a:buChar char="•"/>
            </a:pPr>
            <a:r>
              <a:rPr lang="en-US" sz="1894" u="sng" dirty="0">
                <a:solidFill>
                  <a:srgbClr val="000000"/>
                </a:solidFill>
                <a:latin typeface="+mj-lt"/>
                <a:ea typeface="Poppins 2"/>
                <a:cs typeface="Poppins 2"/>
                <a:sym typeface="Poppins 2"/>
                <a:hlinkClick r:id="rId8" tooltip="https://www.sec.gov/newsroom/press-releases/2024-121"/>
              </a:rPr>
              <a:t>SEC.gov | SEC Charges Nine Investment Advisers in Ongoing Sweep into Marketing Rule Violations</a:t>
            </a:r>
            <a:r>
              <a:rPr lang="en-US" sz="1894" dirty="0">
                <a:solidFill>
                  <a:srgbClr val="000000"/>
                </a:solidFill>
                <a:latin typeface="+mj-lt"/>
                <a:ea typeface="Poppins 2"/>
                <a:cs typeface="Poppins 2"/>
                <a:sym typeface="Poppins 2"/>
              </a:rPr>
              <a:t> (September 9, 2024)</a:t>
            </a:r>
          </a:p>
          <a:p>
            <a:pPr algn="just">
              <a:lnSpc>
                <a:spcPts val="2652"/>
              </a:lnSpc>
            </a:pPr>
            <a:endParaRPr lang="en-US" sz="1894" dirty="0">
              <a:solidFill>
                <a:srgbClr val="000000"/>
              </a:solidFill>
              <a:latin typeface="+mj-lt"/>
              <a:ea typeface="Poppins 2"/>
              <a:cs typeface="Poppins 2"/>
              <a:sym typeface="Poppins 2"/>
            </a:endParaRPr>
          </a:p>
          <a:p>
            <a:pPr marL="409089" lvl="1" indent="-204544" algn="just">
              <a:lnSpc>
                <a:spcPts val="2652"/>
              </a:lnSpc>
              <a:buFont typeface="Arial"/>
              <a:buChar char="•"/>
            </a:pPr>
            <a:r>
              <a:rPr lang="en-US" sz="1894" u="sng" dirty="0">
                <a:solidFill>
                  <a:srgbClr val="000000"/>
                </a:solidFill>
                <a:latin typeface="+mj-lt"/>
                <a:ea typeface="Poppins 2"/>
                <a:cs typeface="Poppins 2"/>
                <a:sym typeface="Poppins 2"/>
                <a:hlinkClick r:id="rId9" tooltip="https://www.sec.gov/enforcement-litigation/administrative-proceedings/ia-6763-s"/>
              </a:rPr>
              <a:t>SEC.gov | SEC Charges New York-Based Registered Investment Adviser with Marketing Rule Violations</a:t>
            </a:r>
            <a:r>
              <a:rPr lang="en-US" sz="1894" dirty="0">
                <a:solidFill>
                  <a:srgbClr val="000000"/>
                </a:solidFill>
                <a:latin typeface="+mj-lt"/>
                <a:ea typeface="Poppins 2"/>
                <a:cs typeface="Poppins 2"/>
                <a:sym typeface="Poppins 2"/>
              </a:rPr>
              <a:t> (November 1, 2024)</a:t>
            </a:r>
          </a:p>
          <a:p>
            <a:pPr algn="just">
              <a:lnSpc>
                <a:spcPts val="2652"/>
              </a:lnSpc>
            </a:pPr>
            <a:endParaRPr lang="en-US" sz="1894" dirty="0">
              <a:solidFill>
                <a:srgbClr val="000000"/>
              </a:solidFill>
              <a:latin typeface="+mj-lt"/>
              <a:ea typeface="Poppins 2"/>
              <a:cs typeface="Poppins 2"/>
              <a:sym typeface="Poppins 2"/>
            </a:endParaRPr>
          </a:p>
          <a:p>
            <a:pPr marL="409089" lvl="1" indent="-204544" algn="just">
              <a:lnSpc>
                <a:spcPts val="2652"/>
              </a:lnSpc>
              <a:buFont typeface="Arial"/>
              <a:buChar char="•"/>
            </a:pPr>
            <a:r>
              <a:rPr lang="en-US" sz="1894" u="sng" dirty="0">
                <a:solidFill>
                  <a:srgbClr val="000000"/>
                </a:solidFill>
                <a:latin typeface="+mj-lt"/>
                <a:ea typeface="Poppins 2"/>
                <a:cs typeface="Poppins 2"/>
                <a:sym typeface="Poppins 2"/>
                <a:hlinkClick r:id="rId10" tooltip="https://www.sec.gov/enforcement-litigation/administrative-proceedings/ia-6803-s"/>
              </a:rPr>
              <a:t>SEC.gov | SEC Charges California-Based Investment Adviser with Marketing Rule, Policies and Procedures, and Recordkeeping Violations</a:t>
            </a:r>
            <a:r>
              <a:rPr lang="en-US" sz="1894" dirty="0">
                <a:solidFill>
                  <a:srgbClr val="000000"/>
                </a:solidFill>
                <a:latin typeface="+mj-lt"/>
                <a:ea typeface="Poppins 2"/>
                <a:cs typeface="Poppins 2"/>
                <a:sym typeface="Poppins 2"/>
              </a:rPr>
              <a:t> (December 20, 2024)</a:t>
            </a:r>
          </a:p>
        </p:txBody>
      </p:sp>
      <p:sp>
        <p:nvSpPr>
          <p:cNvPr id="8" name="TextBox 8"/>
          <p:cNvSpPr txBox="1"/>
          <p:nvPr/>
        </p:nvSpPr>
        <p:spPr>
          <a:xfrm>
            <a:off x="6712272" y="856924"/>
            <a:ext cx="9732049" cy="654025"/>
          </a:xfrm>
          <a:prstGeom prst="rect">
            <a:avLst/>
          </a:prstGeom>
        </p:spPr>
        <p:txBody>
          <a:bodyPr lIns="0" tIns="0" rIns="0" bIns="0" rtlCol="0" anchor="t">
            <a:spAutoFit/>
          </a:bodyPr>
          <a:lstStyle/>
          <a:p>
            <a:pPr algn="ctr">
              <a:lnSpc>
                <a:spcPts val="5084"/>
              </a:lnSpc>
            </a:pPr>
            <a:r>
              <a:rPr lang="en-US" sz="4499" b="1" dirty="0">
                <a:solidFill>
                  <a:srgbClr val="81C3C9"/>
                </a:solidFill>
                <a:latin typeface="Archivo Black" panose="020B0604020202020204" charset="0"/>
                <a:ea typeface="Poppins 2 Bold"/>
                <a:cs typeface="Poppins 2 Bold"/>
                <a:sym typeface="Poppins 2 Bold"/>
              </a:rPr>
              <a:t>Case Study Reference Sheet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0804259-F0C8-5A89-BBA2-00992B211573}"/>
              </a:ext>
            </a:extLst>
          </p:cNvPr>
          <p:cNvSpPr txBox="1"/>
          <p:nvPr/>
        </p:nvSpPr>
        <p:spPr>
          <a:xfrm>
            <a:off x="914400" y="876300"/>
            <a:ext cx="16306800" cy="8402300"/>
          </a:xfrm>
          <a:prstGeom prst="rect">
            <a:avLst/>
          </a:prstGeom>
          <a:noFill/>
        </p:spPr>
        <p:txBody>
          <a:bodyPr wrap="square">
            <a:spAutoFit/>
          </a:bodyPr>
          <a:lstStyle/>
          <a:p>
            <a:pPr algn="ctr" rtl="0" fontAlgn="ctr"/>
            <a:r>
              <a:rPr lang="en-US" sz="1800" b="1" dirty="0">
                <a:effectLst/>
                <a:latin typeface="+mj-lt"/>
              </a:rPr>
              <a:t>Resources:</a:t>
            </a:r>
          </a:p>
          <a:p>
            <a:pPr rtl="0" fontAlgn="ctr"/>
            <a:endParaRPr lang="en-US" sz="1800" b="1" dirty="0">
              <a:effectLst/>
              <a:latin typeface="+mj-lt"/>
            </a:endParaRPr>
          </a:p>
          <a:p>
            <a:pPr marL="285750" indent="-285750" fontAlgn="ctr">
              <a:buFont typeface="Courier New" panose="02070309020205020404" pitchFamily="49" charset="0"/>
              <a:buChar char="o"/>
            </a:pPr>
            <a:r>
              <a:rPr lang="en-US" sz="1800" dirty="0">
                <a:effectLst/>
                <a:latin typeface="+mj-lt"/>
              </a:rPr>
              <a:t>FAQs (Last updated March 19, 2025): </a:t>
            </a:r>
            <a:r>
              <a:rPr lang="en-US" sz="1800" dirty="0">
                <a:effectLst/>
                <a:latin typeface="+mj-lt"/>
                <a:hlinkClick r:id="rId3"/>
              </a:rPr>
              <a:t>SEC.gov | Marketing Compliance Frequently Asked Questions</a:t>
            </a:r>
            <a:endParaRPr lang="en-US" sz="1800" dirty="0">
              <a:effectLst/>
              <a:latin typeface="+mj-lt"/>
            </a:endParaRPr>
          </a:p>
          <a:p>
            <a:pPr rtl="0" fontAlgn="ctr"/>
            <a:endParaRPr lang="en-US" sz="1800" dirty="0">
              <a:effectLst/>
              <a:latin typeface="+mj-lt"/>
            </a:endParaRPr>
          </a:p>
          <a:p>
            <a:pPr marL="285750" indent="-285750" rtl="0" fontAlgn="ctr">
              <a:buFont typeface="Courier New" panose="02070309020205020404" pitchFamily="49" charset="0"/>
              <a:buChar char="o"/>
            </a:pPr>
            <a:r>
              <a:rPr lang="en-US" sz="1800" dirty="0">
                <a:effectLst/>
                <a:latin typeface="+mj-lt"/>
              </a:rPr>
              <a:t>Risk Alert (April 17, 2024): </a:t>
            </a:r>
            <a:r>
              <a:rPr lang="en-US" sz="1800" dirty="0">
                <a:effectLst/>
                <a:latin typeface="+mj-lt"/>
                <a:hlinkClick r:id="rId4"/>
              </a:rPr>
              <a:t>Final Exams Risk Alert Marketing Observation (sec.gov)</a:t>
            </a:r>
            <a:endParaRPr lang="en-US" sz="1800" dirty="0">
              <a:effectLst/>
              <a:latin typeface="+mj-lt"/>
            </a:endParaRPr>
          </a:p>
          <a:p>
            <a:pPr marL="685800" marR="0"/>
            <a:endParaRPr lang="en-US" sz="1800" dirty="0">
              <a:effectLst/>
              <a:latin typeface="+mj-lt"/>
            </a:endParaRPr>
          </a:p>
          <a:p>
            <a:pPr marL="285750" indent="-285750" rtl="0" fontAlgn="ctr">
              <a:buFont typeface="Courier New" panose="02070309020205020404" pitchFamily="49" charset="0"/>
              <a:buChar char="o"/>
            </a:pPr>
            <a:r>
              <a:rPr lang="en-US" sz="1800" dirty="0">
                <a:effectLst/>
                <a:latin typeface="+mj-lt"/>
              </a:rPr>
              <a:t>Risk Alert (June 8, 2023): </a:t>
            </a:r>
            <a:r>
              <a:rPr lang="en-US" sz="1800" dirty="0">
                <a:effectLst/>
                <a:latin typeface="+mj-lt"/>
                <a:hlinkClick r:id="rId5"/>
              </a:rPr>
              <a:t>Risk Alert: Examinations Focused on Additional Areas of the Adviser Marketing Rule (sec.gov)</a:t>
            </a:r>
            <a:endParaRPr lang="en-US" sz="1800" dirty="0">
              <a:effectLst/>
              <a:latin typeface="+mj-lt"/>
            </a:endParaRPr>
          </a:p>
          <a:p>
            <a:pPr marL="685800" marR="0"/>
            <a:r>
              <a:rPr lang="en-US" sz="1800" dirty="0">
                <a:effectLst/>
                <a:latin typeface="+mj-lt"/>
              </a:rPr>
              <a:t> </a:t>
            </a:r>
          </a:p>
          <a:p>
            <a:pPr marL="285750" indent="-285750" rtl="0" fontAlgn="ctr">
              <a:buFont typeface="Courier New" panose="02070309020205020404" pitchFamily="49" charset="0"/>
              <a:buChar char="o"/>
            </a:pPr>
            <a:r>
              <a:rPr lang="en-US" sz="1800" dirty="0">
                <a:effectLst/>
                <a:latin typeface="+mj-lt"/>
              </a:rPr>
              <a:t>Risk Alert (issues September 19, 2022): </a:t>
            </a:r>
            <a:r>
              <a:rPr lang="en-US" sz="1800" dirty="0">
                <a:effectLst/>
                <a:latin typeface="+mj-lt"/>
                <a:hlinkClick r:id="rId6"/>
              </a:rPr>
              <a:t>exams-risk-alert-marketing-rule.pdf (sec.gov)</a:t>
            </a:r>
            <a:endParaRPr lang="en-US" sz="1800" dirty="0">
              <a:effectLst/>
              <a:latin typeface="+mj-lt"/>
            </a:endParaRPr>
          </a:p>
          <a:p>
            <a:pPr marL="628650" marR="0" indent="-285750">
              <a:buFont typeface="Courier New" panose="02070309020205020404" pitchFamily="49" charset="0"/>
              <a:buChar char="o"/>
            </a:pPr>
            <a:endParaRPr lang="en-US" sz="1800" dirty="0">
              <a:effectLst/>
              <a:latin typeface="+mj-lt"/>
            </a:endParaRPr>
          </a:p>
          <a:p>
            <a:pPr marL="285750" indent="-285750" fontAlgn="ctr">
              <a:buFont typeface="Courier New" panose="02070309020205020404" pitchFamily="49" charset="0"/>
              <a:buChar char="o"/>
            </a:pPr>
            <a:r>
              <a:rPr lang="en-US" sz="1800" dirty="0">
                <a:effectLst/>
                <a:latin typeface="+mj-lt"/>
              </a:rPr>
              <a:t>SEC Investor Alert (September 15, 2022):  </a:t>
            </a:r>
            <a:r>
              <a:rPr lang="en-US" sz="1800" dirty="0">
                <a:effectLst/>
                <a:latin typeface="+mj-lt"/>
                <a:hlinkClick r:id="rId7"/>
              </a:rPr>
              <a:t>SEC.gov | Investor Bulletin: Performance Claims</a:t>
            </a:r>
            <a:endParaRPr lang="en-US" sz="1800" dirty="0">
              <a:effectLst/>
              <a:latin typeface="+mj-lt"/>
            </a:endParaRPr>
          </a:p>
          <a:p>
            <a:pPr rtl="0" fontAlgn="ctr"/>
            <a:endParaRPr lang="en-US" sz="1800" dirty="0">
              <a:effectLst/>
              <a:latin typeface="+mj-lt"/>
            </a:endParaRPr>
          </a:p>
          <a:p>
            <a:pPr marL="285750" indent="-285750" rtl="0" fontAlgn="ctr">
              <a:buFont typeface="Courier New" panose="02070309020205020404" pitchFamily="49" charset="0"/>
              <a:buChar char="o"/>
            </a:pPr>
            <a:r>
              <a:rPr lang="en-US" sz="1800" dirty="0">
                <a:effectLst/>
                <a:latin typeface="+mj-lt"/>
              </a:rPr>
              <a:t>Final Rule (effective May 4, 2021; compliance date November 4, 2022): </a:t>
            </a:r>
            <a:r>
              <a:rPr lang="en-US" sz="1800" dirty="0">
                <a:effectLst/>
                <a:latin typeface="+mj-lt"/>
                <a:hlinkClick r:id="rId8"/>
              </a:rPr>
              <a:t>eCFR :: 17 CFR 275.206(4)-1 -- Investment adviser marketing.</a:t>
            </a:r>
            <a:endParaRPr lang="en-US" sz="1800" dirty="0">
              <a:effectLst/>
              <a:latin typeface="+mj-lt"/>
            </a:endParaRPr>
          </a:p>
          <a:p>
            <a:pPr marL="342900" marR="0"/>
            <a:r>
              <a:rPr lang="en-US" sz="1800" dirty="0">
                <a:effectLst/>
                <a:latin typeface="+mj-lt"/>
              </a:rPr>
              <a:t> </a:t>
            </a:r>
          </a:p>
          <a:p>
            <a:pPr marL="285750" indent="-285750" rtl="0" fontAlgn="ctr">
              <a:buFont typeface="Courier New" panose="02070309020205020404" pitchFamily="49" charset="0"/>
              <a:buChar char="o"/>
            </a:pPr>
            <a:r>
              <a:rPr lang="en-US" sz="1800" dirty="0">
                <a:effectLst/>
                <a:latin typeface="+mj-lt"/>
              </a:rPr>
              <a:t>Withdrawn Marketing/Solicitation No Action Letters: </a:t>
            </a:r>
            <a:r>
              <a:rPr lang="en-US" sz="1800" dirty="0">
                <a:effectLst/>
                <a:latin typeface="+mj-lt"/>
                <a:hlinkClick r:id="rId9"/>
              </a:rPr>
              <a:t>IM Information Update 2020-05 (sec.gov)</a:t>
            </a:r>
            <a:endParaRPr lang="en-US" sz="1800" dirty="0">
              <a:effectLst/>
              <a:latin typeface="+mj-lt"/>
            </a:endParaRPr>
          </a:p>
          <a:p>
            <a:pPr marL="685800" marR="0"/>
            <a:r>
              <a:rPr lang="en-US" sz="1800" dirty="0">
                <a:effectLst/>
                <a:latin typeface="+mj-lt"/>
              </a:rPr>
              <a:t> </a:t>
            </a:r>
          </a:p>
          <a:p>
            <a:pPr marL="285750" indent="-285750" rtl="0" fontAlgn="ctr">
              <a:buFont typeface="Courier New" panose="02070309020205020404" pitchFamily="49" charset="0"/>
              <a:buChar char="o"/>
            </a:pPr>
            <a:r>
              <a:rPr lang="en-US" sz="1800" dirty="0">
                <a:effectLst/>
                <a:latin typeface="+mj-lt"/>
              </a:rPr>
              <a:t>Final Rule Release: </a:t>
            </a:r>
            <a:r>
              <a:rPr lang="en-US" sz="1800" dirty="0">
                <a:effectLst/>
                <a:latin typeface="+mj-lt"/>
                <a:hlinkClick r:id="rId10"/>
              </a:rPr>
              <a:t>Final Rule: Investment Adviser Marketing (sec.gov)</a:t>
            </a:r>
            <a:endParaRPr lang="en-US" sz="1800" dirty="0">
              <a:effectLst/>
              <a:latin typeface="+mj-lt"/>
            </a:endParaRPr>
          </a:p>
          <a:p>
            <a:pPr marL="342900" marR="0"/>
            <a:r>
              <a:rPr lang="en-US" sz="1800" dirty="0">
                <a:effectLst/>
                <a:latin typeface="+mj-lt"/>
              </a:rPr>
              <a:t> </a:t>
            </a:r>
          </a:p>
          <a:p>
            <a:pPr marL="285750" indent="-285750" rtl="0" fontAlgn="ctr">
              <a:buFont typeface="Courier New" panose="02070309020205020404" pitchFamily="49" charset="0"/>
              <a:buChar char="o"/>
            </a:pPr>
            <a:r>
              <a:rPr lang="en-US" sz="1800" dirty="0">
                <a:effectLst/>
                <a:latin typeface="+mj-lt"/>
              </a:rPr>
              <a:t>Proposed Rule Release (for reference): </a:t>
            </a:r>
            <a:r>
              <a:rPr lang="en-US" sz="1800" dirty="0">
                <a:effectLst/>
                <a:latin typeface="+mj-lt"/>
                <a:hlinkClick r:id="rId11"/>
              </a:rPr>
              <a:t>Investment Adviser Advertisements; Compensation for Solicitations (sec.gov)</a:t>
            </a:r>
            <a:endParaRPr lang="en-US" sz="1800" dirty="0">
              <a:effectLst/>
              <a:latin typeface="+mj-lt"/>
            </a:endParaRPr>
          </a:p>
          <a:p>
            <a:pPr marL="971550" marR="0" indent="-285750">
              <a:buFont typeface="Courier New" panose="02070309020205020404" pitchFamily="49" charset="0"/>
              <a:buChar char="o"/>
            </a:pPr>
            <a:endParaRPr lang="en-US" sz="1800" dirty="0">
              <a:effectLst/>
              <a:latin typeface="+mj-lt"/>
            </a:endParaRPr>
          </a:p>
          <a:p>
            <a:pPr marL="285750" indent="-285750" rtl="0" fontAlgn="ctr">
              <a:buFont typeface="Courier New" panose="02070309020205020404" pitchFamily="49" charset="0"/>
              <a:buChar char="o"/>
            </a:pPr>
            <a:r>
              <a:rPr lang="en-US" sz="1800" dirty="0">
                <a:effectLst/>
                <a:latin typeface="+mj-lt"/>
              </a:rPr>
              <a:t>Comment Letters: </a:t>
            </a:r>
            <a:r>
              <a:rPr lang="en-US" sz="1800" dirty="0">
                <a:effectLst/>
                <a:latin typeface="+mj-lt"/>
                <a:hlinkClick r:id="rId12"/>
              </a:rPr>
              <a:t>SEC.gov | Comments on Proposed Rule: Investment Adviser Advertisements; Compensation for Solicitations</a:t>
            </a:r>
            <a:endParaRPr lang="en-US" sz="1800" dirty="0">
              <a:effectLst/>
              <a:latin typeface="+mj-lt"/>
            </a:endParaRPr>
          </a:p>
          <a:p>
            <a:pPr marL="971550" marR="0" indent="-285750">
              <a:buFont typeface="Courier New" panose="02070309020205020404" pitchFamily="49" charset="0"/>
              <a:buChar char="o"/>
            </a:pPr>
            <a:endParaRPr lang="en-US" sz="1800" dirty="0">
              <a:effectLst/>
              <a:latin typeface="+mj-lt"/>
            </a:endParaRPr>
          </a:p>
          <a:p>
            <a:pPr marL="285750" indent="-285750" rtl="0" fontAlgn="ctr">
              <a:buFont typeface="Courier New" panose="02070309020205020404" pitchFamily="49" charset="0"/>
              <a:buChar char="o"/>
            </a:pPr>
            <a:r>
              <a:rPr lang="en-US" dirty="0">
                <a:latin typeface="+mj-lt"/>
              </a:rPr>
              <a:t>OCIO Alert (January 4, 2012):  </a:t>
            </a:r>
            <a:r>
              <a:rPr lang="en-US" dirty="0">
                <a:latin typeface="+mj-lt"/>
                <a:hlinkClick r:id="rId13"/>
              </a:rPr>
              <a:t>Risk Alert: Investment Adviser Use of Social Media (sec.gov)</a:t>
            </a:r>
            <a:endParaRPr lang="en-US" dirty="0">
              <a:latin typeface="+mj-lt"/>
            </a:endParaRPr>
          </a:p>
          <a:p>
            <a:pPr rtl="0" fontAlgn="ctr"/>
            <a:endParaRPr lang="en-US" dirty="0">
              <a:latin typeface="+mj-lt"/>
            </a:endParaRPr>
          </a:p>
          <a:p>
            <a:pPr algn="ctr" rtl="0" fontAlgn="ctr"/>
            <a:endParaRPr lang="en-US" sz="1800" dirty="0">
              <a:effectLst/>
              <a:latin typeface="+mj-lt"/>
            </a:endParaRPr>
          </a:p>
          <a:p>
            <a:pPr algn="ctr" rtl="0" fontAlgn="ctr"/>
            <a:r>
              <a:rPr lang="en-US" sz="1800" dirty="0">
                <a:effectLst/>
                <a:latin typeface="+mj-lt"/>
              </a:rPr>
              <a:t>*******************</a:t>
            </a:r>
          </a:p>
          <a:p>
            <a:pPr algn="ctr" rtl="0" fontAlgn="ctr"/>
            <a:endParaRPr lang="en-US" sz="1800" dirty="0">
              <a:effectLst/>
              <a:latin typeface="+mj-lt"/>
            </a:endParaRPr>
          </a:p>
          <a:p>
            <a:pPr fontAlgn="ctr">
              <a:buFont typeface="Courier New" panose="02070309020205020404" pitchFamily="49" charset="0"/>
              <a:buChar char="o"/>
            </a:pPr>
            <a:r>
              <a:rPr lang="en-US" sz="1800" dirty="0">
                <a:effectLst/>
                <a:latin typeface="+mj-lt"/>
              </a:rPr>
              <a:t>  </a:t>
            </a:r>
            <a:r>
              <a:rPr lang="en-US" b="0" i="0" dirty="0">
                <a:solidFill>
                  <a:srgbClr val="1E1E1E"/>
                </a:solidFill>
                <a:effectLst/>
                <a:latin typeface="+mj-lt"/>
              </a:rPr>
              <a:t>Proposed Rule Change to Amend FINRA Rule 2210 (Communications with the Public) to Permit Projections of Performance in Institutional Communications and Specified Communications to Qualified Purchasers:  </a:t>
            </a:r>
            <a:r>
              <a:rPr lang="en-US" dirty="0">
                <a:latin typeface="+mj-lt"/>
                <a:hlinkClick r:id="rId14"/>
              </a:rPr>
              <a:t>SR-FINRA-2023-016 | FINRA.org</a:t>
            </a:r>
            <a:endParaRPr lang="en-US" sz="1800" dirty="0">
              <a:effectLst/>
              <a:latin typeface="+mj-lt"/>
            </a:endParaRPr>
          </a:p>
          <a:p>
            <a:pPr rtl="0" fontAlgn="ctr">
              <a:buFont typeface="Courier New" panose="02070309020205020404" pitchFamily="49" charset="0"/>
              <a:buChar char="o"/>
            </a:pPr>
            <a:endParaRPr lang="en-US" sz="1800" dirty="0">
              <a:effectLst/>
              <a:latin typeface="Calibri" panose="020F0502020204030204" pitchFamily="34" charset="0"/>
            </a:endParaRPr>
          </a:p>
        </p:txBody>
      </p:sp>
    </p:spTree>
    <p:extLst>
      <p:ext uri="{BB962C8B-B14F-4D97-AF65-F5344CB8AC3E}">
        <p14:creationId xmlns:p14="http://schemas.microsoft.com/office/powerpoint/2010/main" val="2877178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875</Words>
  <Application>Microsoft Office PowerPoint</Application>
  <PresentationFormat>Custom</PresentationFormat>
  <Paragraphs>165</Paragraphs>
  <Slides>11</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Barlow Bold</vt:lpstr>
      <vt:lpstr>Poppins 2 Bold</vt:lpstr>
      <vt:lpstr>Calibri</vt:lpstr>
      <vt:lpstr>Aptos</vt:lpstr>
      <vt:lpstr>Archivo Black</vt:lpstr>
      <vt:lpstr>Poppins 2 Semi-Bold</vt:lpstr>
      <vt:lpstr>Wingdings</vt:lpstr>
      <vt:lpstr>Poppins 2</vt:lpstr>
      <vt:lpstr>Canva Sans Bold</vt:lpstr>
      <vt:lpstr>Poppins 1 Semi-Bold</vt:lpstr>
      <vt:lpstr>Clear Sans Bold</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FMA Pres - opt 3</dc:title>
  <dc:creator>Jennifer Selliers</dc:creator>
  <cp:lastModifiedBy>Dorcas</cp:lastModifiedBy>
  <cp:revision>19</cp:revision>
  <dcterms:created xsi:type="dcterms:W3CDTF">2006-08-16T00:00:00Z</dcterms:created>
  <dcterms:modified xsi:type="dcterms:W3CDTF">2025-04-17T16:20:26Z</dcterms:modified>
  <dc:identifier>DAGgCNjHyMM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62eda8-8acc-4bb6-ae45-18fdd6a859ac_Enabled">
    <vt:lpwstr>true</vt:lpwstr>
  </property>
  <property fmtid="{D5CDD505-2E9C-101B-9397-08002B2CF9AE}" pid="3" name="MSIP_Label_2d62eda8-8acc-4bb6-ae45-18fdd6a859ac_SetDate">
    <vt:lpwstr>2025-04-14T15:30:31Z</vt:lpwstr>
  </property>
  <property fmtid="{D5CDD505-2E9C-101B-9397-08002B2CF9AE}" pid="4" name="MSIP_Label_2d62eda8-8acc-4bb6-ae45-18fdd6a859ac_Method">
    <vt:lpwstr>Standard</vt:lpwstr>
  </property>
  <property fmtid="{D5CDD505-2E9C-101B-9397-08002B2CF9AE}" pid="5" name="MSIP_Label_2d62eda8-8acc-4bb6-ae45-18fdd6a859ac_Name">
    <vt:lpwstr>GLBA 2022</vt:lpwstr>
  </property>
  <property fmtid="{D5CDD505-2E9C-101B-9397-08002B2CF9AE}" pid="6" name="MSIP_Label_2d62eda8-8acc-4bb6-ae45-18fdd6a859ac_SiteId">
    <vt:lpwstr>90d8707b-b423-48e1-a45a-a1e846ddc8e4</vt:lpwstr>
  </property>
  <property fmtid="{D5CDD505-2E9C-101B-9397-08002B2CF9AE}" pid="7" name="MSIP_Label_2d62eda8-8acc-4bb6-ae45-18fdd6a859ac_ActionId">
    <vt:lpwstr>8c568a5c-fe97-4583-a463-6531abde9fdf</vt:lpwstr>
  </property>
  <property fmtid="{D5CDD505-2E9C-101B-9397-08002B2CF9AE}" pid="8" name="MSIP_Label_2d62eda8-8acc-4bb6-ae45-18fdd6a859ac_ContentBits">
    <vt:lpwstr>0</vt:lpwstr>
  </property>
  <property fmtid="{D5CDD505-2E9C-101B-9397-08002B2CF9AE}" pid="9" name="MSIP_Label_2d62eda8-8acc-4bb6-ae45-18fdd6a859ac_Tag">
    <vt:lpwstr>10, 1, 2, 1</vt:lpwstr>
  </property>
</Properties>
</file>