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81" r:id="rId2"/>
    <p:sldId id="375" r:id="rId3"/>
    <p:sldId id="376" r:id="rId4"/>
    <p:sldId id="319" r:id="rId5"/>
    <p:sldId id="320" r:id="rId6"/>
    <p:sldId id="321" r:id="rId7"/>
    <p:sldId id="283" r:id="rId8"/>
    <p:sldId id="284" r:id="rId9"/>
    <p:sldId id="340" r:id="rId10"/>
    <p:sldId id="285" r:id="rId11"/>
    <p:sldId id="286" r:id="rId12"/>
    <p:sldId id="322" r:id="rId13"/>
    <p:sldId id="318" r:id="rId14"/>
    <p:sldId id="329" r:id="rId15"/>
    <p:sldId id="288" r:id="rId16"/>
    <p:sldId id="342" r:id="rId17"/>
    <p:sldId id="344" r:id="rId18"/>
    <p:sldId id="290" r:id="rId19"/>
    <p:sldId id="291" r:id="rId20"/>
    <p:sldId id="343" r:id="rId21"/>
    <p:sldId id="292" r:id="rId22"/>
    <p:sldId id="293" r:id="rId23"/>
    <p:sldId id="294" r:id="rId24"/>
    <p:sldId id="295" r:id="rId25"/>
    <p:sldId id="296" r:id="rId26"/>
    <p:sldId id="297" r:id="rId27"/>
    <p:sldId id="298" r:id="rId28"/>
    <p:sldId id="299" r:id="rId29"/>
    <p:sldId id="350" r:id="rId30"/>
    <p:sldId id="301" r:id="rId31"/>
    <p:sldId id="302" r:id="rId32"/>
    <p:sldId id="303" r:id="rId33"/>
    <p:sldId id="341" r:id="rId34"/>
    <p:sldId id="304" r:id="rId35"/>
    <p:sldId id="305" r:id="rId36"/>
    <p:sldId id="306" r:id="rId37"/>
    <p:sldId id="307" r:id="rId38"/>
    <p:sldId id="308" r:id="rId39"/>
    <p:sldId id="309" r:id="rId40"/>
    <p:sldId id="310" r:id="rId41"/>
    <p:sldId id="331" r:id="rId42"/>
    <p:sldId id="351" r:id="rId43"/>
    <p:sldId id="332" r:id="rId44"/>
    <p:sldId id="333" r:id="rId45"/>
    <p:sldId id="345" r:id="rId46"/>
    <p:sldId id="346" r:id="rId47"/>
    <p:sldId id="336" r:id="rId48"/>
    <p:sldId id="337" r:id="rId49"/>
    <p:sldId id="347" r:id="rId50"/>
    <p:sldId id="348" r:id="rId51"/>
    <p:sldId id="352" r:id="rId52"/>
    <p:sldId id="311" r:id="rId53"/>
    <p:sldId id="323" r:id="rId54"/>
    <p:sldId id="326" r:id="rId55"/>
    <p:sldId id="327" r:id="rId56"/>
  </p:sldIdLst>
  <p:sldSz cx="9144000" cy="6858000" type="screen4x3"/>
  <p:notesSz cx="7010400" cy="9296400"/>
  <p:defaultTextStyle>
    <a:defPPr>
      <a:defRPr lang="en-US"/>
    </a:defPPr>
    <a:lvl1pPr algn="ctr" rtl="0" fontAlgn="base">
      <a:spcBef>
        <a:spcPct val="0"/>
      </a:spcBef>
      <a:spcAft>
        <a:spcPct val="0"/>
      </a:spcAft>
      <a:defRPr sz="2400" kern="1200">
        <a:solidFill>
          <a:schemeClr val="tx1"/>
        </a:solidFill>
        <a:latin typeface="Arial" charset="0"/>
        <a:ea typeface="+mn-ea"/>
        <a:cs typeface="+mn-cs"/>
      </a:defRPr>
    </a:lvl1pPr>
    <a:lvl2pPr marL="457200" algn="ctr" rtl="0" fontAlgn="base">
      <a:spcBef>
        <a:spcPct val="0"/>
      </a:spcBef>
      <a:spcAft>
        <a:spcPct val="0"/>
      </a:spcAft>
      <a:defRPr sz="2400" kern="1200">
        <a:solidFill>
          <a:schemeClr val="tx1"/>
        </a:solidFill>
        <a:latin typeface="Arial" charset="0"/>
        <a:ea typeface="+mn-ea"/>
        <a:cs typeface="+mn-cs"/>
      </a:defRPr>
    </a:lvl2pPr>
    <a:lvl3pPr marL="914400" algn="ctr" rtl="0" fontAlgn="base">
      <a:spcBef>
        <a:spcPct val="0"/>
      </a:spcBef>
      <a:spcAft>
        <a:spcPct val="0"/>
      </a:spcAft>
      <a:defRPr sz="2400" kern="1200">
        <a:solidFill>
          <a:schemeClr val="tx1"/>
        </a:solidFill>
        <a:latin typeface="Arial" charset="0"/>
        <a:ea typeface="+mn-ea"/>
        <a:cs typeface="+mn-cs"/>
      </a:defRPr>
    </a:lvl3pPr>
    <a:lvl4pPr marL="1371600" algn="ctr" rtl="0" fontAlgn="base">
      <a:spcBef>
        <a:spcPct val="0"/>
      </a:spcBef>
      <a:spcAft>
        <a:spcPct val="0"/>
      </a:spcAft>
      <a:defRPr sz="2400" kern="1200">
        <a:solidFill>
          <a:schemeClr val="tx1"/>
        </a:solidFill>
        <a:latin typeface="Arial" charset="0"/>
        <a:ea typeface="+mn-ea"/>
        <a:cs typeface="+mn-cs"/>
      </a:defRPr>
    </a:lvl4pPr>
    <a:lvl5pPr marL="1828800" algn="ctr"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75AF"/>
    <a:srgbClr val="35759D"/>
    <a:srgbClr val="35B19D"/>
    <a:srgbClr val="000000"/>
    <a:srgbClr val="FFFF00"/>
    <a:srgbClr val="B3D3EA"/>
    <a:srgbClr val="78ADC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63" autoAdjust="0"/>
    <p:restoredTop sz="95596" autoAdjust="0"/>
  </p:normalViewPr>
  <p:slideViewPr>
    <p:cSldViewPr>
      <p:cViewPr>
        <p:scale>
          <a:sx n="81" d="100"/>
          <a:sy n="81" d="100"/>
        </p:scale>
        <p:origin x="-924" y="-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117"/>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lein, Gary" userId="1093e151-6590-4637-a991-536cfc18022a" providerId="ADAL" clId="{C22303C6-1151-4F15-B492-BD55B0C39C1F}"/>
    <pc:docChg chg="custSel modSld sldOrd">
      <pc:chgData name="Klein, Gary" userId="1093e151-6590-4637-a991-536cfc18022a" providerId="ADAL" clId="{C22303C6-1151-4F15-B492-BD55B0C39C1F}" dt="2025-04-11T16:02:33.614" v="42"/>
      <pc:docMkLst>
        <pc:docMk/>
      </pc:docMkLst>
      <pc:sldChg chg="modSp mod ord">
        <pc:chgData name="Klein, Gary" userId="1093e151-6590-4637-a991-536cfc18022a" providerId="ADAL" clId="{C22303C6-1151-4F15-B492-BD55B0C39C1F}" dt="2025-04-11T16:02:33.614" v="42"/>
        <pc:sldMkLst>
          <pc:docMk/>
          <pc:sldMk cId="3627190531" sldId="375"/>
        </pc:sldMkLst>
        <pc:spChg chg="mod">
          <ac:chgData name="Klein, Gary" userId="1093e151-6590-4637-a991-536cfc18022a" providerId="ADAL" clId="{C22303C6-1151-4F15-B492-BD55B0C39C1F}" dt="2025-04-11T16:02:19.491" v="40" actId="20577"/>
          <ac:spMkLst>
            <pc:docMk/>
            <pc:sldMk cId="3627190531" sldId="375"/>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0"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l">
              <a:defRPr sz="1200"/>
            </a:lvl1pPr>
          </a:lstStyle>
          <a:p>
            <a:endParaRPr lang="en-US" altLang="en-US"/>
          </a:p>
        </p:txBody>
      </p:sp>
      <p:sp>
        <p:nvSpPr>
          <p:cNvPr id="81923" name="Rectangle 3"/>
          <p:cNvSpPr>
            <a:spLocks noGrp="1" noChangeArrowheads="1"/>
          </p:cNvSpPr>
          <p:nvPr>
            <p:ph type="dt" idx="1"/>
          </p:nvPr>
        </p:nvSpPr>
        <p:spPr bwMode="auto">
          <a:xfrm>
            <a:off x="3970938" y="0"/>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algn="r">
              <a:defRPr sz="1200"/>
            </a:lvl1pPr>
          </a:lstStyle>
          <a:p>
            <a:endParaRPr lang="en-US" altLang="en-US"/>
          </a:p>
        </p:txBody>
      </p:sp>
      <p:sp>
        <p:nvSpPr>
          <p:cNvPr id="8192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25" name="Rectangle 5"/>
          <p:cNvSpPr>
            <a:spLocks noGrp="1" noChangeArrowheads="1"/>
          </p:cNvSpPr>
          <p:nvPr>
            <p:ph type="body" sz="quarter" idx="3"/>
          </p:nvPr>
        </p:nvSpPr>
        <p:spPr bwMode="auto">
          <a:xfrm>
            <a:off x="701040" y="4415790"/>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81926" name="Rectangle 6"/>
          <p:cNvSpPr>
            <a:spLocks noGrp="1" noChangeArrowheads="1"/>
          </p:cNvSpPr>
          <p:nvPr>
            <p:ph type="ftr" sz="quarter" idx="4"/>
          </p:nvPr>
        </p:nvSpPr>
        <p:spPr bwMode="auto">
          <a:xfrm>
            <a:off x="0"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l">
              <a:defRPr sz="1200"/>
            </a:lvl1pPr>
          </a:lstStyle>
          <a:p>
            <a:endParaRPr lang="en-US" altLang="en-US"/>
          </a:p>
        </p:txBody>
      </p:sp>
      <p:sp>
        <p:nvSpPr>
          <p:cNvPr id="81927" name="Rectangle 7"/>
          <p:cNvSpPr>
            <a:spLocks noGrp="1" noChangeArrowheads="1"/>
          </p:cNvSpPr>
          <p:nvPr>
            <p:ph type="sldNum" sz="quarter" idx="5"/>
          </p:nvPr>
        </p:nvSpPr>
        <p:spPr bwMode="auto">
          <a:xfrm>
            <a:off x="3970938" y="8829967"/>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algn="r">
              <a:defRPr sz="1200"/>
            </a:lvl1pPr>
          </a:lstStyle>
          <a:p>
            <a:fld id="{12508EBD-B2DA-4542-8EE6-A716F48F0DEC}" type="slidenum">
              <a:rPr lang="en-US" altLang="en-US"/>
              <a:pPr/>
              <a:t>‹#›</a:t>
            </a:fld>
            <a:endParaRPr lang="en-US" altLang="en-US"/>
          </a:p>
        </p:txBody>
      </p:sp>
    </p:spTree>
    <p:extLst>
      <p:ext uri="{BB962C8B-B14F-4D97-AF65-F5344CB8AC3E}">
        <p14:creationId xmlns:p14="http://schemas.microsoft.com/office/powerpoint/2010/main" val="222547222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508EBD-B2DA-4542-8EE6-A716F48F0DEC}" type="slidenum">
              <a:rPr lang="en-US" altLang="en-US" smtClean="0"/>
              <a:pPr/>
              <a:t>7</a:t>
            </a:fld>
            <a:endParaRPr lang="en-US" altLang="en-US"/>
          </a:p>
        </p:txBody>
      </p:sp>
    </p:spTree>
    <p:extLst>
      <p:ext uri="{BB962C8B-B14F-4D97-AF65-F5344CB8AC3E}">
        <p14:creationId xmlns:p14="http://schemas.microsoft.com/office/powerpoint/2010/main" val="20935940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508EBD-B2DA-4542-8EE6-A716F48F0DEC}" type="slidenum">
              <a:rPr lang="en-US" altLang="en-US" smtClean="0"/>
              <a:pPr/>
              <a:t>13</a:t>
            </a:fld>
            <a:endParaRPr lang="en-US" altLang="en-US"/>
          </a:p>
        </p:txBody>
      </p:sp>
    </p:spTree>
    <p:extLst>
      <p:ext uri="{BB962C8B-B14F-4D97-AF65-F5344CB8AC3E}">
        <p14:creationId xmlns:p14="http://schemas.microsoft.com/office/powerpoint/2010/main" val="5673417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074" name="Rectangle 2"/>
          <p:cNvSpPr>
            <a:spLocks noGrp="1" noChangeArrowheads="1"/>
          </p:cNvSpPr>
          <p:nvPr>
            <p:ph type="ctrTitle"/>
          </p:nvPr>
        </p:nvSpPr>
        <p:spPr>
          <a:xfrm>
            <a:off x="228600" y="457200"/>
            <a:ext cx="6096000" cy="704850"/>
          </a:xfrm>
          <a:effectLst>
            <a:outerShdw dist="28398" dir="1593903" algn="ctr" rotWithShape="0">
              <a:schemeClr val="bg2"/>
            </a:outerShdw>
          </a:effectLst>
        </p:spPr>
        <p:txBody>
          <a:bodyPr/>
          <a:lstStyle>
            <a:lvl1pPr algn="l">
              <a:defRPr sz="4000">
                <a:solidFill>
                  <a:schemeClr val="bg1"/>
                </a:solidFill>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228600" y="1143000"/>
            <a:ext cx="6096000" cy="685800"/>
          </a:xfrm>
          <a:effectLst>
            <a:outerShdw dist="28398" dir="1593903" algn="ctr" rotWithShape="0">
              <a:schemeClr val="bg2"/>
            </a:outerShdw>
          </a:effectLst>
        </p:spPr>
        <p:txBody>
          <a:bodyPr anchor="ctr"/>
          <a:lstStyle>
            <a:lvl1pPr marL="0" indent="0">
              <a:buFontTx/>
              <a:buNone/>
              <a:defRPr sz="2400">
                <a:solidFill>
                  <a:schemeClr val="bg1"/>
                </a:solidFill>
              </a:defRPr>
            </a:lvl1pPr>
          </a:lstStyle>
          <a:p>
            <a:pPr lvl="0"/>
            <a:r>
              <a:rPr lang="en-US" altLang="en-US" noProof="0"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11901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77000" y="1524000"/>
            <a:ext cx="1828800" cy="5029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90600" y="1524000"/>
            <a:ext cx="5334000" cy="5029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4952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p>
            <a:endParaRPr lang="en-US"/>
          </a:p>
        </p:txBody>
      </p:sp>
      <p:sp>
        <p:nvSpPr>
          <p:cNvPr id="5" name="Slide Number Placeholder 4"/>
          <p:cNvSpPr>
            <a:spLocks noGrp="1"/>
          </p:cNvSpPr>
          <p:nvPr>
            <p:ph type="sldNum" sz="quarter" idx="11"/>
          </p:nvPr>
        </p:nvSpPr>
        <p:spPr/>
        <p:txBody>
          <a:bodyPr/>
          <a:lstStyle>
            <a:lvl1pPr>
              <a:defRPr sz="1400"/>
            </a:lvl1pPr>
          </a:lstStyle>
          <a:p>
            <a:fld id="{C1461E72-8559-4CF8-9706-6501354A6783}" type="slidenum">
              <a:rPr lang="en-US" smtClean="0"/>
              <a:pPr/>
              <a:t>‹#›</a:t>
            </a:fld>
            <a:endParaRPr lang="en-US" dirty="0"/>
          </a:p>
        </p:txBody>
      </p:sp>
    </p:spTree>
    <p:extLst>
      <p:ext uri="{BB962C8B-B14F-4D97-AF65-F5344CB8AC3E}">
        <p14:creationId xmlns:p14="http://schemas.microsoft.com/office/powerpoint/2010/main" val="6108055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3200" i="1"/>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dirty="0"/>
              <a:t>Click to edit Master text styles</a:t>
            </a:r>
          </a:p>
        </p:txBody>
      </p:sp>
    </p:spTree>
    <p:extLst>
      <p:ext uri="{BB962C8B-B14F-4D97-AF65-F5344CB8AC3E}">
        <p14:creationId xmlns:p14="http://schemas.microsoft.com/office/powerpoint/2010/main" val="1776754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90600" y="22860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2286000"/>
            <a:ext cx="35814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p>
            <a:endParaRPr lang="en-US"/>
          </a:p>
        </p:txBody>
      </p:sp>
      <p:sp>
        <p:nvSpPr>
          <p:cNvPr id="6" name="Slide Number Placeholder 5"/>
          <p:cNvSpPr>
            <a:spLocks noGrp="1"/>
          </p:cNvSpPr>
          <p:nvPr>
            <p:ph type="sldNum" sz="quarter" idx="11"/>
          </p:nvPr>
        </p:nvSpPr>
        <p:spPr/>
        <p:txBody>
          <a:bodyPr/>
          <a:lstStyle/>
          <a:p>
            <a:fld id="{C1461E72-8559-4CF8-9706-6501354A6783}" type="slidenum">
              <a:rPr lang="en-US" smtClean="0"/>
              <a:pPr/>
              <a:t>‹#›</a:t>
            </a:fld>
            <a:endParaRPr lang="en-US"/>
          </a:p>
        </p:txBody>
      </p:sp>
    </p:spTree>
    <p:extLst>
      <p:ext uri="{BB962C8B-B14F-4D97-AF65-F5344CB8AC3E}">
        <p14:creationId xmlns:p14="http://schemas.microsoft.com/office/powerpoint/2010/main" val="4145737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p>
            <a:endParaRPr lang="en-US"/>
          </a:p>
        </p:txBody>
      </p:sp>
      <p:sp>
        <p:nvSpPr>
          <p:cNvPr id="8" name="Slide Number Placeholder 7"/>
          <p:cNvSpPr>
            <a:spLocks noGrp="1"/>
          </p:cNvSpPr>
          <p:nvPr>
            <p:ph type="sldNum" sz="quarter" idx="11"/>
          </p:nvPr>
        </p:nvSpPr>
        <p:spPr/>
        <p:txBody>
          <a:bodyPr/>
          <a:lstStyle/>
          <a:p>
            <a:fld id="{C1461E72-8559-4CF8-9706-6501354A6783}" type="slidenum">
              <a:rPr lang="en-US" smtClean="0"/>
              <a:pPr/>
              <a:t>‹#›</a:t>
            </a:fld>
            <a:endParaRPr lang="en-US"/>
          </a:p>
        </p:txBody>
      </p:sp>
    </p:spTree>
    <p:extLst>
      <p:ext uri="{BB962C8B-B14F-4D97-AF65-F5344CB8AC3E}">
        <p14:creationId xmlns:p14="http://schemas.microsoft.com/office/powerpoint/2010/main" val="804204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609559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6136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797223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450700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rotWithShape="1">
          <a:blip r:embed="rId13">
            <a:extLst>
              <a:ext uri="{28A0092B-C50C-407E-A947-70E740481C1C}">
                <a14:useLocalDpi xmlns:a14="http://schemas.microsoft.com/office/drawing/2010/main" val="0"/>
              </a:ext>
            </a:extLst>
          </a:blip>
          <a:srcRect t="8333" b="-8333"/>
          <a:stretch/>
        </p:blipFill>
        <p:spPr>
          <a:xfrm>
            <a:off x="0" y="0"/>
            <a:ext cx="9144000" cy="6858000"/>
          </a:xfrm>
          <a:prstGeom prst="rect">
            <a:avLst/>
          </a:prstGeom>
        </p:spPr>
      </p:pic>
      <p:sp>
        <p:nvSpPr>
          <p:cNvPr id="1026" name="Rectangle 2"/>
          <p:cNvSpPr>
            <a:spLocks noGrp="1" noChangeArrowheads="1"/>
          </p:cNvSpPr>
          <p:nvPr>
            <p:ph type="title"/>
          </p:nvPr>
        </p:nvSpPr>
        <p:spPr bwMode="auto">
          <a:xfrm>
            <a:off x="0" y="122237"/>
            <a:ext cx="5867400" cy="71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495300" y="1905000"/>
            <a:ext cx="81534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 name="Footer Placeholder 2"/>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5" name="Slide Number Placeholder 4"/>
          <p:cNvSpPr>
            <a:spLocks noGrp="1"/>
          </p:cNvSpPr>
          <p:nvPr>
            <p:ph type="sldNum" sz="quarter" idx="4"/>
          </p:nvPr>
        </p:nvSpPr>
        <p:spPr>
          <a:xfrm>
            <a:off x="8229600" y="0"/>
            <a:ext cx="914400" cy="365125"/>
          </a:xfrm>
          <a:prstGeom prst="rect">
            <a:avLst/>
          </a:prstGeom>
        </p:spPr>
        <p:txBody>
          <a:bodyPr vert="horz" lIns="91440" tIns="45720" rIns="91440" bIns="45720" rtlCol="0" anchor="b"/>
          <a:lstStyle>
            <a:lvl1pPr algn="r">
              <a:defRPr sz="1200" b="1" i="0">
                <a:solidFill>
                  <a:schemeClr val="bg1"/>
                </a:solidFill>
                <a:latin typeface="+mj-lt"/>
              </a:defRPr>
            </a:lvl1pPr>
          </a:lstStyle>
          <a:p>
            <a:fld id="{C1461E72-8559-4CF8-9706-6501354A6783}" type="slidenum">
              <a:rPr lang="en-US" smtClean="0"/>
              <a:pPr/>
              <a:t>‹#›</a:t>
            </a:fld>
            <a:endParaRPr lang="en-US" dirty="0"/>
          </a:p>
        </p:txBody>
      </p:sp>
      <p:sp>
        <p:nvSpPr>
          <p:cNvPr id="4" name="fc" descr="Classification: Internal Use"/>
          <p:cNvSpPr txBox="1"/>
          <p:nvPr userDrawn="1"/>
        </p:nvSpPr>
        <p:spPr>
          <a:xfrm>
            <a:off x="0" y="6545580"/>
            <a:ext cx="9144000" cy="215444"/>
          </a:xfrm>
          <a:prstGeom prst="rect">
            <a:avLst/>
          </a:prstGeom>
          <a:noFill/>
        </p:spPr>
        <p:txBody>
          <a:bodyPr vert="horz" rtlCol="0">
            <a:spAutoFit/>
          </a:bodyPr>
          <a:lstStyle/>
          <a:p>
            <a:pPr algn="ctr"/>
            <a:r>
              <a:rPr lang="en-US" sz="800" b="0" i="0" u="none" baseline="0">
                <a:solidFill>
                  <a:srgbClr val="B4B4B4"/>
                </a:solidFill>
                <a:latin typeface="Arial"/>
              </a:rPr>
              <a:t>Classification: Internal Use</a:t>
            </a:r>
          </a:p>
        </p:txBody>
      </p:sp>
      <p:sp>
        <p:nvSpPr>
          <p:cNvPr id="7" name="TextBox 6">
            <a:extLst>
              <a:ext uri="{FF2B5EF4-FFF2-40B4-BE49-F238E27FC236}">
                <a16:creationId xmlns:a16="http://schemas.microsoft.com/office/drawing/2014/main" xmlns="" id="{9AFA67ED-1456-D468-FFE4-D8E621BAA6A1}"/>
              </a:ext>
            </a:extLst>
          </p:cNvPr>
          <p:cNvSpPr txBox="1"/>
          <p:nvPr userDrawn="1">
            <p:extLst>
              <p:ext uri="{1162E1C5-73C7-4A58-AE30-91384D911F3F}">
                <p184:classification xmlns:p184="http://schemas.microsoft.com/office/powerpoint/2018/4/main" xmlns="" val="ftr"/>
              </p:ext>
            </p:extLst>
          </p:nvPr>
        </p:nvSpPr>
        <p:spPr>
          <a:xfrm>
            <a:off x="4024313" y="6672580"/>
            <a:ext cx="1117600" cy="121920"/>
          </a:xfrm>
          <a:prstGeom prst="rect">
            <a:avLst/>
          </a:prstGeom>
        </p:spPr>
        <p:txBody>
          <a:bodyPr horzOverflow="overflow" lIns="0" tIns="0" rIns="0" bIns="0">
            <a:spAutoFit/>
          </a:bodyPr>
          <a:lstStyle/>
          <a:p>
            <a:pPr algn="l"/>
            <a:r>
              <a:rPr lang="en-US" sz="800">
                <a:solidFill>
                  <a:srgbClr val="000000">
                    <a:alpha val="50000"/>
                  </a:srgbClr>
                </a:solidFill>
                <a:latin typeface="Calibri" panose="020F0502020204030204" pitchFamily="34" charset="0"/>
                <a:ea typeface="Calibri" panose="020F0502020204030204" pitchFamily="34" charset="0"/>
                <a:cs typeface="Calibri" panose="020F0502020204030204" pitchFamily="34" charset="0"/>
              </a:rPr>
              <a:t>Classification: Internal Use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1" fontAlgn="base" hangingPunct="1">
        <a:lnSpc>
          <a:spcPct val="90000"/>
        </a:lnSpc>
        <a:spcBef>
          <a:spcPct val="0"/>
        </a:spcBef>
        <a:spcAft>
          <a:spcPct val="0"/>
        </a:spcAft>
        <a:defRPr sz="3600" b="1">
          <a:solidFill>
            <a:schemeClr val="bg1"/>
          </a:solidFill>
          <a:latin typeface="+mj-lt"/>
          <a:ea typeface="+mj-ea"/>
          <a:cs typeface="+mj-cs"/>
        </a:defRPr>
      </a:lvl1pPr>
      <a:lvl2pPr algn="l" rtl="0" eaLnBrk="1" fontAlgn="base" hangingPunct="1">
        <a:spcBef>
          <a:spcPct val="0"/>
        </a:spcBef>
        <a:spcAft>
          <a:spcPct val="0"/>
        </a:spcAft>
        <a:defRPr sz="4400">
          <a:solidFill>
            <a:srgbClr val="2F75AF"/>
          </a:solidFill>
          <a:latin typeface="Microsoft Sans Serif" pitchFamily="34" charset="0"/>
        </a:defRPr>
      </a:lvl2pPr>
      <a:lvl3pPr algn="l" rtl="0" eaLnBrk="1" fontAlgn="base" hangingPunct="1">
        <a:spcBef>
          <a:spcPct val="0"/>
        </a:spcBef>
        <a:spcAft>
          <a:spcPct val="0"/>
        </a:spcAft>
        <a:defRPr sz="4400">
          <a:solidFill>
            <a:srgbClr val="2F75AF"/>
          </a:solidFill>
          <a:latin typeface="Microsoft Sans Serif" pitchFamily="34" charset="0"/>
        </a:defRPr>
      </a:lvl3pPr>
      <a:lvl4pPr algn="l" rtl="0" eaLnBrk="1" fontAlgn="base" hangingPunct="1">
        <a:spcBef>
          <a:spcPct val="0"/>
        </a:spcBef>
        <a:spcAft>
          <a:spcPct val="0"/>
        </a:spcAft>
        <a:defRPr sz="4400">
          <a:solidFill>
            <a:srgbClr val="2F75AF"/>
          </a:solidFill>
          <a:latin typeface="Microsoft Sans Serif" pitchFamily="34" charset="0"/>
        </a:defRPr>
      </a:lvl4pPr>
      <a:lvl5pPr algn="l" rtl="0" eaLnBrk="1" fontAlgn="base" hangingPunct="1">
        <a:spcBef>
          <a:spcPct val="0"/>
        </a:spcBef>
        <a:spcAft>
          <a:spcPct val="0"/>
        </a:spcAft>
        <a:defRPr sz="4400">
          <a:solidFill>
            <a:srgbClr val="2F75AF"/>
          </a:solidFill>
          <a:latin typeface="Microsoft Sans Serif" pitchFamily="34" charset="0"/>
        </a:defRPr>
      </a:lvl5pPr>
      <a:lvl6pPr marL="457200" algn="l" rtl="0" eaLnBrk="1" fontAlgn="base" hangingPunct="1">
        <a:spcBef>
          <a:spcPct val="0"/>
        </a:spcBef>
        <a:spcAft>
          <a:spcPct val="0"/>
        </a:spcAft>
        <a:defRPr sz="4400">
          <a:solidFill>
            <a:srgbClr val="2F75AF"/>
          </a:solidFill>
          <a:latin typeface="Microsoft Sans Serif" pitchFamily="34" charset="0"/>
        </a:defRPr>
      </a:lvl6pPr>
      <a:lvl7pPr marL="914400" algn="l" rtl="0" eaLnBrk="1" fontAlgn="base" hangingPunct="1">
        <a:spcBef>
          <a:spcPct val="0"/>
        </a:spcBef>
        <a:spcAft>
          <a:spcPct val="0"/>
        </a:spcAft>
        <a:defRPr sz="4400">
          <a:solidFill>
            <a:srgbClr val="2F75AF"/>
          </a:solidFill>
          <a:latin typeface="Microsoft Sans Serif" pitchFamily="34" charset="0"/>
        </a:defRPr>
      </a:lvl7pPr>
      <a:lvl8pPr marL="1371600" algn="l" rtl="0" eaLnBrk="1" fontAlgn="base" hangingPunct="1">
        <a:spcBef>
          <a:spcPct val="0"/>
        </a:spcBef>
        <a:spcAft>
          <a:spcPct val="0"/>
        </a:spcAft>
        <a:defRPr sz="4400">
          <a:solidFill>
            <a:srgbClr val="2F75AF"/>
          </a:solidFill>
          <a:latin typeface="Microsoft Sans Serif" pitchFamily="34" charset="0"/>
        </a:defRPr>
      </a:lvl8pPr>
      <a:lvl9pPr marL="1828800" algn="l" rtl="0" eaLnBrk="1" fontAlgn="base" hangingPunct="1">
        <a:spcBef>
          <a:spcPct val="0"/>
        </a:spcBef>
        <a:spcAft>
          <a:spcPct val="0"/>
        </a:spcAft>
        <a:defRPr sz="4400">
          <a:solidFill>
            <a:srgbClr val="2F75AF"/>
          </a:solidFill>
          <a:latin typeface="Microsoft Sans Serif" pitchFamily="34" charset="0"/>
        </a:defRPr>
      </a:lvl9pPr>
    </p:titleStyle>
    <p:bodyStyle>
      <a:lvl1pPr marL="342900" indent="-342900" algn="l" rtl="0" eaLnBrk="1" fontAlgn="base" hangingPunct="1">
        <a:lnSpc>
          <a:spcPct val="95000"/>
        </a:lnSpc>
        <a:spcBef>
          <a:spcPts val="300"/>
        </a:spcBef>
        <a:spcAft>
          <a:spcPts val="600"/>
        </a:spcAft>
        <a:buFont typeface="Wingdings" panose="05000000000000000000" pitchFamily="2" charset="2"/>
        <a:buChar char="§"/>
        <a:defRPr sz="2800" b="0">
          <a:solidFill>
            <a:schemeClr val="bg2">
              <a:lumMod val="50000"/>
            </a:schemeClr>
          </a:solidFill>
          <a:latin typeface="+mn-lt"/>
          <a:ea typeface="+mn-ea"/>
          <a:cs typeface="+mn-cs"/>
        </a:defRPr>
      </a:lvl1pPr>
      <a:lvl2pPr marL="742950" indent="-285750" algn="l" rtl="0" eaLnBrk="1" fontAlgn="base" hangingPunct="1">
        <a:lnSpc>
          <a:spcPct val="95000"/>
        </a:lnSpc>
        <a:spcBef>
          <a:spcPts val="300"/>
        </a:spcBef>
        <a:spcAft>
          <a:spcPts val="600"/>
        </a:spcAft>
        <a:buFont typeface="Wingdings" panose="05000000000000000000" pitchFamily="2" charset="2"/>
        <a:buChar char="ü"/>
        <a:defRPr sz="2400">
          <a:solidFill>
            <a:schemeClr val="bg2">
              <a:lumMod val="50000"/>
            </a:schemeClr>
          </a:solidFill>
          <a:latin typeface="+mn-lt"/>
        </a:defRPr>
      </a:lvl2pPr>
      <a:lvl3pPr marL="1143000" indent="-228600" algn="l" rtl="0" eaLnBrk="1" fontAlgn="base" hangingPunct="1">
        <a:lnSpc>
          <a:spcPct val="95000"/>
        </a:lnSpc>
        <a:spcBef>
          <a:spcPts val="300"/>
        </a:spcBef>
        <a:spcAft>
          <a:spcPts val="600"/>
        </a:spcAft>
        <a:buChar char="•"/>
        <a:defRPr sz="2000">
          <a:solidFill>
            <a:schemeClr val="bg2">
              <a:lumMod val="50000"/>
            </a:schemeClr>
          </a:solidFill>
          <a:latin typeface="+mn-lt"/>
        </a:defRPr>
      </a:lvl3pPr>
      <a:lvl4pPr marL="1600200" indent="-228600" algn="l" rtl="0" eaLnBrk="1" fontAlgn="base" hangingPunct="1">
        <a:lnSpc>
          <a:spcPct val="95000"/>
        </a:lnSpc>
        <a:spcBef>
          <a:spcPts val="300"/>
        </a:spcBef>
        <a:spcAft>
          <a:spcPts val="600"/>
        </a:spcAft>
        <a:buChar char="–"/>
        <a:defRPr sz="1800">
          <a:solidFill>
            <a:schemeClr val="bg2">
              <a:lumMod val="50000"/>
            </a:schemeClr>
          </a:solidFill>
          <a:latin typeface="+mn-lt"/>
        </a:defRPr>
      </a:lvl4pPr>
      <a:lvl5pPr marL="2057400" indent="-228600" algn="l" rtl="0" eaLnBrk="1" fontAlgn="base" hangingPunct="1">
        <a:lnSpc>
          <a:spcPct val="95000"/>
        </a:lnSpc>
        <a:spcBef>
          <a:spcPts val="300"/>
        </a:spcBef>
        <a:spcAft>
          <a:spcPts val="600"/>
        </a:spcAft>
        <a:buChar char="»"/>
        <a:defRPr sz="1800">
          <a:solidFill>
            <a:schemeClr val="bg2">
              <a:lumMod val="50000"/>
            </a:schemeClr>
          </a:solidFill>
          <a:latin typeface="+mn-lt"/>
        </a:defRPr>
      </a:lvl5pPr>
      <a:lvl6pPr marL="2514600" indent="-228600" algn="l" rtl="0" eaLnBrk="1" fontAlgn="base" hangingPunct="1">
        <a:spcBef>
          <a:spcPct val="20000"/>
        </a:spcBef>
        <a:spcAft>
          <a:spcPct val="0"/>
        </a:spcAft>
        <a:buChar char="»"/>
        <a:defRPr sz="2000">
          <a:solidFill>
            <a:srgbClr val="2F75AF"/>
          </a:solidFill>
          <a:latin typeface="+mn-lt"/>
        </a:defRPr>
      </a:lvl6pPr>
      <a:lvl7pPr marL="2971800" indent="-228600" algn="l" rtl="0" eaLnBrk="1" fontAlgn="base" hangingPunct="1">
        <a:spcBef>
          <a:spcPct val="20000"/>
        </a:spcBef>
        <a:spcAft>
          <a:spcPct val="0"/>
        </a:spcAft>
        <a:buChar char="»"/>
        <a:defRPr sz="2000">
          <a:solidFill>
            <a:srgbClr val="2F75AF"/>
          </a:solidFill>
          <a:latin typeface="+mn-lt"/>
        </a:defRPr>
      </a:lvl7pPr>
      <a:lvl8pPr marL="3429000" indent="-228600" algn="l" rtl="0" eaLnBrk="1" fontAlgn="base" hangingPunct="1">
        <a:spcBef>
          <a:spcPct val="20000"/>
        </a:spcBef>
        <a:spcAft>
          <a:spcPct val="0"/>
        </a:spcAft>
        <a:buChar char="»"/>
        <a:defRPr sz="2000">
          <a:solidFill>
            <a:srgbClr val="2F75AF"/>
          </a:solidFill>
          <a:latin typeface="+mn-lt"/>
        </a:defRPr>
      </a:lvl8pPr>
      <a:lvl9pPr marL="3886200" indent="-228600" algn="l" rtl="0" eaLnBrk="1" fontAlgn="base" hangingPunct="1">
        <a:spcBef>
          <a:spcPct val="20000"/>
        </a:spcBef>
        <a:spcAft>
          <a:spcPct val="0"/>
        </a:spcAft>
        <a:buChar char="»"/>
        <a:defRPr sz="2000">
          <a:solidFill>
            <a:srgbClr val="2F75AF"/>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52400"/>
            <a:ext cx="6096000" cy="3962400"/>
          </a:xfrm>
        </p:spPr>
        <p:txBody>
          <a:bodyPr/>
          <a:lstStyle/>
          <a:p>
            <a:r>
              <a:rPr lang="en-US" sz="5400" dirty="0"/>
              <a:t>FMA’s 34th Annual </a:t>
            </a:r>
            <a:br>
              <a:rPr lang="en-US" sz="5400" dirty="0"/>
            </a:br>
            <a:r>
              <a:rPr lang="en-US" sz="5400" dirty="0"/>
              <a:t>Securities and Compliance Seminar </a:t>
            </a:r>
          </a:p>
        </p:txBody>
      </p:sp>
      <p:sp>
        <p:nvSpPr>
          <p:cNvPr id="3" name="Subtitle 2"/>
          <p:cNvSpPr>
            <a:spLocks noGrp="1"/>
          </p:cNvSpPr>
          <p:nvPr>
            <p:ph type="subTitle" idx="1"/>
          </p:nvPr>
        </p:nvSpPr>
        <p:spPr>
          <a:xfrm>
            <a:off x="152400" y="5257800"/>
            <a:ext cx="6096000" cy="914400"/>
          </a:xfrm>
        </p:spPr>
        <p:txBody>
          <a:bodyPr/>
          <a:lstStyle/>
          <a:p>
            <a:r>
              <a:rPr lang="en-US" dirty="0"/>
              <a:t>Senior Investor Protections</a:t>
            </a:r>
          </a:p>
          <a:p>
            <a:r>
              <a:rPr lang="en-US" i="1" dirty="0"/>
              <a:t>April 2025</a:t>
            </a:r>
          </a:p>
        </p:txBody>
      </p:sp>
    </p:spTree>
    <p:extLst>
      <p:ext uri="{BB962C8B-B14F-4D97-AF65-F5344CB8AC3E}">
        <p14:creationId xmlns:p14="http://schemas.microsoft.com/office/powerpoint/2010/main" val="157550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RETIREMENT WITH FEW ASSETS</a:t>
            </a:r>
            <a:endParaRPr lang="en-US" dirty="0"/>
          </a:p>
        </p:txBody>
      </p:sp>
      <p:sp>
        <p:nvSpPr>
          <p:cNvPr id="3" name="Content Placeholder 2"/>
          <p:cNvSpPr>
            <a:spLocks noGrp="1"/>
          </p:cNvSpPr>
          <p:nvPr>
            <p:ph idx="1"/>
          </p:nvPr>
        </p:nvSpPr>
        <p:spPr/>
        <p:txBody>
          <a:bodyPr/>
          <a:lstStyle/>
          <a:p>
            <a:r>
              <a:rPr lang="en-US" dirty="0"/>
              <a:t>Thirty percent of Americans have put nothing away toward retirement</a:t>
            </a:r>
          </a:p>
          <a:p>
            <a:endParaRPr lang="en-US" dirty="0"/>
          </a:p>
          <a:p>
            <a:r>
              <a:rPr lang="en-US" dirty="0"/>
              <a:t>The average savings of a 50 year old is $43,797</a:t>
            </a:r>
          </a:p>
          <a:p>
            <a:endParaRPr lang="en-US" dirty="0"/>
          </a:p>
          <a:p>
            <a:r>
              <a:rPr lang="en-US" dirty="0"/>
              <a:t>The average retirement age is 62</a:t>
            </a:r>
          </a:p>
          <a:p>
            <a:endParaRPr lang="en-US" dirty="0"/>
          </a:p>
          <a:p>
            <a:r>
              <a:rPr lang="en-US" dirty="0"/>
              <a:t>Today’s low yield environment has Seniors chasing yield (more risk), trying to maintain a standard of living and not run out of money</a:t>
            </a:r>
          </a:p>
        </p:txBody>
      </p:sp>
      <p:sp>
        <p:nvSpPr>
          <p:cNvPr id="4" name="Slide Number Placeholder 3"/>
          <p:cNvSpPr>
            <a:spLocks noGrp="1"/>
          </p:cNvSpPr>
          <p:nvPr>
            <p:ph type="sldNum" sz="quarter" idx="11"/>
          </p:nvPr>
        </p:nvSpPr>
        <p:spPr/>
        <p:txBody>
          <a:bodyPr/>
          <a:lstStyle/>
          <a:p>
            <a:fld id="{C1461E72-8559-4CF8-9706-6501354A6783}" type="slidenum">
              <a:rPr lang="en-US" smtClean="0"/>
              <a:pPr/>
              <a:t>10</a:t>
            </a:fld>
            <a:endParaRPr lang="en-US"/>
          </a:p>
        </p:txBody>
      </p:sp>
    </p:spTree>
    <p:extLst>
      <p:ext uri="{BB962C8B-B14F-4D97-AF65-F5344CB8AC3E}">
        <p14:creationId xmlns:p14="http://schemas.microsoft.com/office/powerpoint/2010/main" val="2800206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BROKERAGE/INVESTMENT </a:t>
            </a:r>
            <a:br>
              <a:rPr lang="en-US"/>
            </a:br>
            <a:r>
              <a:rPr lang="en-US"/>
              <a:t>ADVISORY ASSETS</a:t>
            </a:r>
            <a:endParaRPr lang="en-US" dirty="0"/>
          </a:p>
        </p:txBody>
      </p:sp>
      <p:sp>
        <p:nvSpPr>
          <p:cNvPr id="3" name="Content Placeholder 2"/>
          <p:cNvSpPr>
            <a:spLocks noGrp="1"/>
          </p:cNvSpPr>
          <p:nvPr>
            <p:ph idx="1"/>
          </p:nvPr>
        </p:nvSpPr>
        <p:spPr>
          <a:xfrm>
            <a:off x="561975" y="1476375"/>
            <a:ext cx="8153400" cy="4876800"/>
          </a:xfrm>
        </p:spPr>
        <p:txBody>
          <a:bodyPr anchor="ctr">
            <a:scene3d>
              <a:camera prst="orthographicFront"/>
              <a:lightRig rig="soft" dir="t">
                <a:rot lat="0" lon="0" rev="10800000"/>
              </a:lightRig>
            </a:scene3d>
            <a:sp3d>
              <a:bevelT w="27940" h="12700"/>
              <a:contourClr>
                <a:srgbClr val="DDDDDD"/>
              </a:contourClr>
            </a:sp3d>
          </a:bodyPr>
          <a:lstStyle/>
          <a:p>
            <a:pPr marL="0" indent="0" algn="ctr">
              <a:buNone/>
            </a:pPr>
            <a:r>
              <a:rPr lang="en-US" sz="4400" spc="150" dirty="0">
                <a:ln w="11430"/>
              </a:rPr>
              <a:t>Nationally, over 75 percent of invested assets are held by clients over the age of 65</a:t>
            </a:r>
          </a:p>
        </p:txBody>
      </p:sp>
      <p:sp>
        <p:nvSpPr>
          <p:cNvPr id="4" name="Slide Number Placeholder 3"/>
          <p:cNvSpPr>
            <a:spLocks noGrp="1"/>
          </p:cNvSpPr>
          <p:nvPr>
            <p:ph type="sldNum" sz="quarter" idx="11"/>
          </p:nvPr>
        </p:nvSpPr>
        <p:spPr/>
        <p:txBody>
          <a:bodyPr/>
          <a:lstStyle/>
          <a:p>
            <a:fld id="{C1461E72-8559-4CF8-9706-6501354A6783}" type="slidenum">
              <a:rPr lang="en-US" smtClean="0"/>
              <a:pPr/>
              <a:t>11</a:t>
            </a:fld>
            <a:endParaRPr lang="en-US"/>
          </a:p>
        </p:txBody>
      </p:sp>
    </p:spTree>
    <p:extLst>
      <p:ext uri="{BB962C8B-B14F-4D97-AF65-F5344CB8AC3E}">
        <p14:creationId xmlns:p14="http://schemas.microsoft.com/office/powerpoint/2010/main" val="24066455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CURSE OF LIVING LONGER</a:t>
            </a:r>
          </a:p>
        </p:txBody>
      </p:sp>
      <p:sp>
        <p:nvSpPr>
          <p:cNvPr id="3" name="Content Placeholder 2"/>
          <p:cNvSpPr>
            <a:spLocks noGrp="1"/>
          </p:cNvSpPr>
          <p:nvPr>
            <p:ph idx="1"/>
          </p:nvPr>
        </p:nvSpPr>
        <p:spPr/>
        <p:txBody>
          <a:bodyPr/>
          <a:lstStyle/>
          <a:p>
            <a:r>
              <a:rPr lang="en-US" dirty="0"/>
              <a:t>The greater your assets, the better medical care available to you</a:t>
            </a:r>
          </a:p>
          <a:p>
            <a:r>
              <a:rPr lang="en-US" dirty="0"/>
              <a:t>The better your medical care, the greater opportunity for longevity</a:t>
            </a:r>
          </a:p>
          <a:p>
            <a:r>
              <a:rPr lang="en-US" dirty="0"/>
              <a:t>Longevity is both a benefit and curse as you are more apt to tax your savings and at greater risk of experiencing a progressive degenerative mental incapacity</a:t>
            </a:r>
          </a:p>
          <a:p>
            <a:r>
              <a:rPr lang="en-US" dirty="0"/>
              <a:t>Longevity also introduces isolation and independence as risk factors</a:t>
            </a:r>
          </a:p>
        </p:txBody>
      </p:sp>
      <p:sp>
        <p:nvSpPr>
          <p:cNvPr id="4" name="Slide Number Placeholder 3"/>
          <p:cNvSpPr>
            <a:spLocks noGrp="1"/>
          </p:cNvSpPr>
          <p:nvPr>
            <p:ph type="sldNum" sz="quarter" idx="11"/>
          </p:nvPr>
        </p:nvSpPr>
        <p:spPr/>
        <p:txBody>
          <a:bodyPr/>
          <a:lstStyle/>
          <a:p>
            <a:fld id="{C1461E72-8559-4CF8-9706-6501354A6783}" type="slidenum">
              <a:rPr lang="en-US" smtClean="0"/>
              <a:pPr/>
              <a:t>12</a:t>
            </a:fld>
            <a:endParaRPr lang="en-US" dirty="0"/>
          </a:p>
        </p:txBody>
      </p:sp>
    </p:spTree>
    <p:extLst>
      <p:ext uri="{BB962C8B-B14F-4D97-AF65-F5344CB8AC3E}">
        <p14:creationId xmlns:p14="http://schemas.microsoft.com/office/powerpoint/2010/main" val="2484843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USAging slide-02.png"/>
          <p:cNvPicPr>
            <a:picLocks noChangeAspect="1"/>
          </p:cNvPicPr>
          <p:nvPr/>
        </p:nvPicPr>
        <p:blipFill rotWithShape="1">
          <a:blip r:embed="rId3"/>
          <a:srcRect t="84754"/>
          <a:stretch/>
        </p:blipFill>
        <p:spPr bwMode="auto">
          <a:xfrm>
            <a:off x="0" y="5812410"/>
            <a:ext cx="9144000" cy="1045590"/>
          </a:xfrm>
          <a:prstGeom prst="rect">
            <a:avLst/>
          </a:prstGeom>
          <a:noFill/>
          <a:ln w="9525">
            <a:noFill/>
            <a:miter lim="800000"/>
            <a:headEnd/>
            <a:tailEnd/>
          </a:ln>
        </p:spPr>
      </p:pic>
      <p:sp>
        <p:nvSpPr>
          <p:cNvPr id="2" name="Title 1"/>
          <p:cNvSpPr>
            <a:spLocks noGrp="1"/>
          </p:cNvSpPr>
          <p:nvPr>
            <p:ph type="title"/>
          </p:nvPr>
        </p:nvSpPr>
        <p:spPr>
          <a:xfrm>
            <a:off x="0" y="76200"/>
            <a:ext cx="5791200" cy="787560"/>
          </a:xfrm>
        </p:spPr>
        <p:txBody>
          <a:bodyPr/>
          <a:lstStyle/>
          <a:p>
            <a:pPr algn="l"/>
            <a:r>
              <a:rPr lang="en-US" dirty="0">
                <a:solidFill>
                  <a:schemeClr val="bg1"/>
                </a:solidFill>
              </a:rPr>
              <a:t>SENIOR’S PREFERENCE FOR INDEPENDANCE</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68050258"/>
              </p:ext>
            </p:extLst>
          </p:nvPr>
        </p:nvGraphicFramePr>
        <p:xfrm>
          <a:off x="3200400" y="2438400"/>
          <a:ext cx="5791200" cy="2895601"/>
        </p:xfrm>
        <a:graphic>
          <a:graphicData uri="http://schemas.openxmlformats.org/drawingml/2006/table">
            <a:tbl>
              <a:tblPr firstRow="1" bandRow="1">
                <a:tableStyleId>{3B4B98B0-60AC-42C2-AFA5-B58CD77FA1E5}</a:tableStyleId>
              </a:tblPr>
              <a:tblGrid>
                <a:gridCol w="2687117">
                  <a:extLst>
                    <a:ext uri="{9D8B030D-6E8A-4147-A177-3AD203B41FA5}">
                      <a16:colId xmlns:a16="http://schemas.microsoft.com/office/drawing/2014/main" xmlns="" val="20000"/>
                    </a:ext>
                  </a:extLst>
                </a:gridCol>
                <a:gridCol w="648614">
                  <a:extLst>
                    <a:ext uri="{9D8B030D-6E8A-4147-A177-3AD203B41FA5}">
                      <a16:colId xmlns:a16="http://schemas.microsoft.com/office/drawing/2014/main" xmlns="" val="20001"/>
                    </a:ext>
                  </a:extLst>
                </a:gridCol>
                <a:gridCol w="2455469">
                  <a:extLst>
                    <a:ext uri="{9D8B030D-6E8A-4147-A177-3AD203B41FA5}">
                      <a16:colId xmlns:a16="http://schemas.microsoft.com/office/drawing/2014/main" xmlns="" val="20002"/>
                    </a:ext>
                  </a:extLst>
                </a:gridCol>
              </a:tblGrid>
              <a:tr h="676690">
                <a:tc>
                  <a:txBody>
                    <a:bodyPr/>
                    <a:lstStyle/>
                    <a:p>
                      <a:pPr algn="ctr"/>
                      <a:r>
                        <a:rPr lang="en-US" sz="2000" dirty="0">
                          <a:solidFill>
                            <a:schemeClr val="bg2">
                              <a:lumMod val="50000"/>
                            </a:schemeClr>
                          </a:solidFill>
                        </a:rPr>
                        <a:t>Cleveland Seniors</a:t>
                      </a:r>
                    </a:p>
                  </a:txBody>
                  <a:tcPr anchor="ctr"/>
                </a:tc>
                <a:tc>
                  <a:txBody>
                    <a:bodyPr/>
                    <a:lstStyle/>
                    <a:p>
                      <a:pPr algn="ctr"/>
                      <a:endParaRPr lang="en-US" sz="2000" dirty="0">
                        <a:solidFill>
                          <a:schemeClr val="bg2">
                            <a:lumMod val="50000"/>
                          </a:schemeClr>
                        </a:solidFill>
                      </a:endParaRPr>
                    </a:p>
                  </a:txBody>
                  <a:tcPr anchor="ctr"/>
                </a:tc>
                <a:tc>
                  <a:txBody>
                    <a:bodyPr/>
                    <a:lstStyle/>
                    <a:p>
                      <a:pPr algn="ctr"/>
                      <a:r>
                        <a:rPr lang="en-US" sz="2000" dirty="0">
                          <a:solidFill>
                            <a:schemeClr val="bg2">
                              <a:lumMod val="50000"/>
                            </a:schemeClr>
                          </a:solidFill>
                        </a:rPr>
                        <a:t>Seniors</a:t>
                      </a:r>
                      <a:r>
                        <a:rPr lang="en-US" sz="2000" baseline="0" dirty="0">
                          <a:solidFill>
                            <a:schemeClr val="bg2">
                              <a:lumMod val="50000"/>
                            </a:schemeClr>
                          </a:solidFill>
                        </a:rPr>
                        <a:t> Nationally</a:t>
                      </a:r>
                      <a:endParaRPr lang="en-US" sz="2000" dirty="0">
                        <a:solidFill>
                          <a:schemeClr val="bg2">
                            <a:lumMod val="50000"/>
                          </a:schemeClr>
                        </a:solidFill>
                      </a:endParaRPr>
                    </a:p>
                  </a:txBody>
                  <a:tcPr anchor="ctr"/>
                </a:tc>
                <a:extLst>
                  <a:ext uri="{0D108BD9-81ED-4DB2-BD59-A6C34878D82A}">
                    <a16:rowId xmlns:a16="http://schemas.microsoft.com/office/drawing/2014/main" xmlns="" val="10000"/>
                  </a:ext>
                </a:extLst>
              </a:tr>
              <a:tr h="739637">
                <a:tc>
                  <a:txBody>
                    <a:bodyPr/>
                    <a:lstStyle/>
                    <a:p>
                      <a:pPr algn="ctr"/>
                      <a:r>
                        <a:rPr lang="en-US" sz="2800" b="1" dirty="0">
                          <a:solidFill>
                            <a:schemeClr val="accent6">
                              <a:lumMod val="50000"/>
                            </a:schemeClr>
                          </a:solidFill>
                        </a:rPr>
                        <a:t>81%</a:t>
                      </a:r>
                      <a:endParaRPr lang="en-US" sz="2800" b="1" dirty="0">
                        <a:solidFill>
                          <a:schemeClr val="accent6">
                            <a:lumMod val="50000"/>
                          </a:schemeClr>
                        </a:solidFill>
                        <a:latin typeface="Book Antiqua" panose="02040602050305030304" pitchFamily="18" charset="0"/>
                      </a:endParaRPr>
                    </a:p>
                  </a:txBody>
                  <a:tcPr anchor="ctr"/>
                </a:tc>
                <a:tc>
                  <a:txBody>
                    <a:bodyPr/>
                    <a:lstStyle/>
                    <a:p>
                      <a:pPr algn="ctr"/>
                      <a:r>
                        <a:rPr lang="en-US" sz="2400" b="1" dirty="0">
                          <a:solidFill>
                            <a:schemeClr val="accent6">
                              <a:lumMod val="50000"/>
                            </a:schemeClr>
                          </a:solidFill>
                        </a:rPr>
                        <a:t>vs</a:t>
                      </a:r>
                      <a:endParaRPr lang="en-US" sz="2400" b="1" dirty="0">
                        <a:solidFill>
                          <a:schemeClr val="accent6">
                            <a:lumMod val="50000"/>
                          </a:schemeClr>
                        </a:solidFill>
                        <a:latin typeface="Book Antiqua" panose="02040602050305030304" pitchFamily="18" charset="0"/>
                      </a:endParaRPr>
                    </a:p>
                  </a:txBody>
                  <a:tcPr anchor="ctr"/>
                </a:tc>
                <a:tc>
                  <a:txBody>
                    <a:bodyPr/>
                    <a:lstStyle/>
                    <a:p>
                      <a:pPr algn="ctr"/>
                      <a:r>
                        <a:rPr lang="en-US" sz="2800" b="1" dirty="0">
                          <a:solidFill>
                            <a:schemeClr val="accent6">
                              <a:lumMod val="50000"/>
                            </a:schemeClr>
                          </a:solidFill>
                        </a:rPr>
                        <a:t>77%</a:t>
                      </a:r>
                      <a:endParaRPr lang="en-US" sz="2800" b="1" dirty="0">
                        <a:solidFill>
                          <a:schemeClr val="accent6">
                            <a:lumMod val="50000"/>
                          </a:schemeClr>
                        </a:solidFill>
                        <a:latin typeface="Book Antiqua" panose="02040602050305030304" pitchFamily="18" charset="0"/>
                      </a:endParaRPr>
                    </a:p>
                  </a:txBody>
                  <a:tcPr anchor="ctr"/>
                </a:tc>
                <a:extLst>
                  <a:ext uri="{0D108BD9-81ED-4DB2-BD59-A6C34878D82A}">
                    <a16:rowId xmlns:a16="http://schemas.microsoft.com/office/drawing/2014/main" xmlns="" val="10001"/>
                  </a:ext>
                </a:extLst>
              </a:tr>
              <a:tr h="739637">
                <a:tc>
                  <a:txBody>
                    <a:bodyPr/>
                    <a:lstStyle/>
                    <a:p>
                      <a:pPr algn="ctr"/>
                      <a:r>
                        <a:rPr lang="en-US" sz="2800" b="1" dirty="0"/>
                        <a:t>62%</a:t>
                      </a:r>
                      <a:endParaRPr lang="en-US" sz="2800" b="1" dirty="0">
                        <a:solidFill>
                          <a:schemeClr val="tx2"/>
                        </a:solidFill>
                        <a:latin typeface="Book Antiqua" panose="02040602050305030304" pitchFamily="18" charset="0"/>
                      </a:endParaRPr>
                    </a:p>
                  </a:txBody>
                  <a:tcPr anchor="ctr"/>
                </a:tc>
                <a:tc>
                  <a:txBody>
                    <a:bodyPr/>
                    <a:lstStyle/>
                    <a:p>
                      <a:pPr algn="ctr"/>
                      <a:r>
                        <a:rPr lang="en-US" sz="2400" b="1" dirty="0"/>
                        <a:t>vs</a:t>
                      </a:r>
                      <a:endParaRPr lang="en-US" sz="2400" b="1" dirty="0">
                        <a:solidFill>
                          <a:schemeClr val="tx1"/>
                        </a:solidFill>
                        <a:latin typeface="Book Antiqua" panose="02040602050305030304" pitchFamily="18" charset="0"/>
                      </a:endParaRPr>
                    </a:p>
                  </a:txBody>
                  <a:tcPr anchor="ctr"/>
                </a:tc>
                <a:tc>
                  <a:txBody>
                    <a:bodyPr/>
                    <a:lstStyle/>
                    <a:p>
                      <a:pPr algn="ctr"/>
                      <a:r>
                        <a:rPr lang="en-US" sz="2800" b="1" dirty="0"/>
                        <a:t>53%</a:t>
                      </a:r>
                      <a:endParaRPr lang="en-US" sz="2800" b="1" dirty="0">
                        <a:solidFill>
                          <a:schemeClr val="tx2"/>
                        </a:solidFill>
                        <a:latin typeface="Book Antiqua" panose="02040602050305030304" pitchFamily="18" charset="0"/>
                      </a:endParaRPr>
                    </a:p>
                  </a:txBody>
                  <a:tcPr anchor="ctr"/>
                </a:tc>
                <a:extLst>
                  <a:ext uri="{0D108BD9-81ED-4DB2-BD59-A6C34878D82A}">
                    <a16:rowId xmlns:a16="http://schemas.microsoft.com/office/drawing/2014/main" xmlns="" val="10002"/>
                  </a:ext>
                </a:extLst>
              </a:tr>
              <a:tr h="739637">
                <a:tc>
                  <a:txBody>
                    <a:bodyPr/>
                    <a:lstStyle/>
                    <a:p>
                      <a:pPr algn="ctr"/>
                      <a:r>
                        <a:rPr lang="en-US" sz="2800" b="1" dirty="0">
                          <a:solidFill>
                            <a:schemeClr val="accent5">
                              <a:lumMod val="50000"/>
                            </a:schemeClr>
                          </a:solidFill>
                        </a:rPr>
                        <a:t>87%</a:t>
                      </a:r>
                      <a:endParaRPr lang="en-US" sz="2800" b="1" dirty="0">
                        <a:solidFill>
                          <a:schemeClr val="accent5">
                            <a:lumMod val="50000"/>
                          </a:schemeClr>
                        </a:solidFill>
                        <a:latin typeface="Book Antiqua" panose="02040602050305030304" pitchFamily="18" charset="0"/>
                      </a:endParaRPr>
                    </a:p>
                  </a:txBody>
                  <a:tcPr anchor="ctr"/>
                </a:tc>
                <a:tc>
                  <a:txBody>
                    <a:bodyPr/>
                    <a:lstStyle/>
                    <a:p>
                      <a:pPr algn="ctr"/>
                      <a:r>
                        <a:rPr lang="en-US" sz="2400" b="1" dirty="0">
                          <a:solidFill>
                            <a:schemeClr val="accent5">
                              <a:lumMod val="50000"/>
                            </a:schemeClr>
                          </a:solidFill>
                        </a:rPr>
                        <a:t>vs</a:t>
                      </a:r>
                      <a:endParaRPr lang="en-US" sz="2400" b="1" dirty="0">
                        <a:solidFill>
                          <a:schemeClr val="accent5">
                            <a:lumMod val="50000"/>
                          </a:schemeClr>
                        </a:solidFill>
                        <a:latin typeface="Book Antiqua" panose="02040602050305030304" pitchFamily="18" charset="0"/>
                      </a:endParaRPr>
                    </a:p>
                  </a:txBody>
                  <a:tcPr anchor="ctr"/>
                </a:tc>
                <a:tc>
                  <a:txBody>
                    <a:bodyPr/>
                    <a:lstStyle/>
                    <a:p>
                      <a:pPr algn="ctr"/>
                      <a:r>
                        <a:rPr lang="en-US" sz="2800" b="1" dirty="0">
                          <a:solidFill>
                            <a:schemeClr val="accent5">
                              <a:lumMod val="50000"/>
                            </a:schemeClr>
                          </a:solidFill>
                        </a:rPr>
                        <a:t>81%</a:t>
                      </a:r>
                      <a:endParaRPr lang="en-US" sz="2800" b="1" dirty="0">
                        <a:solidFill>
                          <a:schemeClr val="accent5">
                            <a:lumMod val="50000"/>
                          </a:schemeClr>
                        </a:solidFill>
                        <a:latin typeface="Book Antiqua" panose="02040602050305030304" pitchFamily="18" charset="0"/>
                      </a:endParaRPr>
                    </a:p>
                  </a:txBody>
                  <a:tcPr anchor="ctr"/>
                </a:tc>
                <a:extLst>
                  <a:ext uri="{0D108BD9-81ED-4DB2-BD59-A6C34878D82A}">
                    <a16:rowId xmlns:a16="http://schemas.microsoft.com/office/drawing/2014/main" xmlns="" val="10003"/>
                  </a:ext>
                </a:extLst>
              </a:tr>
            </a:tbl>
          </a:graphicData>
        </a:graphic>
      </p:graphicFrame>
      <p:sp>
        <p:nvSpPr>
          <p:cNvPr id="4" name="Rounded Rectangle 3"/>
          <p:cNvSpPr/>
          <p:nvPr/>
        </p:nvSpPr>
        <p:spPr>
          <a:xfrm>
            <a:off x="609600" y="2510244"/>
            <a:ext cx="1468959" cy="329214"/>
          </a:xfrm>
          <a:prstGeom prst="roundRect">
            <a:avLst>
              <a:gd name="adj" fmla="val 7377"/>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defPPr>
              <a:defRPr lang="en-US"/>
            </a:defPPr>
            <a:lvl1pPr algn="l" rtl="0" fontAlgn="base">
              <a:spcBef>
                <a:spcPct val="0"/>
              </a:spcBef>
              <a:spcAft>
                <a:spcPct val="0"/>
              </a:spcAft>
              <a:defRPr kern="1200">
                <a:solidFill>
                  <a:schemeClr val="lt1"/>
                </a:solidFill>
                <a:latin typeface="+mn-lt"/>
                <a:ea typeface="+mn-ea"/>
                <a:cs typeface="+mn-cs"/>
              </a:defRPr>
            </a:lvl1pPr>
            <a:lvl2pPr marL="457200" algn="l" rtl="0" fontAlgn="base">
              <a:spcBef>
                <a:spcPct val="0"/>
              </a:spcBef>
              <a:spcAft>
                <a:spcPct val="0"/>
              </a:spcAft>
              <a:defRPr kern="1200">
                <a:solidFill>
                  <a:schemeClr val="lt1"/>
                </a:solidFill>
                <a:latin typeface="+mn-lt"/>
                <a:ea typeface="+mn-ea"/>
                <a:cs typeface="+mn-cs"/>
              </a:defRPr>
            </a:lvl2pPr>
            <a:lvl3pPr marL="914400" algn="l" rtl="0" fontAlgn="base">
              <a:spcBef>
                <a:spcPct val="0"/>
              </a:spcBef>
              <a:spcAft>
                <a:spcPct val="0"/>
              </a:spcAft>
              <a:defRPr kern="1200">
                <a:solidFill>
                  <a:schemeClr val="lt1"/>
                </a:solidFill>
                <a:latin typeface="+mn-lt"/>
                <a:ea typeface="+mn-ea"/>
                <a:cs typeface="+mn-cs"/>
              </a:defRPr>
            </a:lvl3pPr>
            <a:lvl4pPr marL="1371600" algn="l" rtl="0" fontAlgn="base">
              <a:spcBef>
                <a:spcPct val="0"/>
              </a:spcBef>
              <a:spcAft>
                <a:spcPct val="0"/>
              </a:spcAft>
              <a:defRPr kern="1200">
                <a:solidFill>
                  <a:schemeClr val="lt1"/>
                </a:solidFill>
                <a:latin typeface="+mn-lt"/>
                <a:ea typeface="+mn-ea"/>
                <a:cs typeface="+mn-cs"/>
              </a:defRPr>
            </a:lvl4pPr>
            <a:lvl5pPr marL="1828800" algn="l" rtl="0" fontAlgn="base">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a:r>
              <a:rPr lang="en-US" sz="1400" i="1" dirty="0">
                <a:solidFill>
                  <a:prstClr val="black"/>
                </a:solidFill>
              </a:rPr>
              <a:t>Cleveland, OH</a:t>
            </a:r>
          </a:p>
        </p:txBody>
      </p:sp>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53546" y="1447800"/>
            <a:ext cx="981069" cy="1058283"/>
          </a:xfrm>
          <a:prstGeom prst="rect">
            <a:avLst/>
          </a:prstGeom>
        </p:spPr>
      </p:pic>
      <p:sp>
        <p:nvSpPr>
          <p:cNvPr id="11" name="Right Arrow 10"/>
          <p:cNvSpPr/>
          <p:nvPr/>
        </p:nvSpPr>
        <p:spPr bwMode="auto">
          <a:xfrm>
            <a:off x="85725" y="2895600"/>
            <a:ext cx="3124200" cy="990600"/>
          </a:xfrm>
          <a:prstGeom prst="rightArrow">
            <a:avLst/>
          </a:prstGeom>
          <a:ln/>
        </p:spPr>
        <p:style>
          <a:lnRef idx="1">
            <a:schemeClr val="accent2"/>
          </a:lnRef>
          <a:fillRef idx="2">
            <a:schemeClr val="accent2"/>
          </a:fillRef>
          <a:effectRef idx="1">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a:lnSpc>
                <a:spcPct val="90000"/>
              </a:lnSpc>
            </a:pPr>
            <a:r>
              <a:rPr lang="en-US" sz="1800" b="1" dirty="0">
                <a:solidFill>
                  <a:schemeClr val="bg2">
                    <a:lumMod val="50000"/>
                  </a:schemeClr>
                </a:solidFill>
                <a:cs typeface="Calibri" pitchFamily="34" charset="0"/>
              </a:rPr>
              <a:t>Intend to continue living </a:t>
            </a:r>
          </a:p>
          <a:p>
            <a:pPr>
              <a:lnSpc>
                <a:spcPct val="90000"/>
              </a:lnSpc>
            </a:pPr>
            <a:r>
              <a:rPr lang="en-US" sz="1800" b="1" dirty="0">
                <a:solidFill>
                  <a:schemeClr val="bg2">
                    <a:lumMod val="50000"/>
                  </a:schemeClr>
                </a:solidFill>
                <a:cs typeface="Calibri" pitchFamily="34" charset="0"/>
              </a:rPr>
              <a:t>in their home</a:t>
            </a:r>
            <a:endParaRPr lang="en-US" sz="1600" dirty="0">
              <a:solidFill>
                <a:schemeClr val="bg2">
                  <a:lumMod val="50000"/>
                </a:schemeClr>
              </a:solidFill>
              <a:cs typeface="Calibri" pitchFamily="34" charset="0"/>
            </a:endParaRPr>
          </a:p>
        </p:txBody>
      </p:sp>
      <p:sp>
        <p:nvSpPr>
          <p:cNvPr id="12" name="Right Arrow 11"/>
          <p:cNvSpPr/>
          <p:nvPr/>
        </p:nvSpPr>
        <p:spPr bwMode="auto">
          <a:xfrm>
            <a:off x="76200" y="3657600"/>
            <a:ext cx="3124200" cy="990600"/>
          </a:xfrm>
          <a:prstGeom prst="rightArrow">
            <a:avLst/>
          </a:prstGeom>
          <a:ln/>
        </p:spPr>
        <p:style>
          <a:lnRef idx="1">
            <a:schemeClr val="accent3"/>
          </a:lnRef>
          <a:fillRef idx="2">
            <a:schemeClr val="accent3"/>
          </a:fillRef>
          <a:effectRef idx="1">
            <a:schemeClr val="accent3"/>
          </a:effectRef>
          <a:fontRef idx="minor">
            <a:schemeClr val="dk1"/>
          </a:fontRef>
        </p:style>
        <p:txBody>
          <a:bodyPr vert="horz" wrap="none" lIns="91440" tIns="45720" rIns="91440" bIns="45720" numCol="1" rtlCol="0" anchor="ctr" anchorCtr="0" compatLnSpc="1">
            <a:prstTxWarp prst="textNoShape">
              <a:avLst/>
            </a:prstTxWarp>
          </a:bodyPr>
          <a:lstStyle/>
          <a:p>
            <a:pPr>
              <a:lnSpc>
                <a:spcPct val="90000"/>
              </a:lnSpc>
            </a:pPr>
            <a:r>
              <a:rPr lang="en-US" sz="1800" b="1" dirty="0">
                <a:solidFill>
                  <a:schemeClr val="bg2">
                    <a:lumMod val="50000"/>
                  </a:schemeClr>
                </a:solidFill>
                <a:cs typeface="Calibri" pitchFamily="34" charset="0"/>
              </a:rPr>
              <a:t>Prefer to live alone</a:t>
            </a:r>
            <a:endParaRPr lang="en-US" sz="1600" dirty="0">
              <a:solidFill>
                <a:schemeClr val="bg2">
                  <a:lumMod val="50000"/>
                </a:schemeClr>
              </a:solidFill>
              <a:cs typeface="Calibri" pitchFamily="34" charset="0"/>
            </a:endParaRPr>
          </a:p>
        </p:txBody>
      </p:sp>
      <p:sp>
        <p:nvSpPr>
          <p:cNvPr id="13" name="Right Arrow 12"/>
          <p:cNvSpPr/>
          <p:nvPr/>
        </p:nvSpPr>
        <p:spPr bwMode="auto">
          <a:xfrm>
            <a:off x="76200" y="4343400"/>
            <a:ext cx="3124200" cy="1066800"/>
          </a:xfrm>
          <a:prstGeom prst="rightArrow">
            <a:avLst/>
          </a:prstGeom>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nSpc>
                <a:spcPct val="90000"/>
              </a:lnSpc>
            </a:pPr>
            <a:r>
              <a:rPr lang="en-US" sz="1800" b="1" dirty="0">
                <a:solidFill>
                  <a:schemeClr val="bg2">
                    <a:lumMod val="50000"/>
                  </a:schemeClr>
                </a:solidFill>
                <a:cs typeface="Calibri" pitchFamily="34" charset="0"/>
              </a:rPr>
              <a:t>Expect to live alone</a:t>
            </a:r>
            <a:endParaRPr lang="en-US" sz="1600" dirty="0">
              <a:solidFill>
                <a:schemeClr val="bg2">
                  <a:lumMod val="50000"/>
                </a:schemeClr>
              </a:solidFill>
              <a:cs typeface="Calibri" pitchFamily="34" charset="0"/>
            </a:endParaRPr>
          </a:p>
        </p:txBody>
      </p:sp>
      <p:sp>
        <p:nvSpPr>
          <p:cNvPr id="14" name="Slide Number Placeholder 13"/>
          <p:cNvSpPr>
            <a:spLocks noGrp="1"/>
          </p:cNvSpPr>
          <p:nvPr>
            <p:ph type="sldNum" sz="quarter" idx="11"/>
          </p:nvPr>
        </p:nvSpPr>
        <p:spPr/>
        <p:txBody>
          <a:bodyPr/>
          <a:lstStyle/>
          <a:p>
            <a:fld id="{C1461E72-8559-4CF8-9706-6501354A6783}" type="slidenum">
              <a:rPr lang="en-US" smtClean="0"/>
              <a:pPr/>
              <a:t>13</a:t>
            </a:fld>
            <a:endParaRPr lang="en-US"/>
          </a:p>
        </p:txBody>
      </p:sp>
    </p:spTree>
    <p:extLst>
      <p:ext uri="{BB962C8B-B14F-4D97-AF65-F5344CB8AC3E}">
        <p14:creationId xmlns:p14="http://schemas.microsoft.com/office/powerpoint/2010/main" val="3737609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SENIOR ISOLATION</a:t>
            </a:r>
          </a:p>
        </p:txBody>
      </p:sp>
      <p:sp>
        <p:nvSpPr>
          <p:cNvPr id="3" name="Content Placeholder 2"/>
          <p:cNvSpPr>
            <a:spLocks noGrp="1"/>
          </p:cNvSpPr>
          <p:nvPr>
            <p:ph idx="1"/>
          </p:nvPr>
        </p:nvSpPr>
        <p:spPr/>
        <p:txBody>
          <a:bodyPr/>
          <a:lstStyle/>
          <a:p>
            <a:r>
              <a:rPr lang="en-US" dirty="0"/>
              <a:t>Social isolation ranges from isolation that is imposed or involuntary to voluntary isolation.</a:t>
            </a:r>
            <a:r>
              <a:rPr lang="en-US" baseline="30000" dirty="0"/>
              <a:t> </a:t>
            </a:r>
            <a:r>
              <a:rPr lang="en-US" dirty="0"/>
              <a:t>A study suggests that involuntary isolation is considered negative, because it results in a loss of social intercourse and the support it provides to the individual or their support systems</a:t>
            </a:r>
          </a:p>
          <a:p>
            <a:r>
              <a:rPr lang="en-US" dirty="0"/>
              <a:t>Further, a more recent study found that social isolation, regardless of cause, was common among elderly victims of financial abuse and exploitation</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14</a:t>
            </a:fld>
            <a:endParaRPr lang="en-US" dirty="0"/>
          </a:p>
        </p:txBody>
      </p:sp>
    </p:spTree>
    <p:extLst>
      <p:ext uri="{BB962C8B-B14F-4D97-AF65-F5344CB8AC3E}">
        <p14:creationId xmlns:p14="http://schemas.microsoft.com/office/powerpoint/2010/main" val="11785000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DIMINISHED CAPACITY</a:t>
            </a:r>
          </a:p>
        </p:txBody>
      </p:sp>
      <p:sp>
        <p:nvSpPr>
          <p:cNvPr id="3" name="Content Placeholder 2"/>
          <p:cNvSpPr>
            <a:spLocks noGrp="1"/>
          </p:cNvSpPr>
          <p:nvPr>
            <p:ph idx="1"/>
          </p:nvPr>
        </p:nvSpPr>
        <p:spPr/>
        <p:txBody>
          <a:bodyPr/>
          <a:lstStyle/>
          <a:p>
            <a:r>
              <a:rPr lang="en-US" sz="2400" dirty="0"/>
              <a:t>Diminished capacity is when your client loses freedom of movement, the ability to perceive their surroundings, cognitive function, or any combination of the previous traits</a:t>
            </a:r>
          </a:p>
          <a:p>
            <a:r>
              <a:rPr lang="en-US" sz="2400" dirty="0"/>
              <a:t>Mental impairment is often difficult to recognize, particularly in the early stages and can change daily </a:t>
            </a:r>
          </a:p>
          <a:p>
            <a:pPr lvl="1"/>
            <a:r>
              <a:rPr lang="en-US" sz="2000" dirty="0"/>
              <a:t>A client may seem perfectly normal most of the time; however, his or her ability to effectively read and understand account-related documents may be greatly diminished  </a:t>
            </a:r>
          </a:p>
          <a:p>
            <a:r>
              <a:rPr lang="en-US" sz="2400" dirty="0"/>
              <a:t>Energy and stress are significant factors</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15</a:t>
            </a:fld>
            <a:endParaRPr lang="en-US"/>
          </a:p>
        </p:txBody>
      </p:sp>
    </p:spTree>
    <p:extLst>
      <p:ext uri="{BB962C8B-B14F-4D97-AF65-F5344CB8AC3E}">
        <p14:creationId xmlns:p14="http://schemas.microsoft.com/office/powerpoint/2010/main" val="22678460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DIMINISHED CAPACITY</a:t>
            </a:r>
          </a:p>
        </p:txBody>
      </p:sp>
      <p:sp>
        <p:nvSpPr>
          <p:cNvPr id="3" name="Content Placeholder 2"/>
          <p:cNvSpPr>
            <a:spLocks noGrp="1"/>
          </p:cNvSpPr>
          <p:nvPr>
            <p:ph idx="1"/>
          </p:nvPr>
        </p:nvSpPr>
        <p:spPr/>
        <p:txBody>
          <a:bodyPr/>
          <a:lstStyle/>
          <a:p>
            <a:r>
              <a:rPr lang="en-US" dirty="0"/>
              <a:t>The Alzheimer’s Association defines mild cognitive impairment (MCI) as something that causes cognitive changes that are serious enough to be noticed by the individuals experiencing them or to other people, but not severe enough to interfere with their daily life or independent function </a:t>
            </a:r>
          </a:p>
        </p:txBody>
      </p:sp>
      <p:sp>
        <p:nvSpPr>
          <p:cNvPr id="4" name="Slide Number Placeholder 3"/>
          <p:cNvSpPr>
            <a:spLocks noGrp="1"/>
          </p:cNvSpPr>
          <p:nvPr>
            <p:ph type="sldNum" sz="quarter" idx="11"/>
          </p:nvPr>
        </p:nvSpPr>
        <p:spPr/>
        <p:txBody>
          <a:bodyPr/>
          <a:lstStyle/>
          <a:p>
            <a:fld id="{C1461E72-8559-4CF8-9706-6501354A6783}" type="slidenum">
              <a:rPr lang="en-US" smtClean="0"/>
              <a:pPr/>
              <a:t>16</a:t>
            </a:fld>
            <a:endParaRPr lang="en-US" dirty="0"/>
          </a:p>
        </p:txBody>
      </p:sp>
    </p:spTree>
    <p:extLst>
      <p:ext uri="{BB962C8B-B14F-4D97-AF65-F5344CB8AC3E}">
        <p14:creationId xmlns:p14="http://schemas.microsoft.com/office/powerpoint/2010/main" val="1320960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DIMINISHED CAPACITY</a:t>
            </a:r>
          </a:p>
        </p:txBody>
      </p:sp>
      <p:sp>
        <p:nvSpPr>
          <p:cNvPr id="3" name="Content Placeholder 2"/>
          <p:cNvSpPr>
            <a:spLocks noGrp="1"/>
          </p:cNvSpPr>
          <p:nvPr>
            <p:ph idx="1"/>
          </p:nvPr>
        </p:nvSpPr>
        <p:spPr/>
        <p:txBody>
          <a:bodyPr/>
          <a:lstStyle/>
          <a:p>
            <a:r>
              <a:rPr lang="en-US" dirty="0"/>
              <a:t>To function independently in our society, an individual must possess financial capacity—the ability to handle money and manage his own accounts </a:t>
            </a:r>
          </a:p>
          <a:p>
            <a:endParaRPr lang="en-US" dirty="0"/>
          </a:p>
          <a:p>
            <a:r>
              <a:rPr lang="en-US" dirty="0"/>
              <a:t>A number of studies have concluded that a reduction in financial capability occurs at a very early stage of cognitive impairment</a:t>
            </a:r>
          </a:p>
        </p:txBody>
      </p:sp>
      <p:sp>
        <p:nvSpPr>
          <p:cNvPr id="4" name="Slide Number Placeholder 3"/>
          <p:cNvSpPr>
            <a:spLocks noGrp="1"/>
          </p:cNvSpPr>
          <p:nvPr>
            <p:ph type="sldNum" sz="quarter" idx="11"/>
          </p:nvPr>
        </p:nvSpPr>
        <p:spPr/>
        <p:txBody>
          <a:bodyPr/>
          <a:lstStyle/>
          <a:p>
            <a:fld id="{C1461E72-8559-4CF8-9706-6501354A6783}" type="slidenum">
              <a:rPr lang="en-US" smtClean="0"/>
              <a:pPr/>
              <a:t>17</a:t>
            </a:fld>
            <a:endParaRPr lang="en-US" dirty="0"/>
          </a:p>
        </p:txBody>
      </p:sp>
    </p:spTree>
    <p:extLst>
      <p:ext uri="{BB962C8B-B14F-4D97-AF65-F5344CB8AC3E}">
        <p14:creationId xmlns:p14="http://schemas.microsoft.com/office/powerpoint/2010/main" val="38544212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DEMENTIA</a:t>
            </a:r>
            <a:endParaRPr lang="en-US" dirty="0"/>
          </a:p>
        </p:txBody>
      </p:sp>
      <p:sp>
        <p:nvSpPr>
          <p:cNvPr id="3" name="Content Placeholder 2"/>
          <p:cNvSpPr>
            <a:spLocks noGrp="1"/>
          </p:cNvSpPr>
          <p:nvPr>
            <p:ph idx="1"/>
          </p:nvPr>
        </p:nvSpPr>
        <p:spPr/>
        <p:txBody>
          <a:bodyPr/>
          <a:lstStyle/>
          <a:p>
            <a:r>
              <a:rPr lang="en-US" dirty="0"/>
              <a:t>Dementia is a defined chronic or persistent disorder of the mental processes caused by brain disease or injury and marked by memory disorders, personality changes and impaired reasoning</a:t>
            </a:r>
          </a:p>
          <a:p>
            <a:r>
              <a:rPr lang="en-US" dirty="0"/>
              <a:t>Technically, it is not a disease, but a group of symptoms that characterize diseases and conditions. It is commonly defined as a decline in intellectual functioning that is severe enough to interfere with the ability to make informed decisions or perform routine tasks</a:t>
            </a:r>
          </a:p>
          <a:p>
            <a:endParaRPr lang="en-US" sz="2400" dirty="0"/>
          </a:p>
        </p:txBody>
      </p:sp>
      <p:sp>
        <p:nvSpPr>
          <p:cNvPr id="5" name="Slide Number Placeholder 4"/>
          <p:cNvSpPr>
            <a:spLocks noGrp="1"/>
          </p:cNvSpPr>
          <p:nvPr>
            <p:ph type="sldNum" sz="quarter" idx="11"/>
          </p:nvPr>
        </p:nvSpPr>
        <p:spPr/>
        <p:txBody>
          <a:bodyPr/>
          <a:lstStyle/>
          <a:p>
            <a:fld id="{C1461E72-8559-4CF8-9706-6501354A6783}" type="slidenum">
              <a:rPr lang="en-US" smtClean="0"/>
              <a:pPr/>
              <a:t>18</a:t>
            </a:fld>
            <a:endParaRPr lang="en-US"/>
          </a:p>
        </p:txBody>
      </p:sp>
    </p:spTree>
    <p:extLst>
      <p:ext uri="{BB962C8B-B14F-4D97-AF65-F5344CB8AC3E}">
        <p14:creationId xmlns:p14="http://schemas.microsoft.com/office/powerpoint/2010/main" val="105819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DEMENTIA</a:t>
            </a:r>
          </a:p>
        </p:txBody>
      </p:sp>
      <p:sp>
        <p:nvSpPr>
          <p:cNvPr id="3" name="Content Placeholder 2"/>
          <p:cNvSpPr>
            <a:spLocks noGrp="1"/>
          </p:cNvSpPr>
          <p:nvPr>
            <p:ph idx="1"/>
          </p:nvPr>
        </p:nvSpPr>
        <p:spPr/>
        <p:txBody>
          <a:bodyPr/>
          <a:lstStyle/>
          <a:p>
            <a:r>
              <a:rPr lang="en-US" sz="2400" dirty="0"/>
              <a:t>Dementia is a serious loss of cognitive ability in a previously-unimpaired person, beyond what might be expected from normal aging. Signs of dementia include:</a:t>
            </a:r>
          </a:p>
          <a:p>
            <a:pPr lvl="1"/>
            <a:r>
              <a:rPr lang="en-US" sz="2000" dirty="0"/>
              <a:t>Confusion</a:t>
            </a:r>
          </a:p>
          <a:p>
            <a:pPr lvl="1"/>
            <a:r>
              <a:rPr lang="en-US" sz="2000" dirty="0"/>
              <a:t>Unusual loss of memory</a:t>
            </a:r>
          </a:p>
          <a:p>
            <a:pPr lvl="1"/>
            <a:r>
              <a:rPr lang="en-US" sz="2000" dirty="0"/>
              <a:t>Unkempt physical appearance</a:t>
            </a:r>
          </a:p>
          <a:p>
            <a:pPr lvl="1"/>
            <a:r>
              <a:rPr lang="en-US" sz="2000" dirty="0"/>
              <a:t>Difficulty understanding basic financial concepts or inability to do menial financial tasks like balance their checkbook, etc.</a:t>
            </a:r>
          </a:p>
          <a:p>
            <a:pPr lvl="1"/>
            <a:r>
              <a:rPr lang="en-US" sz="2000" dirty="0"/>
              <a:t>Refusal to listen to others or take the advice of other</a:t>
            </a:r>
          </a:p>
        </p:txBody>
      </p:sp>
      <p:sp>
        <p:nvSpPr>
          <p:cNvPr id="4" name="Slide Number Placeholder 3"/>
          <p:cNvSpPr>
            <a:spLocks noGrp="1"/>
          </p:cNvSpPr>
          <p:nvPr>
            <p:ph type="sldNum" sz="quarter" idx="11"/>
          </p:nvPr>
        </p:nvSpPr>
        <p:spPr/>
        <p:txBody>
          <a:bodyPr/>
          <a:lstStyle/>
          <a:p>
            <a:fld id="{C1461E72-8559-4CF8-9706-6501354A6783}" type="slidenum">
              <a:rPr lang="en-US" smtClean="0"/>
              <a:pPr/>
              <a:t>19</a:t>
            </a:fld>
            <a:endParaRPr lang="en-US"/>
          </a:p>
        </p:txBody>
      </p:sp>
    </p:spTree>
    <p:extLst>
      <p:ext uri="{BB962C8B-B14F-4D97-AF65-F5344CB8AC3E}">
        <p14:creationId xmlns:p14="http://schemas.microsoft.com/office/powerpoint/2010/main" val="3178455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0" i="1" dirty="0">
                <a:solidFill>
                  <a:schemeClr val="bg2">
                    <a:lumMod val="50000"/>
                  </a:schemeClr>
                </a:solidFill>
                <a:latin typeface="+mn-lt"/>
                <a:ea typeface="+mn-ea"/>
                <a:cs typeface="+mn-cs"/>
              </a:rPr>
              <a:t>Gary Klein, ESQ.</a:t>
            </a:r>
            <a:br>
              <a:rPr lang="en-US" sz="3200" b="0" i="1" dirty="0">
                <a:solidFill>
                  <a:schemeClr val="bg2">
                    <a:lumMod val="50000"/>
                  </a:schemeClr>
                </a:solidFill>
                <a:latin typeface="+mn-lt"/>
                <a:ea typeface="+mn-ea"/>
                <a:cs typeface="+mn-cs"/>
              </a:rPr>
            </a:br>
            <a:r>
              <a:rPr lang="en-US" sz="3200" b="0" i="1" dirty="0">
                <a:solidFill>
                  <a:schemeClr val="bg2">
                    <a:lumMod val="50000"/>
                  </a:schemeClr>
                </a:solidFill>
                <a:latin typeface="+mn-lt"/>
                <a:ea typeface="+mn-ea"/>
                <a:cs typeface="+mn-cs"/>
              </a:rPr>
              <a:t>Vice President</a:t>
            </a:r>
            <a:br>
              <a:rPr lang="en-US" sz="3200" b="0" i="1" dirty="0">
                <a:solidFill>
                  <a:schemeClr val="bg2">
                    <a:lumMod val="50000"/>
                  </a:schemeClr>
                </a:solidFill>
                <a:latin typeface="+mn-lt"/>
                <a:ea typeface="+mn-ea"/>
                <a:cs typeface="+mn-cs"/>
              </a:rPr>
            </a:br>
            <a:r>
              <a:rPr lang="en-US" sz="3200" b="0" i="1" dirty="0">
                <a:solidFill>
                  <a:schemeClr val="bg2">
                    <a:lumMod val="50000"/>
                  </a:schemeClr>
                </a:solidFill>
                <a:latin typeface="+mn-lt"/>
                <a:ea typeface="+mn-ea"/>
                <a:cs typeface="+mn-cs"/>
              </a:rPr>
              <a:t>Fifth Third Bank</a:t>
            </a:r>
          </a:p>
        </p:txBody>
      </p:sp>
      <p:sp>
        <p:nvSpPr>
          <p:cNvPr id="3" name="Text Placeholder 2"/>
          <p:cNvSpPr>
            <a:spLocks noGrp="1"/>
          </p:cNvSpPr>
          <p:nvPr>
            <p:ph type="body" idx="1"/>
          </p:nvPr>
        </p:nvSpPr>
        <p:spPr/>
        <p:txBody>
          <a:bodyPr/>
          <a:lstStyle/>
          <a:p>
            <a:r>
              <a:rPr lang="en-US" dirty="0"/>
              <a:t>DIMINISHED CAPACITY/SENIORS</a:t>
            </a:r>
          </a:p>
        </p:txBody>
      </p:sp>
    </p:spTree>
    <p:extLst>
      <p:ext uri="{BB962C8B-B14F-4D97-AF65-F5344CB8AC3E}">
        <p14:creationId xmlns:p14="http://schemas.microsoft.com/office/powerpoint/2010/main" val="36271905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ALZHEIMERS</a:t>
            </a:r>
          </a:p>
        </p:txBody>
      </p:sp>
      <p:sp>
        <p:nvSpPr>
          <p:cNvPr id="3" name="Content Placeholder 2"/>
          <p:cNvSpPr>
            <a:spLocks noGrp="1"/>
          </p:cNvSpPr>
          <p:nvPr>
            <p:ph idx="1"/>
          </p:nvPr>
        </p:nvSpPr>
        <p:spPr/>
        <p:txBody>
          <a:bodyPr/>
          <a:lstStyle/>
          <a:p>
            <a:r>
              <a:rPr lang="en-US" dirty="0"/>
              <a:t>Alzheimer's disease is the most common type of Dementia</a:t>
            </a:r>
            <a:r>
              <a:rPr lang="en-US" i="1" dirty="0"/>
              <a:t>, </a:t>
            </a:r>
            <a:r>
              <a:rPr lang="en-US" dirty="0"/>
              <a:t>a general term used to describe various diseases and conditions that damage brain cells</a:t>
            </a:r>
          </a:p>
          <a:p>
            <a:r>
              <a:rPr lang="en-US" dirty="0"/>
              <a:t>Alzheimer’s disease is a progressive form of Dementia that usually starts in a person’s 40s or 50s. The first symptom is impaired memory, followed by impaired thought and speech, leading to complete helplessness</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20</a:t>
            </a:fld>
            <a:endParaRPr lang="en-US" dirty="0"/>
          </a:p>
        </p:txBody>
      </p:sp>
    </p:spTree>
    <p:extLst>
      <p:ext uri="{BB962C8B-B14F-4D97-AF65-F5344CB8AC3E}">
        <p14:creationId xmlns:p14="http://schemas.microsoft.com/office/powerpoint/2010/main" val="4174456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ALZHEIMERS</a:t>
            </a:r>
          </a:p>
        </p:txBody>
      </p:sp>
      <p:sp>
        <p:nvSpPr>
          <p:cNvPr id="3" name="Content Placeholder 2"/>
          <p:cNvSpPr>
            <a:spLocks noGrp="1"/>
          </p:cNvSpPr>
          <p:nvPr>
            <p:ph idx="1"/>
          </p:nvPr>
        </p:nvSpPr>
        <p:spPr/>
        <p:txBody>
          <a:bodyPr/>
          <a:lstStyle/>
          <a:p>
            <a:r>
              <a:rPr lang="en-US" sz="2400" dirty="0"/>
              <a:t>The National Institute on Aging says that only about </a:t>
            </a:r>
            <a:br>
              <a:rPr lang="en-US" sz="2400" dirty="0"/>
            </a:br>
            <a:r>
              <a:rPr lang="en-US" sz="2400" dirty="0"/>
              <a:t>5 percent of people age 65 to 74 have Alzheimer’s, while nearly half of those who are 85 and older may have the disease</a:t>
            </a:r>
          </a:p>
          <a:p>
            <a:r>
              <a:rPr lang="en-US" sz="2400" dirty="0"/>
              <a:t>50% of older adults with mild Alzheimer’s were fully incapable of making sound final decisions</a:t>
            </a:r>
          </a:p>
          <a:p>
            <a:r>
              <a:rPr lang="en-US" sz="2400" dirty="0"/>
              <a:t>According to the Alzheimer’s Association, more than 5 million Americans are living with the disease and by 2050 the number could be as high as 16 million.</a:t>
            </a:r>
          </a:p>
          <a:p>
            <a:r>
              <a:rPr lang="en-US" sz="2400" dirty="0"/>
              <a:t>Further, 1 in 3 seniors dies with Alzheimer’s or some form of Dementia</a:t>
            </a:r>
          </a:p>
        </p:txBody>
      </p:sp>
      <p:sp>
        <p:nvSpPr>
          <p:cNvPr id="4" name="Slide Number Placeholder 3"/>
          <p:cNvSpPr>
            <a:spLocks noGrp="1"/>
          </p:cNvSpPr>
          <p:nvPr>
            <p:ph type="sldNum" sz="quarter" idx="11"/>
          </p:nvPr>
        </p:nvSpPr>
        <p:spPr/>
        <p:txBody>
          <a:bodyPr/>
          <a:lstStyle/>
          <a:p>
            <a:fld id="{C1461E72-8559-4CF8-9706-6501354A6783}" type="slidenum">
              <a:rPr lang="en-US" smtClean="0"/>
              <a:pPr/>
              <a:t>21</a:t>
            </a:fld>
            <a:endParaRPr lang="en-US"/>
          </a:p>
        </p:txBody>
      </p:sp>
    </p:spTree>
    <p:extLst>
      <p:ext uri="{BB962C8B-B14F-4D97-AF65-F5344CB8AC3E}">
        <p14:creationId xmlns:p14="http://schemas.microsoft.com/office/powerpoint/2010/main" val="3777452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FRONTAL LOBE AND AGING</a:t>
            </a:r>
          </a:p>
        </p:txBody>
      </p:sp>
      <p:pic>
        <p:nvPicPr>
          <p:cNvPr id="1026" name="Picture 2" descr="C:\Users\E970665\Pictures\frontlobe11.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97603" y="1676400"/>
            <a:ext cx="4548795" cy="5084681"/>
          </a:xfrm>
        </p:spPr>
      </p:pic>
      <p:sp>
        <p:nvSpPr>
          <p:cNvPr id="3" name="Slide Number Placeholder 2"/>
          <p:cNvSpPr>
            <a:spLocks noGrp="1"/>
          </p:cNvSpPr>
          <p:nvPr>
            <p:ph type="sldNum" sz="quarter" idx="11"/>
          </p:nvPr>
        </p:nvSpPr>
        <p:spPr/>
        <p:txBody>
          <a:bodyPr/>
          <a:lstStyle/>
          <a:p>
            <a:fld id="{C1461E72-8559-4CF8-9706-6501354A6783}" type="slidenum">
              <a:rPr lang="en-US" smtClean="0"/>
              <a:pPr/>
              <a:t>22</a:t>
            </a:fld>
            <a:endParaRPr lang="en-US"/>
          </a:p>
        </p:txBody>
      </p:sp>
    </p:spTree>
    <p:extLst>
      <p:ext uri="{BB962C8B-B14F-4D97-AF65-F5344CB8AC3E}">
        <p14:creationId xmlns:p14="http://schemas.microsoft.com/office/powerpoint/2010/main" val="38498357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FRONTAL LOBE AND AGING</a:t>
            </a:r>
          </a:p>
        </p:txBody>
      </p:sp>
      <p:sp>
        <p:nvSpPr>
          <p:cNvPr id="3" name="Content Placeholder 2"/>
          <p:cNvSpPr>
            <a:spLocks noGrp="1"/>
          </p:cNvSpPr>
          <p:nvPr>
            <p:ph idx="1"/>
          </p:nvPr>
        </p:nvSpPr>
        <p:spPr/>
        <p:txBody>
          <a:bodyPr/>
          <a:lstStyle/>
          <a:p>
            <a:r>
              <a:rPr lang="en-US" dirty="0"/>
              <a:t>Working memory is reliant on the prefrontal cortex…a region that undergoes cell shrinkage and cell loss with age </a:t>
            </a:r>
          </a:p>
          <a:p>
            <a:endParaRPr lang="en-US" dirty="0"/>
          </a:p>
          <a:p>
            <a:r>
              <a:rPr lang="en-US" dirty="0"/>
              <a:t>Memory declines with aging because of reductions in processing speed</a:t>
            </a:r>
          </a:p>
        </p:txBody>
      </p:sp>
      <p:sp>
        <p:nvSpPr>
          <p:cNvPr id="4" name="Slide Number Placeholder 3"/>
          <p:cNvSpPr>
            <a:spLocks noGrp="1"/>
          </p:cNvSpPr>
          <p:nvPr>
            <p:ph type="sldNum" sz="quarter" idx="11"/>
          </p:nvPr>
        </p:nvSpPr>
        <p:spPr/>
        <p:txBody>
          <a:bodyPr/>
          <a:lstStyle/>
          <a:p>
            <a:fld id="{C1461E72-8559-4CF8-9706-6501354A6783}" type="slidenum">
              <a:rPr lang="en-US" smtClean="0"/>
              <a:pPr/>
              <a:t>23</a:t>
            </a:fld>
            <a:endParaRPr lang="en-US"/>
          </a:p>
        </p:txBody>
      </p:sp>
    </p:spTree>
    <p:extLst>
      <p:ext uri="{BB962C8B-B14F-4D97-AF65-F5344CB8AC3E}">
        <p14:creationId xmlns:p14="http://schemas.microsoft.com/office/powerpoint/2010/main" val="28311725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RESEARCH ON SENIOR VULNERABILITY</a:t>
            </a:r>
            <a:endParaRPr lang="en-US" dirty="0"/>
          </a:p>
        </p:txBody>
      </p:sp>
      <p:sp>
        <p:nvSpPr>
          <p:cNvPr id="3" name="Content Placeholder 2"/>
          <p:cNvSpPr>
            <a:spLocks noGrp="1"/>
          </p:cNvSpPr>
          <p:nvPr>
            <p:ph idx="1"/>
          </p:nvPr>
        </p:nvSpPr>
        <p:spPr/>
        <p:txBody>
          <a:bodyPr/>
          <a:lstStyle/>
          <a:p>
            <a:r>
              <a:rPr lang="en-US" sz="2400" dirty="0"/>
              <a:t>Research from UCLA shows that older adults may have less activity in the part of the brain (frontal lobe) that processes risk and subtle danger. This ties into Stanford research that shows that older people tend to focus on the potential upside</a:t>
            </a:r>
          </a:p>
          <a:p>
            <a:endParaRPr lang="en-US" sz="2400" dirty="0"/>
          </a:p>
          <a:p>
            <a:r>
              <a:rPr lang="en-US" sz="2400" dirty="0"/>
              <a:t>Seniors are unable to recognize untrustworthy clues that may be given. For instance, they have trouble reading visual clues like insincere smiles and shifty eyes</a:t>
            </a:r>
          </a:p>
          <a:p>
            <a:endParaRPr lang="en-US" sz="2400" dirty="0"/>
          </a:p>
          <a:p>
            <a:r>
              <a:rPr lang="en-US" sz="2400" dirty="0"/>
              <a:t>They are also more likely to believe in scams that are too-good-to-be true</a:t>
            </a:r>
          </a:p>
          <a:p>
            <a:endParaRPr lang="en-US" sz="2400"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24</a:t>
            </a:fld>
            <a:endParaRPr lang="en-US"/>
          </a:p>
        </p:txBody>
      </p:sp>
    </p:spTree>
    <p:extLst>
      <p:ext uri="{BB962C8B-B14F-4D97-AF65-F5344CB8AC3E}">
        <p14:creationId xmlns:p14="http://schemas.microsoft.com/office/powerpoint/2010/main" val="15502685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ON SENIOR VULNERABILITY</a:t>
            </a:r>
          </a:p>
        </p:txBody>
      </p:sp>
      <p:sp>
        <p:nvSpPr>
          <p:cNvPr id="3" name="Content Placeholder 2"/>
          <p:cNvSpPr>
            <a:spLocks noGrp="1"/>
          </p:cNvSpPr>
          <p:nvPr>
            <p:ph idx="1"/>
          </p:nvPr>
        </p:nvSpPr>
        <p:spPr/>
        <p:txBody>
          <a:bodyPr/>
          <a:lstStyle/>
          <a:p>
            <a:r>
              <a:rPr lang="en-US" sz="2400" dirty="0"/>
              <a:t>According to research done by Stanford, as people age and feel that their time is limited, they seek out emotional fulfillment, which makes them more vulnerable. Examples include:</a:t>
            </a:r>
          </a:p>
          <a:p>
            <a:pPr lvl="1"/>
            <a:r>
              <a:rPr lang="en-US" sz="2000" dirty="0"/>
              <a:t>Older persons are more likely to err in their financial decisions by overemphasizing the potential benefits and downplaying the risks</a:t>
            </a:r>
          </a:p>
          <a:p>
            <a:pPr lvl="1"/>
            <a:r>
              <a:rPr lang="en-US" sz="2000" dirty="0"/>
              <a:t>Seniors are not as anxious about the prospect of losing money as much as younger adults</a:t>
            </a:r>
          </a:p>
          <a:p>
            <a:pPr lvl="1"/>
            <a:r>
              <a:rPr lang="en-US" sz="2000" dirty="0"/>
              <a:t>In general, seniors feel more optimistic than younger persons and are more likely to focus on the potential upside of a situation</a:t>
            </a:r>
          </a:p>
        </p:txBody>
      </p:sp>
      <p:sp>
        <p:nvSpPr>
          <p:cNvPr id="4" name="Slide Number Placeholder 3"/>
          <p:cNvSpPr>
            <a:spLocks noGrp="1"/>
          </p:cNvSpPr>
          <p:nvPr>
            <p:ph type="sldNum" sz="quarter" idx="11"/>
          </p:nvPr>
        </p:nvSpPr>
        <p:spPr/>
        <p:txBody>
          <a:bodyPr/>
          <a:lstStyle/>
          <a:p>
            <a:fld id="{C1461E72-8559-4CF8-9706-6501354A6783}" type="slidenum">
              <a:rPr lang="en-US" smtClean="0"/>
              <a:pPr/>
              <a:t>25</a:t>
            </a:fld>
            <a:endParaRPr lang="en-US"/>
          </a:p>
        </p:txBody>
      </p:sp>
    </p:spTree>
    <p:extLst>
      <p:ext uri="{BB962C8B-B14F-4D97-AF65-F5344CB8AC3E}">
        <p14:creationId xmlns:p14="http://schemas.microsoft.com/office/powerpoint/2010/main" val="10156384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 FINANCIAL ABUSE</a:t>
            </a:r>
          </a:p>
        </p:txBody>
      </p:sp>
      <p:sp>
        <p:nvSpPr>
          <p:cNvPr id="3" name="Content Placeholder 2"/>
          <p:cNvSpPr>
            <a:spLocks noGrp="1"/>
          </p:cNvSpPr>
          <p:nvPr>
            <p:ph idx="1"/>
          </p:nvPr>
        </p:nvSpPr>
        <p:spPr/>
        <p:txBody>
          <a:bodyPr/>
          <a:lstStyle/>
          <a:p>
            <a:r>
              <a:rPr lang="en-US" dirty="0"/>
              <a:t>Elder financial abuse spans a broad spectrum of conduct, including:</a:t>
            </a:r>
          </a:p>
          <a:p>
            <a:pPr lvl="1"/>
            <a:r>
              <a:rPr lang="en-US" dirty="0"/>
              <a:t>Taking of money or property</a:t>
            </a:r>
          </a:p>
          <a:p>
            <a:pPr lvl="1"/>
            <a:r>
              <a:rPr lang="en-US" dirty="0"/>
              <a:t>Forging an older person’s signature</a:t>
            </a:r>
          </a:p>
          <a:p>
            <a:pPr lvl="1"/>
            <a:r>
              <a:rPr lang="en-US" dirty="0"/>
              <a:t>Getting an older person to sign over financial ownership via deed or giving power of attorney through deception</a:t>
            </a:r>
          </a:p>
          <a:p>
            <a:pPr lvl="1"/>
            <a:r>
              <a:rPr lang="en-US" dirty="0"/>
              <a:t>Coercion/undue influence or perpetrating scams, other fraudulent or deceptive acts</a:t>
            </a:r>
          </a:p>
        </p:txBody>
      </p:sp>
      <p:sp>
        <p:nvSpPr>
          <p:cNvPr id="4" name="Slide Number Placeholder 3"/>
          <p:cNvSpPr>
            <a:spLocks noGrp="1"/>
          </p:cNvSpPr>
          <p:nvPr>
            <p:ph type="sldNum" sz="quarter" idx="11"/>
          </p:nvPr>
        </p:nvSpPr>
        <p:spPr/>
        <p:txBody>
          <a:bodyPr/>
          <a:lstStyle/>
          <a:p>
            <a:fld id="{C1461E72-8559-4CF8-9706-6501354A6783}" type="slidenum">
              <a:rPr lang="en-US" smtClean="0"/>
              <a:pPr/>
              <a:t>26</a:t>
            </a:fld>
            <a:endParaRPr lang="en-US"/>
          </a:p>
        </p:txBody>
      </p:sp>
    </p:spTree>
    <p:extLst>
      <p:ext uri="{BB962C8B-B14F-4D97-AF65-F5344CB8AC3E}">
        <p14:creationId xmlns:p14="http://schemas.microsoft.com/office/powerpoint/2010/main" val="7132999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 FINANCIAL ABUSE</a:t>
            </a:r>
          </a:p>
        </p:txBody>
      </p:sp>
      <p:sp>
        <p:nvSpPr>
          <p:cNvPr id="3" name="Content Placeholder 2"/>
          <p:cNvSpPr>
            <a:spLocks noGrp="1"/>
          </p:cNvSpPr>
          <p:nvPr>
            <p:ph idx="1"/>
          </p:nvPr>
        </p:nvSpPr>
        <p:spPr/>
        <p:txBody>
          <a:bodyPr/>
          <a:lstStyle/>
          <a:p>
            <a:r>
              <a:rPr lang="en-US" dirty="0"/>
              <a:t>While a financial adviser may not be initially aware of many of these situations, in most cases they will become aware when the assets they are advising become the targets of bad acts </a:t>
            </a:r>
          </a:p>
          <a:p>
            <a:pPr marL="0" indent="0">
              <a:buNone/>
            </a:pPr>
            <a:r>
              <a:rPr lang="en-US" dirty="0"/>
              <a:t> </a:t>
            </a:r>
          </a:p>
          <a:p>
            <a:r>
              <a:rPr lang="en-US" dirty="0"/>
              <a:t>Indeed, financial professionals often find themselves on the front lines as many of their client relationships span decades and they may be the first to recognize signs of diminished capacity and/or financial exploitation</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27</a:t>
            </a:fld>
            <a:endParaRPr lang="en-US"/>
          </a:p>
        </p:txBody>
      </p:sp>
    </p:spTree>
    <p:extLst>
      <p:ext uri="{BB962C8B-B14F-4D97-AF65-F5344CB8AC3E}">
        <p14:creationId xmlns:p14="http://schemas.microsoft.com/office/powerpoint/2010/main" val="15170051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 FINANCIAL ABUSE</a:t>
            </a:r>
          </a:p>
        </p:txBody>
      </p:sp>
      <p:sp>
        <p:nvSpPr>
          <p:cNvPr id="3" name="Content Placeholder 2"/>
          <p:cNvSpPr>
            <a:spLocks noGrp="1"/>
          </p:cNvSpPr>
          <p:nvPr>
            <p:ph idx="1"/>
          </p:nvPr>
        </p:nvSpPr>
        <p:spPr/>
        <p:txBody>
          <a:bodyPr/>
          <a:lstStyle/>
          <a:p>
            <a:r>
              <a:rPr lang="en-US" dirty="0"/>
              <a:t>Ten percent of adults 60 and over have been financially exploited</a:t>
            </a:r>
          </a:p>
          <a:p>
            <a:endParaRPr lang="en-US" dirty="0"/>
          </a:p>
          <a:p>
            <a:endParaRPr lang="en-US" dirty="0"/>
          </a:p>
          <a:p>
            <a:r>
              <a:rPr lang="en-US" dirty="0"/>
              <a:t>Individuals aged 60 or older make up 15 percent of the U.S. population, but account for 30 percent of fraud victims</a:t>
            </a:r>
          </a:p>
          <a:p>
            <a:endParaRPr lang="en-US" dirty="0"/>
          </a:p>
          <a:p>
            <a:pPr marL="0" indent="0">
              <a:buNone/>
            </a:pPr>
            <a:endParaRPr lang="en-US" dirty="0"/>
          </a:p>
          <a:p>
            <a:endParaRPr lang="en-US" dirty="0"/>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28</a:t>
            </a:fld>
            <a:endParaRPr lang="en-US"/>
          </a:p>
        </p:txBody>
      </p:sp>
    </p:spTree>
    <p:extLst>
      <p:ext uri="{BB962C8B-B14F-4D97-AF65-F5344CB8AC3E}">
        <p14:creationId xmlns:p14="http://schemas.microsoft.com/office/powerpoint/2010/main" val="3374174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ELDER FINANCIAL ABUSE</a:t>
            </a:r>
          </a:p>
        </p:txBody>
      </p:sp>
      <p:sp>
        <p:nvSpPr>
          <p:cNvPr id="3" name="Content Placeholder 2"/>
          <p:cNvSpPr>
            <a:spLocks noGrp="1"/>
          </p:cNvSpPr>
          <p:nvPr>
            <p:ph idx="1"/>
          </p:nvPr>
        </p:nvSpPr>
        <p:spPr/>
        <p:txBody>
          <a:bodyPr/>
          <a:lstStyle/>
          <a:p>
            <a:r>
              <a:rPr lang="en-US" dirty="0"/>
              <a:t>Unfortunately, many of these situations occur along with the onset of a debilitating disease or client incapacity</a:t>
            </a:r>
          </a:p>
          <a:p>
            <a:endParaRPr lang="en-US" dirty="0"/>
          </a:p>
          <a:p>
            <a:endParaRPr lang="en-US" dirty="0"/>
          </a:p>
          <a:p>
            <a:r>
              <a:rPr lang="en-US" dirty="0"/>
              <a:t>Financial loss to senior adults is somewhere between 2.6 and 2.9 billion annually</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29</a:t>
            </a:fld>
            <a:endParaRPr lang="en-US" dirty="0"/>
          </a:p>
        </p:txBody>
      </p:sp>
    </p:spTree>
    <p:extLst>
      <p:ext uri="{BB962C8B-B14F-4D97-AF65-F5344CB8AC3E}">
        <p14:creationId xmlns:p14="http://schemas.microsoft.com/office/powerpoint/2010/main" val="1944186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OVERVIEW</a:t>
            </a:r>
          </a:p>
        </p:txBody>
      </p:sp>
      <p:sp>
        <p:nvSpPr>
          <p:cNvPr id="3" name="Content Placeholder 2"/>
          <p:cNvSpPr>
            <a:spLocks noGrp="1"/>
          </p:cNvSpPr>
          <p:nvPr>
            <p:ph idx="1"/>
          </p:nvPr>
        </p:nvSpPr>
        <p:spPr>
          <a:xfrm>
            <a:off x="495300" y="1600200"/>
            <a:ext cx="8153400" cy="5181600"/>
          </a:xfrm>
        </p:spPr>
        <p:txBody>
          <a:bodyPr/>
          <a:lstStyle/>
          <a:p>
            <a:r>
              <a:rPr lang="en-US" dirty="0"/>
              <a:t>Explore what you should know in this changing regulatory landscape. </a:t>
            </a:r>
          </a:p>
          <a:p>
            <a:r>
              <a:rPr lang="en-US" dirty="0"/>
              <a:t>Discover what’s new for 2025 including emerging issues/trends and regulatory priorities. </a:t>
            </a:r>
          </a:p>
          <a:p>
            <a:r>
              <a:rPr lang="en-US" dirty="0"/>
              <a:t>Examine state initiatives and enforcement actions. </a:t>
            </a:r>
          </a:p>
          <a:p>
            <a:r>
              <a:rPr lang="en-US" dirty="0"/>
              <a:t>Discuss compliance program best practices.</a:t>
            </a:r>
          </a:p>
          <a:p>
            <a:r>
              <a:rPr lang="en-US" dirty="0"/>
              <a:t>Review the litigation risks.</a:t>
            </a:r>
          </a:p>
          <a:p>
            <a:r>
              <a:rPr lang="en-US" dirty="0"/>
              <a:t>Reconcile the regulatory obligations of broker-dealers and investment advisors.</a:t>
            </a:r>
          </a:p>
          <a:p>
            <a:endParaRPr lang="en-US" dirty="0"/>
          </a:p>
          <a:p>
            <a:pPr marL="0" indent="0">
              <a:buNone/>
            </a:pPr>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3</a:t>
            </a:fld>
            <a:endParaRPr lang="en-US" dirty="0"/>
          </a:p>
        </p:txBody>
      </p:sp>
    </p:spTree>
    <p:extLst>
      <p:ext uri="{BB962C8B-B14F-4D97-AF65-F5344CB8AC3E}">
        <p14:creationId xmlns:p14="http://schemas.microsoft.com/office/powerpoint/2010/main" val="23730657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a:t>NATIONAL ELDER </a:t>
            </a:r>
            <a:br>
              <a:rPr lang="en-US" altLang="en-US"/>
            </a:br>
            <a:r>
              <a:rPr lang="en-US" altLang="en-US"/>
              <a:t>MISTREATMENT STUDY</a:t>
            </a:r>
            <a:endParaRPr lang="en-US" altLang="en-US" dirty="0"/>
          </a:p>
        </p:txBody>
      </p:sp>
      <p:sp>
        <p:nvSpPr>
          <p:cNvPr id="4099" name="Content Placeholder 2"/>
          <p:cNvSpPr>
            <a:spLocks noGrp="1"/>
          </p:cNvSpPr>
          <p:nvPr>
            <p:ph idx="1"/>
          </p:nvPr>
        </p:nvSpPr>
        <p:spPr>
          <a:xfrm>
            <a:off x="495300" y="1600200"/>
            <a:ext cx="8496300" cy="5181600"/>
          </a:xfrm>
        </p:spPr>
        <p:txBody>
          <a:bodyPr/>
          <a:lstStyle/>
          <a:p>
            <a:r>
              <a:rPr lang="en-US" dirty="0"/>
              <a:t>Types of Abuse</a:t>
            </a:r>
          </a:p>
          <a:p>
            <a:endParaRPr lang="en-US" dirty="0"/>
          </a:p>
          <a:p>
            <a:pPr lvl="1"/>
            <a:r>
              <a:rPr lang="en-US" dirty="0"/>
              <a:t>Physical 1.6%</a:t>
            </a:r>
          </a:p>
          <a:p>
            <a:pPr lvl="1"/>
            <a:r>
              <a:rPr lang="en-US" dirty="0"/>
              <a:t>Verbal  4.6%</a:t>
            </a:r>
          </a:p>
          <a:p>
            <a:pPr lvl="1"/>
            <a:r>
              <a:rPr lang="en-US" dirty="0"/>
              <a:t>Sexual  0.6%</a:t>
            </a:r>
          </a:p>
          <a:p>
            <a:pPr lvl="1"/>
            <a:r>
              <a:rPr lang="en-US" dirty="0"/>
              <a:t>Neglect 5.1%</a:t>
            </a:r>
          </a:p>
          <a:p>
            <a:pPr lvl="1"/>
            <a:r>
              <a:rPr lang="en-US" b="1" dirty="0"/>
              <a:t>Financial by family members </a:t>
            </a:r>
            <a:r>
              <a:rPr lang="en-US" dirty="0"/>
              <a:t>5.2%</a:t>
            </a:r>
          </a:p>
        </p:txBody>
      </p:sp>
      <p:sp>
        <p:nvSpPr>
          <p:cNvPr id="10" name="Slide Number Placeholder 9"/>
          <p:cNvSpPr>
            <a:spLocks noGrp="1"/>
          </p:cNvSpPr>
          <p:nvPr>
            <p:ph type="sldNum" sz="quarter" idx="11"/>
          </p:nvPr>
        </p:nvSpPr>
        <p:spPr/>
        <p:txBody>
          <a:bodyPr/>
          <a:lstStyle/>
          <a:p>
            <a:fld id="{C1461E72-8559-4CF8-9706-6501354A6783}" type="slidenum">
              <a:rPr lang="en-US" smtClean="0"/>
              <a:pPr/>
              <a:t>30</a:t>
            </a:fld>
            <a:endParaRPr lang="en-US" dirty="0"/>
          </a:p>
        </p:txBody>
      </p:sp>
    </p:spTree>
    <p:extLst>
      <p:ext uri="{BB962C8B-B14F-4D97-AF65-F5344CB8AC3E}">
        <p14:creationId xmlns:p14="http://schemas.microsoft.com/office/powerpoint/2010/main" val="11747669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OF FINANCIAL EXPLOITATION</a:t>
            </a:r>
          </a:p>
        </p:txBody>
      </p:sp>
      <p:sp>
        <p:nvSpPr>
          <p:cNvPr id="3" name="Content Placeholder 2"/>
          <p:cNvSpPr>
            <a:spLocks noGrp="1"/>
          </p:cNvSpPr>
          <p:nvPr>
            <p:ph idx="1"/>
          </p:nvPr>
        </p:nvSpPr>
        <p:spPr/>
        <p:txBody>
          <a:bodyPr/>
          <a:lstStyle/>
          <a:p>
            <a:r>
              <a:rPr lang="en-US" sz="2400" dirty="0"/>
              <a:t>Changes in account balances, spending habits, unusual account activity</a:t>
            </a:r>
          </a:p>
          <a:p>
            <a:r>
              <a:rPr lang="en-US" sz="2400" dirty="0"/>
              <a:t>Receipt of pre-signed checks or withdrawal slips</a:t>
            </a:r>
          </a:p>
          <a:p>
            <a:r>
              <a:rPr lang="en-US" sz="2400" dirty="0"/>
              <a:t>Altered documents</a:t>
            </a:r>
          </a:p>
          <a:p>
            <a:pPr lvl="0"/>
            <a:r>
              <a:rPr lang="en-US" sz="2400" dirty="0"/>
              <a:t>There are indications that the investor does not have control over or access to his or her money</a:t>
            </a:r>
          </a:p>
          <a:p>
            <a:pPr lvl="0"/>
            <a:r>
              <a:rPr lang="en-US" sz="2400" dirty="0"/>
              <a:t>The investor's mailing address has been changed to an unfamiliar and unexplained address</a:t>
            </a:r>
          </a:p>
          <a:p>
            <a:r>
              <a:rPr lang="en-US" sz="2400" dirty="0"/>
              <a:t>Missed bills, disconnected utilities, overdue notices</a:t>
            </a:r>
          </a:p>
          <a:p>
            <a:endParaRPr lang="en-US" sz="2400"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31</a:t>
            </a:fld>
            <a:endParaRPr lang="en-US"/>
          </a:p>
        </p:txBody>
      </p:sp>
    </p:spTree>
    <p:extLst>
      <p:ext uri="{BB962C8B-B14F-4D97-AF65-F5344CB8AC3E}">
        <p14:creationId xmlns:p14="http://schemas.microsoft.com/office/powerpoint/2010/main" val="12650192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OF FINANCIAL EXPLOITATION</a:t>
            </a:r>
          </a:p>
        </p:txBody>
      </p:sp>
      <p:sp>
        <p:nvSpPr>
          <p:cNvPr id="3" name="Content Placeholder 2"/>
          <p:cNvSpPr>
            <a:spLocks noGrp="1"/>
          </p:cNvSpPr>
          <p:nvPr>
            <p:ph idx="1"/>
          </p:nvPr>
        </p:nvSpPr>
        <p:spPr/>
        <p:txBody>
          <a:bodyPr/>
          <a:lstStyle/>
          <a:p>
            <a:r>
              <a:rPr lang="en-US" sz="2400" dirty="0"/>
              <a:t>A new individual suddenly becomes involved in the client’s financial affairs</a:t>
            </a:r>
          </a:p>
          <a:p>
            <a:r>
              <a:rPr lang="en-US" sz="2400" dirty="0"/>
              <a:t>The client gives a power of attorney to someone who seems inappropriate</a:t>
            </a:r>
          </a:p>
          <a:p>
            <a:pPr lvl="0"/>
            <a:r>
              <a:rPr lang="en-US" sz="2400" dirty="0"/>
              <a:t>You are unable to speak directly with the client, despite attempts to do so</a:t>
            </a:r>
          </a:p>
          <a:p>
            <a:pPr lvl="0"/>
            <a:r>
              <a:rPr lang="en-US" sz="2400" dirty="0"/>
              <a:t>The client appears to be suddenly isolated from friends and family</a:t>
            </a:r>
          </a:p>
          <a:p>
            <a:pPr lvl="0"/>
            <a:r>
              <a:rPr lang="en-US" sz="2400" dirty="0"/>
              <a:t>The client’s transaction patterns undergo a sudden, unexplained or unusual change</a:t>
            </a:r>
          </a:p>
          <a:p>
            <a:pPr lvl="0"/>
            <a:r>
              <a:rPr lang="en-US" sz="2400" dirty="0"/>
              <a:t>Unexplained disbursements outside of the norm show up in an client’s account</a:t>
            </a:r>
          </a:p>
          <a:p>
            <a:pPr lvl="0"/>
            <a:endParaRPr lang="en-US" sz="2000" dirty="0"/>
          </a:p>
          <a:p>
            <a:endParaRPr lang="en-US" sz="2000"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32</a:t>
            </a:fld>
            <a:endParaRPr lang="en-US"/>
          </a:p>
        </p:txBody>
      </p:sp>
    </p:spTree>
    <p:extLst>
      <p:ext uri="{BB962C8B-B14F-4D97-AF65-F5344CB8AC3E}">
        <p14:creationId xmlns:p14="http://schemas.microsoft.com/office/powerpoint/2010/main" val="30267312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SIGNS OF FINANCIAL EXPLOITATION</a:t>
            </a:r>
          </a:p>
        </p:txBody>
      </p:sp>
      <p:sp>
        <p:nvSpPr>
          <p:cNvPr id="3" name="Content Placeholder 2"/>
          <p:cNvSpPr>
            <a:spLocks noGrp="1"/>
          </p:cNvSpPr>
          <p:nvPr>
            <p:ph idx="1"/>
          </p:nvPr>
        </p:nvSpPr>
        <p:spPr/>
        <p:txBody>
          <a:bodyPr/>
          <a:lstStyle/>
          <a:p>
            <a:r>
              <a:rPr lang="en-US" sz="2400" dirty="0"/>
              <a:t>While financial advisors are not expected to be experts in diagnosing such impairments, they should note the observed behaviors:  </a:t>
            </a:r>
          </a:p>
          <a:p>
            <a:pPr lvl="1"/>
            <a:r>
              <a:rPr lang="en-US" sz="2000" dirty="0"/>
              <a:t>Confusion, forgetfulness or incoherent speech are possible indications of an existing or developing mental impairment</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33</a:t>
            </a:fld>
            <a:endParaRPr lang="en-US" dirty="0"/>
          </a:p>
        </p:txBody>
      </p:sp>
    </p:spTree>
    <p:extLst>
      <p:ext uri="{BB962C8B-B14F-4D97-AF65-F5344CB8AC3E}">
        <p14:creationId xmlns:p14="http://schemas.microsoft.com/office/powerpoint/2010/main" val="11367038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KNOW AND PROTECT </a:t>
            </a:r>
            <a:br>
              <a:rPr lang="en-US"/>
            </a:br>
            <a:r>
              <a:rPr lang="en-US"/>
              <a:t>YOUR CLIENT</a:t>
            </a:r>
            <a:endParaRPr lang="en-US" dirty="0"/>
          </a:p>
        </p:txBody>
      </p:sp>
      <p:sp>
        <p:nvSpPr>
          <p:cNvPr id="3" name="Content Placeholder 2"/>
          <p:cNvSpPr>
            <a:spLocks noGrp="1"/>
          </p:cNvSpPr>
          <p:nvPr>
            <p:ph idx="1"/>
          </p:nvPr>
        </p:nvSpPr>
        <p:spPr/>
        <p:txBody>
          <a:bodyPr/>
          <a:lstStyle/>
          <a:p>
            <a:r>
              <a:rPr lang="en-US" sz="2400" dirty="0"/>
              <a:t>Knowing your clients and maintaining regular communication with them are essential means of identifying potential vulnerabilities as they develop </a:t>
            </a:r>
          </a:p>
          <a:p>
            <a:endParaRPr lang="en-US" sz="2400" dirty="0"/>
          </a:p>
          <a:p>
            <a:r>
              <a:rPr lang="en-US" sz="2400" dirty="0"/>
              <a:t>It’s important to maintain relationships with your elder clients’ family members. If you have concerns about your senior clients, chances are their family members are probably having the same concerns</a:t>
            </a:r>
          </a:p>
          <a:p>
            <a:endParaRPr lang="en-US" sz="2400" dirty="0"/>
          </a:p>
          <a:p>
            <a:r>
              <a:rPr lang="en-US" sz="2400" dirty="0"/>
              <a:t>You can enlist the help of family members with whom you have a relationship to learn more about what is going on in your client’s life</a:t>
            </a:r>
          </a:p>
          <a:p>
            <a:endParaRPr lang="en-US" sz="2400"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34</a:t>
            </a:fld>
            <a:endParaRPr lang="en-US"/>
          </a:p>
        </p:txBody>
      </p:sp>
    </p:spTree>
    <p:extLst>
      <p:ext uri="{BB962C8B-B14F-4D97-AF65-F5344CB8AC3E}">
        <p14:creationId xmlns:p14="http://schemas.microsoft.com/office/powerpoint/2010/main" val="334904935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KNOW AND PROTECT </a:t>
            </a:r>
            <a:br>
              <a:rPr lang="en-US"/>
            </a:br>
            <a:r>
              <a:rPr lang="en-US"/>
              <a:t>YOUR CLIENT</a:t>
            </a:r>
            <a:endParaRPr lang="en-US" dirty="0"/>
          </a:p>
        </p:txBody>
      </p:sp>
      <p:sp>
        <p:nvSpPr>
          <p:cNvPr id="3" name="Content Placeholder 2"/>
          <p:cNvSpPr>
            <a:spLocks noGrp="1"/>
          </p:cNvSpPr>
          <p:nvPr>
            <p:ph idx="1"/>
          </p:nvPr>
        </p:nvSpPr>
        <p:spPr/>
        <p:txBody>
          <a:bodyPr/>
          <a:lstStyle/>
          <a:p>
            <a:r>
              <a:rPr lang="en-US" sz="2400" dirty="0"/>
              <a:t>Clients may not acknowledge or be aware of their diminished capacity, or that they were victims of fraud or abuse</a:t>
            </a:r>
          </a:p>
          <a:p>
            <a:endParaRPr lang="en-US" sz="2400" dirty="0"/>
          </a:p>
          <a:p>
            <a:r>
              <a:rPr lang="en-US" sz="2400" dirty="0"/>
              <a:t>Clients may be upset upon learning of any discussions with the third party</a:t>
            </a:r>
          </a:p>
          <a:p>
            <a:endParaRPr lang="en-US" sz="2400" dirty="0"/>
          </a:p>
          <a:p>
            <a:r>
              <a:rPr lang="en-US" sz="2400" dirty="0"/>
              <a:t>Third parties, such as current or potential clients, may be upset about being contacted or not being contacted </a:t>
            </a:r>
          </a:p>
          <a:p>
            <a:endParaRPr lang="en-US" sz="2400" dirty="0"/>
          </a:p>
          <a:p>
            <a:r>
              <a:rPr lang="en-US" sz="2400" dirty="0"/>
              <a:t>The subject matter is sensitive and requires discussing with great care and discretion</a:t>
            </a:r>
          </a:p>
          <a:p>
            <a:endParaRPr lang="en-US" sz="2400"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35</a:t>
            </a:fld>
            <a:endParaRPr lang="en-US"/>
          </a:p>
        </p:txBody>
      </p:sp>
    </p:spTree>
    <p:extLst>
      <p:ext uri="{BB962C8B-B14F-4D97-AF65-F5344CB8AC3E}">
        <p14:creationId xmlns:p14="http://schemas.microsoft.com/office/powerpoint/2010/main" val="18867583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PROTECT YOUR PRACTICE</a:t>
            </a:r>
            <a:endParaRPr lang="en-US" dirty="0"/>
          </a:p>
        </p:txBody>
      </p:sp>
      <p:sp>
        <p:nvSpPr>
          <p:cNvPr id="3" name="Content Placeholder 2"/>
          <p:cNvSpPr>
            <a:spLocks noGrp="1"/>
          </p:cNvSpPr>
          <p:nvPr>
            <p:ph idx="1"/>
          </p:nvPr>
        </p:nvSpPr>
        <p:spPr/>
        <p:txBody>
          <a:bodyPr/>
          <a:lstStyle/>
          <a:p>
            <a:pPr lvl="0"/>
            <a:r>
              <a:rPr lang="en-US" sz="2400" dirty="0"/>
              <a:t>After observation of possible incapacity or elder abuse activities, the Adviser shall thoroughly document all client meetings and/or phone calls and should NOT meet alone with the client. The following are options that may be implemented at the Firm’s discretion:</a:t>
            </a:r>
          </a:p>
          <a:p>
            <a:pPr lvl="0"/>
            <a:endParaRPr lang="en-US" sz="2400" dirty="0"/>
          </a:p>
          <a:p>
            <a:pPr lvl="1"/>
            <a:r>
              <a:rPr lang="en-US" sz="2000" dirty="0"/>
              <a:t>Suggest/require the attendance of the previously nominated family member and/or client advocate</a:t>
            </a:r>
          </a:p>
          <a:p>
            <a:pPr lvl="1"/>
            <a:endParaRPr lang="en-US" sz="2000" dirty="0"/>
          </a:p>
          <a:p>
            <a:pPr lvl="1"/>
            <a:r>
              <a:rPr lang="en-US" sz="2000" dirty="0"/>
              <a:t>Require another firm representative to monitor or sit in on the meeting</a:t>
            </a:r>
          </a:p>
          <a:p>
            <a:endParaRPr lang="en-US" sz="2400"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36</a:t>
            </a:fld>
            <a:endParaRPr lang="en-US"/>
          </a:p>
        </p:txBody>
      </p:sp>
    </p:spTree>
    <p:extLst>
      <p:ext uri="{BB962C8B-B14F-4D97-AF65-F5344CB8AC3E}">
        <p14:creationId xmlns:p14="http://schemas.microsoft.com/office/powerpoint/2010/main" val="1852924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ESCALATE CONCERNS</a:t>
            </a:r>
            <a:endParaRPr lang="en-US" dirty="0"/>
          </a:p>
        </p:txBody>
      </p:sp>
      <p:sp>
        <p:nvSpPr>
          <p:cNvPr id="3" name="Content Placeholder 2"/>
          <p:cNvSpPr>
            <a:spLocks noGrp="1"/>
          </p:cNvSpPr>
          <p:nvPr>
            <p:ph idx="1"/>
          </p:nvPr>
        </p:nvSpPr>
        <p:spPr/>
        <p:txBody>
          <a:bodyPr/>
          <a:lstStyle/>
          <a:p>
            <a:pPr lvl="0"/>
            <a:r>
              <a:rPr lang="en-US" dirty="0"/>
              <a:t>Once any suspicion of diminished capacity is detected, immediately escalate such concerns and provide full documentation of any meetings or other interaction with the client that prompted the concern of diminished capacity or elder abuse </a:t>
            </a:r>
          </a:p>
        </p:txBody>
      </p:sp>
      <p:sp>
        <p:nvSpPr>
          <p:cNvPr id="4" name="Slide Number Placeholder 3"/>
          <p:cNvSpPr>
            <a:spLocks noGrp="1"/>
          </p:cNvSpPr>
          <p:nvPr>
            <p:ph type="sldNum" sz="quarter" idx="11"/>
          </p:nvPr>
        </p:nvSpPr>
        <p:spPr/>
        <p:txBody>
          <a:bodyPr/>
          <a:lstStyle/>
          <a:p>
            <a:fld id="{C1461E72-8559-4CF8-9706-6501354A6783}" type="slidenum">
              <a:rPr lang="en-US" smtClean="0"/>
              <a:pPr/>
              <a:t>37</a:t>
            </a:fld>
            <a:endParaRPr lang="en-US"/>
          </a:p>
        </p:txBody>
      </p:sp>
    </p:spTree>
    <p:extLst>
      <p:ext uri="{BB962C8B-B14F-4D97-AF65-F5344CB8AC3E}">
        <p14:creationId xmlns:p14="http://schemas.microsoft.com/office/powerpoint/2010/main" val="11885854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LEGAL ISSUES</a:t>
            </a:r>
            <a:endParaRPr lang="en-US" dirty="0"/>
          </a:p>
        </p:txBody>
      </p:sp>
      <p:sp>
        <p:nvSpPr>
          <p:cNvPr id="3" name="Content Placeholder 2"/>
          <p:cNvSpPr>
            <a:spLocks noGrp="1"/>
          </p:cNvSpPr>
          <p:nvPr>
            <p:ph idx="1"/>
          </p:nvPr>
        </p:nvSpPr>
        <p:spPr/>
        <p:txBody>
          <a:bodyPr/>
          <a:lstStyle/>
          <a:p>
            <a:r>
              <a:rPr lang="en-US" dirty="0"/>
              <a:t>Privacy limitations versus legal risk for doing nothing</a:t>
            </a:r>
          </a:p>
          <a:p>
            <a:endParaRPr lang="en-US" dirty="0"/>
          </a:p>
          <a:p>
            <a:r>
              <a:rPr lang="en-US" dirty="0"/>
              <a:t>Firm’s obligations on suspicious activity</a:t>
            </a:r>
          </a:p>
          <a:p>
            <a:endParaRPr lang="en-US" dirty="0"/>
          </a:p>
          <a:p>
            <a:r>
              <a:rPr lang="en-US" dirty="0"/>
              <a:t>Some states mandate reporting of elder exploitation</a:t>
            </a:r>
          </a:p>
        </p:txBody>
      </p:sp>
      <p:sp>
        <p:nvSpPr>
          <p:cNvPr id="4" name="Slide Number Placeholder 3"/>
          <p:cNvSpPr>
            <a:spLocks noGrp="1"/>
          </p:cNvSpPr>
          <p:nvPr>
            <p:ph type="sldNum" sz="quarter" idx="11"/>
          </p:nvPr>
        </p:nvSpPr>
        <p:spPr/>
        <p:txBody>
          <a:bodyPr/>
          <a:lstStyle/>
          <a:p>
            <a:fld id="{C1461E72-8559-4CF8-9706-6501354A6783}" type="slidenum">
              <a:rPr lang="en-US" smtClean="0"/>
              <a:pPr/>
              <a:t>38</a:t>
            </a:fld>
            <a:endParaRPr lang="en-US"/>
          </a:p>
        </p:txBody>
      </p:sp>
    </p:spTree>
    <p:extLst>
      <p:ext uri="{BB962C8B-B14F-4D97-AF65-F5344CB8AC3E}">
        <p14:creationId xmlns:p14="http://schemas.microsoft.com/office/powerpoint/2010/main" val="13007378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REGULATORY FOCUS</a:t>
            </a:r>
            <a:endParaRPr lang="en-US" dirty="0"/>
          </a:p>
        </p:txBody>
      </p:sp>
      <p:sp>
        <p:nvSpPr>
          <p:cNvPr id="3" name="Content Placeholder 2"/>
          <p:cNvSpPr>
            <a:spLocks noGrp="1"/>
          </p:cNvSpPr>
          <p:nvPr>
            <p:ph idx="1"/>
          </p:nvPr>
        </p:nvSpPr>
        <p:spPr/>
        <p:txBody>
          <a:bodyPr/>
          <a:lstStyle/>
          <a:p>
            <a:r>
              <a:rPr lang="en-US" dirty="0"/>
              <a:t>As a result of changing US demographics, increased life expectancy, and the fact that the Baby Boomer Generation is at or approaching retirement, regulators from the state and federal levels have focused their attention on broker-dealer sales practices related to the senior citizen population</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39</a:t>
            </a:fld>
            <a:endParaRPr lang="en-US"/>
          </a:p>
        </p:txBody>
      </p:sp>
    </p:spTree>
    <p:extLst>
      <p:ext uri="{BB962C8B-B14F-4D97-AF65-F5344CB8AC3E}">
        <p14:creationId xmlns:p14="http://schemas.microsoft.com/office/powerpoint/2010/main" val="712013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SENIOR CLIENTS-</a:t>
            </a:r>
            <a:br>
              <a:rPr lang="en-US" dirty="0"/>
            </a:br>
            <a:r>
              <a:rPr lang="en-US" dirty="0"/>
              <a:t>LEARNING OBJECTIVES</a:t>
            </a:r>
          </a:p>
        </p:txBody>
      </p:sp>
      <p:sp>
        <p:nvSpPr>
          <p:cNvPr id="3" name="Content Placeholder 2"/>
          <p:cNvSpPr>
            <a:spLocks noGrp="1"/>
          </p:cNvSpPr>
          <p:nvPr>
            <p:ph idx="1"/>
          </p:nvPr>
        </p:nvSpPr>
        <p:spPr/>
        <p:txBody>
          <a:bodyPr/>
          <a:lstStyle/>
          <a:p>
            <a:r>
              <a:rPr lang="en-US" dirty="0"/>
              <a:t>Background on Seniors and Incapacity</a:t>
            </a:r>
          </a:p>
          <a:p>
            <a:r>
              <a:rPr lang="en-US" dirty="0"/>
              <a:t>Understanding Incapacity and Medical Deficiency as we Age</a:t>
            </a:r>
          </a:p>
          <a:p>
            <a:r>
              <a:rPr lang="en-US" dirty="0"/>
              <a:t>Red Flags-Identifying Dementia, Alzheimer's and Undiagnosed Incapacity</a:t>
            </a:r>
          </a:p>
          <a:p>
            <a:r>
              <a:rPr lang="en-US" dirty="0"/>
              <a:t>Identifying Financial Exploitation and Roles Played in Protecting Assets/Regulatory Reporting</a:t>
            </a:r>
          </a:p>
          <a:p>
            <a:endParaRPr lang="en-US" dirty="0"/>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4</a:t>
            </a:fld>
            <a:endParaRPr lang="en-US" dirty="0"/>
          </a:p>
        </p:txBody>
      </p:sp>
    </p:spTree>
    <p:extLst>
      <p:ext uri="{BB962C8B-B14F-4D97-AF65-F5344CB8AC3E}">
        <p14:creationId xmlns:p14="http://schemas.microsoft.com/office/powerpoint/2010/main" val="7686307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Understanding that cognitive impairment often leads to increased risk of financial exploitation, financial regulators have focused efforts around protecting the growing number of senior investors  </a:t>
            </a:r>
          </a:p>
          <a:p>
            <a:endParaRPr lang="en-US" dirty="0"/>
          </a:p>
          <a:p>
            <a:r>
              <a:rPr lang="en-US" dirty="0"/>
              <a:t>As expected, this means the frequency of senior related examinations have increased</a:t>
            </a:r>
          </a:p>
        </p:txBody>
      </p:sp>
      <p:sp>
        <p:nvSpPr>
          <p:cNvPr id="4" name="Slide Number Placeholder 3"/>
          <p:cNvSpPr>
            <a:spLocks noGrp="1"/>
          </p:cNvSpPr>
          <p:nvPr>
            <p:ph type="sldNum" sz="quarter" idx="11"/>
          </p:nvPr>
        </p:nvSpPr>
        <p:spPr/>
        <p:txBody>
          <a:bodyPr/>
          <a:lstStyle/>
          <a:p>
            <a:fld id="{C1461E72-8559-4CF8-9706-6501354A6783}" type="slidenum">
              <a:rPr lang="en-US" smtClean="0"/>
              <a:pPr/>
              <a:t>40</a:t>
            </a:fld>
            <a:endParaRPr lang="en-US"/>
          </a:p>
        </p:txBody>
      </p:sp>
    </p:spTree>
    <p:extLst>
      <p:ext uri="{BB962C8B-B14F-4D97-AF65-F5344CB8AC3E}">
        <p14:creationId xmlns:p14="http://schemas.microsoft.com/office/powerpoint/2010/main" val="22475339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Staff from the Financial Industry Regulatory Authority (FINRA) and the Securities and Exchange Commission (SEC) issued a joint report in April 2015 to help broker-dealers assess, craft, or refine their policies and procedures for investors as they prepare for and enter into retirement</a:t>
            </a:r>
          </a:p>
        </p:txBody>
      </p:sp>
      <p:sp>
        <p:nvSpPr>
          <p:cNvPr id="4" name="Slide Number Placeholder 3"/>
          <p:cNvSpPr>
            <a:spLocks noGrp="1"/>
          </p:cNvSpPr>
          <p:nvPr>
            <p:ph type="sldNum" sz="quarter" idx="11"/>
          </p:nvPr>
        </p:nvSpPr>
        <p:spPr/>
        <p:txBody>
          <a:bodyPr/>
          <a:lstStyle/>
          <a:p>
            <a:fld id="{C1461E72-8559-4CF8-9706-6501354A6783}" type="slidenum">
              <a:rPr lang="en-US" smtClean="0"/>
              <a:pPr/>
              <a:t>41</a:t>
            </a:fld>
            <a:endParaRPr lang="en-US" dirty="0"/>
          </a:p>
        </p:txBody>
      </p:sp>
    </p:spTree>
    <p:extLst>
      <p:ext uri="{BB962C8B-B14F-4D97-AF65-F5344CB8AC3E}">
        <p14:creationId xmlns:p14="http://schemas.microsoft.com/office/powerpoint/2010/main" val="31787398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The report highlights regulatory and industry trends pertaining to seniors, and includes observations and practices identified by the two regulators during a series of regulatory examinations that focused on how firms conduct business with senior investors</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42</a:t>
            </a:fld>
            <a:endParaRPr lang="en-US" dirty="0"/>
          </a:p>
        </p:txBody>
      </p:sp>
    </p:spTree>
    <p:extLst>
      <p:ext uri="{BB962C8B-B14F-4D97-AF65-F5344CB8AC3E}">
        <p14:creationId xmlns:p14="http://schemas.microsoft.com/office/powerpoint/2010/main" val="4451573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Topics covered included the types of securities purchased by senior investors, the suitability of recommended investments, training of brokerage firm representatives, marketing, communications, use of designations such as “senior specialist,” account documentation, disclosures, customer complaints and supervision </a:t>
            </a:r>
          </a:p>
        </p:txBody>
      </p:sp>
      <p:sp>
        <p:nvSpPr>
          <p:cNvPr id="4" name="Slide Number Placeholder 3"/>
          <p:cNvSpPr>
            <a:spLocks noGrp="1"/>
          </p:cNvSpPr>
          <p:nvPr>
            <p:ph type="sldNum" sz="quarter" idx="11"/>
          </p:nvPr>
        </p:nvSpPr>
        <p:spPr/>
        <p:txBody>
          <a:bodyPr/>
          <a:lstStyle/>
          <a:p>
            <a:fld id="{C1461E72-8559-4CF8-9706-6501354A6783}" type="slidenum">
              <a:rPr lang="en-US" smtClean="0"/>
              <a:pPr/>
              <a:t>43</a:t>
            </a:fld>
            <a:endParaRPr lang="en-US" dirty="0"/>
          </a:p>
        </p:txBody>
      </p:sp>
    </p:spTree>
    <p:extLst>
      <p:ext uri="{BB962C8B-B14F-4D97-AF65-F5344CB8AC3E}">
        <p14:creationId xmlns:p14="http://schemas.microsoft.com/office/powerpoint/2010/main" val="18707398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In 2017, FINRA adopted Rule 2165 (Financial Exploitation of Specified Adults) to permit firms to place temporary holds on disbursements of funds or securities from the accounts of specified customers where there is a reasonable belief of financial exploitation of these customers</a:t>
            </a:r>
          </a:p>
        </p:txBody>
      </p:sp>
      <p:sp>
        <p:nvSpPr>
          <p:cNvPr id="4" name="Slide Number Placeholder 3"/>
          <p:cNvSpPr>
            <a:spLocks noGrp="1"/>
          </p:cNvSpPr>
          <p:nvPr>
            <p:ph type="sldNum" sz="quarter" idx="11"/>
          </p:nvPr>
        </p:nvSpPr>
        <p:spPr/>
        <p:txBody>
          <a:bodyPr/>
          <a:lstStyle/>
          <a:p>
            <a:fld id="{C1461E72-8559-4CF8-9706-6501354A6783}" type="slidenum">
              <a:rPr lang="en-US" smtClean="0"/>
              <a:pPr/>
              <a:t>44</a:t>
            </a:fld>
            <a:endParaRPr lang="en-US" dirty="0"/>
          </a:p>
        </p:txBody>
      </p:sp>
    </p:spTree>
    <p:extLst>
      <p:ext uri="{BB962C8B-B14F-4D97-AF65-F5344CB8AC3E}">
        <p14:creationId xmlns:p14="http://schemas.microsoft.com/office/powerpoint/2010/main" val="313716860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Amendments to FINRA Rule 4512 (Customer Account Information) to require firms to make reasonable efforts to obtain the name of and contact information for a trusted contact person for a customer’s account</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45</a:t>
            </a:fld>
            <a:endParaRPr lang="en-US" dirty="0"/>
          </a:p>
        </p:txBody>
      </p:sp>
    </p:spTree>
    <p:extLst>
      <p:ext uri="{BB962C8B-B14F-4D97-AF65-F5344CB8AC3E}">
        <p14:creationId xmlns:p14="http://schemas.microsoft.com/office/powerpoint/2010/main" val="95266487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In addition, in April 2017, FINRA announced that the National Adjudicatory Council (NAC) revised FINRA’s </a:t>
            </a:r>
            <a:r>
              <a:rPr lang="en-US" i="1" dirty="0"/>
              <a:t>Sanction Guidelines </a:t>
            </a:r>
            <a:r>
              <a:rPr lang="en-US" dirty="0"/>
              <a:t>to include a new principal consideration titled “Consideration for Vulnerable Customers.” The NAC is FINRA’s appellate tribunal for disciplinary cases and is a 15-member committee composed of industry and non-industry members </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46</a:t>
            </a:fld>
            <a:endParaRPr lang="en-US" dirty="0"/>
          </a:p>
        </p:txBody>
      </p:sp>
    </p:spTree>
    <p:extLst>
      <p:ext uri="{BB962C8B-B14F-4D97-AF65-F5344CB8AC3E}">
        <p14:creationId xmlns:p14="http://schemas.microsoft.com/office/powerpoint/2010/main" val="24463432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The new principal consideration reaffirms that financial exploitation of senior and other vulnerable customers should result in strong sanctions. While FINRA’s decisions have acknowledged that exercising undue influence is an aggravating circumstance on a case-by-case basis, the new principal consideration makes clear that the Sanction Guidelines contemplate coverage for vulnerable individuals or individuals with diminished capacity, which may include senior investors</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47</a:t>
            </a:fld>
            <a:endParaRPr lang="en-US" dirty="0"/>
          </a:p>
        </p:txBody>
      </p:sp>
    </p:spTree>
    <p:extLst>
      <p:ext uri="{BB962C8B-B14F-4D97-AF65-F5344CB8AC3E}">
        <p14:creationId xmlns:p14="http://schemas.microsoft.com/office/powerpoint/2010/main" val="3338697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Further, in April 2015, FINRA launched the Securities Helpline for Seniors®—a toll-free number [844-57-HELPS] where senior investors can get assistance from FINRA on concerns with brokerage accounts and investments. The Helpline has provided valuable information for FINRA staff and supplied a direct channel of communication with seniors</a:t>
            </a:r>
          </a:p>
        </p:txBody>
      </p:sp>
      <p:sp>
        <p:nvSpPr>
          <p:cNvPr id="4" name="Slide Number Placeholder 3"/>
          <p:cNvSpPr>
            <a:spLocks noGrp="1"/>
          </p:cNvSpPr>
          <p:nvPr>
            <p:ph type="sldNum" sz="quarter" idx="11"/>
          </p:nvPr>
        </p:nvSpPr>
        <p:spPr/>
        <p:txBody>
          <a:bodyPr/>
          <a:lstStyle/>
          <a:p>
            <a:fld id="{C1461E72-8559-4CF8-9706-6501354A6783}" type="slidenum">
              <a:rPr lang="en-US" smtClean="0"/>
              <a:pPr/>
              <a:t>48</a:t>
            </a:fld>
            <a:endParaRPr lang="en-US" dirty="0"/>
          </a:p>
        </p:txBody>
      </p:sp>
    </p:spTree>
    <p:extLst>
      <p:ext uri="{BB962C8B-B14F-4D97-AF65-F5344CB8AC3E}">
        <p14:creationId xmlns:p14="http://schemas.microsoft.com/office/powerpoint/2010/main" val="429378829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To promote reporting of suspected crimes, guidance was issued from seven federal agencies (e.g., Federal Reserve System, CFPB, FDIC, Federal Trade Commission, National Credit Union Administration, Office of the Comptroller of the Currency, and SEC) that reporting suspected financial exploitation does </a:t>
            </a:r>
            <a:r>
              <a:rPr lang="en-US" u="sng" dirty="0"/>
              <a:t>not</a:t>
            </a:r>
            <a:r>
              <a:rPr lang="en-US" dirty="0"/>
              <a:t> constitute a breach of the Gramm-Leach-Bliley Act, which generally controls duties to notify customers about information-sharing</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49</a:t>
            </a:fld>
            <a:endParaRPr lang="en-US" dirty="0"/>
          </a:p>
        </p:txBody>
      </p:sp>
    </p:spTree>
    <p:extLst>
      <p:ext uri="{BB962C8B-B14F-4D97-AF65-F5344CB8AC3E}">
        <p14:creationId xmlns:p14="http://schemas.microsoft.com/office/powerpoint/2010/main" val="1546687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SENIOR CLIENTS</a:t>
            </a:r>
            <a:br>
              <a:rPr lang="en-US" dirty="0"/>
            </a:br>
            <a:r>
              <a:rPr lang="en-US" dirty="0"/>
              <a:t>GLOBAL TREND</a:t>
            </a:r>
          </a:p>
        </p:txBody>
      </p:sp>
      <p:sp>
        <p:nvSpPr>
          <p:cNvPr id="3" name="Content Placeholder 2"/>
          <p:cNvSpPr>
            <a:spLocks noGrp="1"/>
          </p:cNvSpPr>
          <p:nvPr>
            <p:ph idx="1"/>
          </p:nvPr>
        </p:nvSpPr>
        <p:spPr/>
        <p:txBody>
          <a:bodyPr/>
          <a:lstStyle/>
          <a:p>
            <a:r>
              <a:rPr lang="en-US" dirty="0"/>
              <a:t>As our population ages, whether due to declining fertility rates or rising life expectancy, or a combination of both, longevity is a global phenomenon with far reaching economic and social consequences for most countries. From the perspective of investor protection, the growing trend toward aging and associated levels of cognitive decline increasingly affect the capabilities of investors in markets worldwide</a:t>
            </a:r>
          </a:p>
        </p:txBody>
      </p:sp>
      <p:sp>
        <p:nvSpPr>
          <p:cNvPr id="4" name="Slide Number Placeholder 3"/>
          <p:cNvSpPr>
            <a:spLocks noGrp="1"/>
          </p:cNvSpPr>
          <p:nvPr>
            <p:ph type="sldNum" sz="quarter" idx="11"/>
          </p:nvPr>
        </p:nvSpPr>
        <p:spPr/>
        <p:txBody>
          <a:bodyPr/>
          <a:lstStyle/>
          <a:p>
            <a:fld id="{C1461E72-8559-4CF8-9706-6501354A6783}" type="slidenum">
              <a:rPr lang="en-US" smtClean="0"/>
              <a:pPr/>
              <a:t>5</a:t>
            </a:fld>
            <a:endParaRPr lang="en-US" dirty="0"/>
          </a:p>
        </p:txBody>
      </p:sp>
    </p:spTree>
    <p:extLst>
      <p:ext uri="{BB962C8B-B14F-4D97-AF65-F5344CB8AC3E}">
        <p14:creationId xmlns:p14="http://schemas.microsoft.com/office/powerpoint/2010/main" val="14669608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err="1"/>
              <a:t>Senior$afe</a:t>
            </a:r>
            <a:r>
              <a:rPr lang="en-US" dirty="0"/>
              <a:t> Act:</a:t>
            </a:r>
          </a:p>
          <a:p>
            <a:pPr marL="0" indent="0">
              <a:buNone/>
            </a:pPr>
            <a:r>
              <a:rPr lang="en-US" dirty="0"/>
              <a:t>Additional protections for financial professionals (e.g., broker-dealers, investment advisors, depository institution or credit union employees) are included in the “</a:t>
            </a:r>
            <a:r>
              <a:rPr lang="en-US" dirty="0" err="1"/>
              <a:t>Senior$afe</a:t>
            </a:r>
            <a:r>
              <a:rPr lang="en-US" dirty="0"/>
              <a:t> Act” which was introduced by a bipartisan group of legislators and is moving through Congress</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50</a:t>
            </a:fld>
            <a:endParaRPr lang="en-US" dirty="0"/>
          </a:p>
        </p:txBody>
      </p:sp>
    </p:spTree>
    <p:extLst>
      <p:ext uri="{BB962C8B-B14F-4D97-AF65-F5344CB8AC3E}">
        <p14:creationId xmlns:p14="http://schemas.microsoft.com/office/powerpoint/2010/main" val="100249553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The Senior Safe Act encourages financial institutions to report suspected elder financial exploitation by providing qualified immunity from liability who, in good faith and with reasonable care, disclose suspected exploitation to a regulatory or law-enforcement agency</a:t>
            </a:r>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51</a:t>
            </a:fld>
            <a:endParaRPr lang="en-US" dirty="0"/>
          </a:p>
        </p:txBody>
      </p:sp>
    </p:spTree>
    <p:extLst>
      <p:ext uri="{BB962C8B-B14F-4D97-AF65-F5344CB8AC3E}">
        <p14:creationId xmlns:p14="http://schemas.microsoft.com/office/powerpoint/2010/main" val="339350317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REGULATORY FOCUS</a:t>
            </a:r>
          </a:p>
        </p:txBody>
      </p:sp>
      <p:sp>
        <p:nvSpPr>
          <p:cNvPr id="3" name="Content Placeholder 2"/>
          <p:cNvSpPr>
            <a:spLocks noGrp="1"/>
          </p:cNvSpPr>
          <p:nvPr>
            <p:ph idx="1"/>
          </p:nvPr>
        </p:nvSpPr>
        <p:spPr/>
        <p:txBody>
          <a:bodyPr/>
          <a:lstStyle/>
          <a:p>
            <a:r>
              <a:rPr lang="en-US" dirty="0"/>
              <a:t>In addition, some investment firms have recently seen a threefold increase in the number of cases of potential elder financial abuse reported to them, prompting them to rethink the way they approach their investor protection efforts</a:t>
            </a:r>
          </a:p>
          <a:p>
            <a:endParaRPr lang="en-US" dirty="0"/>
          </a:p>
          <a:p>
            <a:pPr marL="0" indent="0">
              <a:buNone/>
            </a:pPr>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52</a:t>
            </a:fld>
            <a:endParaRPr lang="en-US"/>
          </a:p>
        </p:txBody>
      </p:sp>
    </p:spTree>
    <p:extLst>
      <p:ext uri="{BB962C8B-B14F-4D97-AF65-F5344CB8AC3E}">
        <p14:creationId xmlns:p14="http://schemas.microsoft.com/office/powerpoint/2010/main" val="329332923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marL="0" indent="0">
              <a:buNone/>
            </a:pPr>
            <a:r>
              <a:rPr lang="en-US" dirty="0"/>
              <a:t>Ultimately, the goal of professionals in all aspects of the financial services industry should be to report crimes when they are initially suspected, such as an attempt to improperly access or use an older adult’s funds, to allow law enforcement to promptly investigate and determine if charges are appropriate against an alleged perpetrator</a:t>
            </a:r>
          </a:p>
        </p:txBody>
      </p:sp>
      <p:sp>
        <p:nvSpPr>
          <p:cNvPr id="4" name="Slide Number Placeholder 3"/>
          <p:cNvSpPr>
            <a:spLocks noGrp="1"/>
          </p:cNvSpPr>
          <p:nvPr>
            <p:ph type="sldNum" sz="quarter" idx="11"/>
          </p:nvPr>
        </p:nvSpPr>
        <p:spPr/>
        <p:txBody>
          <a:bodyPr/>
          <a:lstStyle/>
          <a:p>
            <a:fld id="{C1461E72-8559-4CF8-9706-6501354A6783}" type="slidenum">
              <a:rPr lang="en-US" smtClean="0"/>
              <a:pPr/>
              <a:t>53</a:t>
            </a:fld>
            <a:endParaRPr lang="en-US" dirty="0"/>
          </a:p>
        </p:txBody>
      </p:sp>
    </p:spTree>
    <p:extLst>
      <p:ext uri="{BB962C8B-B14F-4D97-AF65-F5344CB8AC3E}">
        <p14:creationId xmlns:p14="http://schemas.microsoft.com/office/powerpoint/2010/main" val="33854425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marL="0" indent="0">
              <a:buNone/>
            </a:pPr>
            <a:r>
              <a:rPr lang="en-US" dirty="0"/>
              <a:t>In the majority of cases, reporting financial exploitation before it occurs – and working to stall or stop any pending transactions that could financially hurt the vulnerable adult – is the best course of action. By the time an exploitation cases are prosecuted, the perpetrator may have wasted away the resources of the vulnerable adult, such that restitution of what had been taken is impossible </a:t>
            </a:r>
          </a:p>
        </p:txBody>
      </p:sp>
      <p:sp>
        <p:nvSpPr>
          <p:cNvPr id="4" name="Slide Number Placeholder 3"/>
          <p:cNvSpPr>
            <a:spLocks noGrp="1"/>
          </p:cNvSpPr>
          <p:nvPr>
            <p:ph type="sldNum" sz="quarter" idx="11"/>
          </p:nvPr>
        </p:nvSpPr>
        <p:spPr/>
        <p:txBody>
          <a:bodyPr/>
          <a:lstStyle/>
          <a:p>
            <a:fld id="{C1461E72-8559-4CF8-9706-6501354A6783}" type="slidenum">
              <a:rPr lang="en-US" smtClean="0"/>
              <a:pPr/>
              <a:t>54</a:t>
            </a:fld>
            <a:endParaRPr lang="en-US" dirty="0"/>
          </a:p>
        </p:txBody>
      </p:sp>
    </p:spTree>
    <p:extLst>
      <p:ext uri="{BB962C8B-B14F-4D97-AF65-F5344CB8AC3E}">
        <p14:creationId xmlns:p14="http://schemas.microsoft.com/office/powerpoint/2010/main" val="12458209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pPr marL="0" indent="0">
              <a:buNone/>
            </a:pPr>
            <a:r>
              <a:rPr lang="en-US" dirty="0"/>
              <a:t>Early in the process, there is an opportunity for county APS to step in and help provide protection for the vulnerable adult, but their involvement is also dependent upon early, proactive reporting of suspected exploitation by financial professionals who are familiar with the type of improper or illegal activity occurring</a:t>
            </a:r>
          </a:p>
        </p:txBody>
      </p:sp>
      <p:sp>
        <p:nvSpPr>
          <p:cNvPr id="4" name="Slide Number Placeholder 3"/>
          <p:cNvSpPr>
            <a:spLocks noGrp="1"/>
          </p:cNvSpPr>
          <p:nvPr>
            <p:ph type="sldNum" sz="quarter" idx="11"/>
          </p:nvPr>
        </p:nvSpPr>
        <p:spPr/>
        <p:txBody>
          <a:bodyPr/>
          <a:lstStyle/>
          <a:p>
            <a:fld id="{C1461E72-8559-4CF8-9706-6501354A6783}" type="slidenum">
              <a:rPr lang="en-US" smtClean="0"/>
              <a:pPr/>
              <a:t>55</a:t>
            </a:fld>
            <a:endParaRPr lang="en-US" dirty="0"/>
          </a:p>
        </p:txBody>
      </p:sp>
    </p:spTree>
    <p:extLst>
      <p:ext uri="{BB962C8B-B14F-4D97-AF65-F5344CB8AC3E}">
        <p14:creationId xmlns:p14="http://schemas.microsoft.com/office/powerpoint/2010/main" val="2937698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SENIOR CLIENTS</a:t>
            </a:r>
            <a:br>
              <a:rPr lang="en-US" dirty="0"/>
            </a:br>
            <a:r>
              <a:rPr lang="en-US" dirty="0"/>
              <a:t>GLOBAL TREND</a:t>
            </a:r>
          </a:p>
        </p:txBody>
      </p:sp>
      <p:sp>
        <p:nvSpPr>
          <p:cNvPr id="3" name="Content Placeholder 2"/>
          <p:cNvSpPr>
            <a:spLocks noGrp="1"/>
          </p:cNvSpPr>
          <p:nvPr>
            <p:ph idx="1"/>
          </p:nvPr>
        </p:nvSpPr>
        <p:spPr/>
        <p:txBody>
          <a:bodyPr/>
          <a:lstStyle/>
          <a:p>
            <a:r>
              <a:rPr lang="en-US" dirty="0"/>
              <a:t>Indeed, research has detected a link between age-induced cognitive decline and impaired financial decision-making. Some research also correlates aging with increased susceptibility to financial exploitation and fraud, at a time when many investors are assuming greater responsibility for their own retirement and financial future</a:t>
            </a:r>
          </a:p>
        </p:txBody>
      </p:sp>
      <p:sp>
        <p:nvSpPr>
          <p:cNvPr id="4" name="Slide Number Placeholder 3"/>
          <p:cNvSpPr>
            <a:spLocks noGrp="1"/>
          </p:cNvSpPr>
          <p:nvPr>
            <p:ph type="sldNum" sz="quarter" idx="11"/>
          </p:nvPr>
        </p:nvSpPr>
        <p:spPr/>
        <p:txBody>
          <a:bodyPr/>
          <a:lstStyle/>
          <a:p>
            <a:fld id="{C1461E72-8559-4CF8-9706-6501354A6783}" type="slidenum">
              <a:rPr lang="en-US" smtClean="0"/>
              <a:pPr/>
              <a:t>6</a:t>
            </a:fld>
            <a:endParaRPr lang="en-US" dirty="0"/>
          </a:p>
        </p:txBody>
      </p:sp>
    </p:spTree>
    <p:extLst>
      <p:ext uri="{BB962C8B-B14F-4D97-AF65-F5344CB8AC3E}">
        <p14:creationId xmlns:p14="http://schemas.microsoft.com/office/powerpoint/2010/main" val="3891958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WE ARE ALL LIVING LONGER</a:t>
            </a:r>
            <a:endParaRPr lang="en-US" dirty="0"/>
          </a:p>
        </p:txBody>
      </p:sp>
      <p:sp>
        <p:nvSpPr>
          <p:cNvPr id="3" name="Content Placeholder 2"/>
          <p:cNvSpPr>
            <a:spLocks noGrp="1"/>
          </p:cNvSpPr>
          <p:nvPr>
            <p:ph idx="1"/>
          </p:nvPr>
        </p:nvSpPr>
        <p:spPr/>
        <p:txBody>
          <a:bodyPr/>
          <a:lstStyle/>
          <a:p>
            <a:r>
              <a:rPr lang="en-US" dirty="0"/>
              <a:t>Life expectancy in 1900 was 46</a:t>
            </a:r>
          </a:p>
          <a:p>
            <a:pPr lvl="1"/>
            <a:r>
              <a:rPr lang="en-US" dirty="0"/>
              <a:t>1950 it was 66</a:t>
            </a:r>
          </a:p>
          <a:p>
            <a:pPr lvl="1"/>
            <a:r>
              <a:rPr lang="en-US" dirty="0"/>
              <a:t>2014 it was 78</a:t>
            </a:r>
          </a:p>
          <a:p>
            <a:pPr lvl="1"/>
            <a:endParaRPr lang="en-US" dirty="0"/>
          </a:p>
          <a:p>
            <a:r>
              <a:rPr lang="en-US" dirty="0"/>
              <a:t>In 2005 there were 67,000 centenarians, by 2040 expect over 500,000</a:t>
            </a:r>
          </a:p>
        </p:txBody>
      </p:sp>
      <p:sp>
        <p:nvSpPr>
          <p:cNvPr id="4" name="Slide Number Placeholder 3"/>
          <p:cNvSpPr>
            <a:spLocks noGrp="1"/>
          </p:cNvSpPr>
          <p:nvPr>
            <p:ph type="sldNum" sz="quarter" idx="11"/>
          </p:nvPr>
        </p:nvSpPr>
        <p:spPr/>
        <p:txBody>
          <a:bodyPr/>
          <a:lstStyle/>
          <a:p>
            <a:fld id="{C1461E72-8559-4CF8-9706-6501354A6783}" type="slidenum">
              <a:rPr lang="en-US" smtClean="0"/>
              <a:pPr/>
              <a:t>7</a:t>
            </a:fld>
            <a:endParaRPr lang="en-US"/>
          </a:p>
        </p:txBody>
      </p:sp>
    </p:spTree>
    <p:extLst>
      <p:ext uri="{BB962C8B-B14F-4D97-AF65-F5344CB8AC3E}">
        <p14:creationId xmlns:p14="http://schemas.microsoft.com/office/powerpoint/2010/main" val="953644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AGING POPULATION</a:t>
            </a:r>
          </a:p>
        </p:txBody>
      </p:sp>
      <p:sp>
        <p:nvSpPr>
          <p:cNvPr id="3" name="Content Placeholder 2"/>
          <p:cNvSpPr>
            <a:spLocks noGrp="1"/>
          </p:cNvSpPr>
          <p:nvPr>
            <p:ph idx="1"/>
          </p:nvPr>
        </p:nvSpPr>
        <p:spPr/>
        <p:txBody>
          <a:bodyPr/>
          <a:lstStyle/>
          <a:p>
            <a:r>
              <a:rPr lang="en-US" dirty="0"/>
              <a:t>Between 2012 and 2020, the number of Americans aged 65 or greater is projected to increase from 43 million to 56 million</a:t>
            </a:r>
          </a:p>
          <a:p>
            <a:r>
              <a:rPr lang="en-US" dirty="0"/>
              <a:t>By 2030 that number will grow to 73 million</a:t>
            </a:r>
          </a:p>
          <a:p>
            <a:r>
              <a:rPr lang="en-US" dirty="0"/>
              <a:t>Within the next 15 years, over 60 million people will be celebrating their 60th birthday</a:t>
            </a:r>
          </a:p>
          <a:p>
            <a:r>
              <a:rPr lang="en-US" dirty="0"/>
              <a:t>Between 2015 and 2050, the proportion of the World's population aged 60 years or older will almost double from 12 percent to 22 percent</a:t>
            </a:r>
          </a:p>
          <a:p>
            <a:endParaRPr lang="en-US" dirty="0"/>
          </a:p>
          <a:p>
            <a:endParaRPr lang="en-US" dirty="0"/>
          </a:p>
        </p:txBody>
      </p:sp>
      <p:sp>
        <p:nvSpPr>
          <p:cNvPr id="4" name="Slide Number Placeholder 3"/>
          <p:cNvSpPr>
            <a:spLocks noGrp="1"/>
          </p:cNvSpPr>
          <p:nvPr>
            <p:ph type="sldNum" sz="quarter" idx="11"/>
          </p:nvPr>
        </p:nvSpPr>
        <p:spPr/>
        <p:txBody>
          <a:bodyPr/>
          <a:lstStyle/>
          <a:p>
            <a:fld id="{C1461E72-8559-4CF8-9706-6501354A6783}" type="slidenum">
              <a:rPr lang="en-US" smtClean="0"/>
              <a:pPr/>
              <a:t>8</a:t>
            </a:fld>
            <a:endParaRPr lang="en-US"/>
          </a:p>
        </p:txBody>
      </p:sp>
    </p:spTree>
    <p:extLst>
      <p:ext uri="{BB962C8B-B14F-4D97-AF65-F5344CB8AC3E}">
        <p14:creationId xmlns:p14="http://schemas.microsoft.com/office/powerpoint/2010/main" val="1946186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AGING FINANCIAL ADVISOR POPULATION</a:t>
            </a:r>
          </a:p>
        </p:txBody>
      </p:sp>
      <p:sp>
        <p:nvSpPr>
          <p:cNvPr id="3" name="Content Placeholder 2"/>
          <p:cNvSpPr>
            <a:spLocks noGrp="1"/>
          </p:cNvSpPr>
          <p:nvPr>
            <p:ph idx="1"/>
          </p:nvPr>
        </p:nvSpPr>
        <p:spPr/>
        <p:txBody>
          <a:bodyPr/>
          <a:lstStyle/>
          <a:p>
            <a:r>
              <a:rPr lang="en-US" dirty="0"/>
              <a:t>The average age of a financial advisor is 50.9 years and they are not being replaced </a:t>
            </a:r>
          </a:p>
        </p:txBody>
      </p:sp>
      <p:sp>
        <p:nvSpPr>
          <p:cNvPr id="4" name="Slide Number Placeholder 3"/>
          <p:cNvSpPr>
            <a:spLocks noGrp="1"/>
          </p:cNvSpPr>
          <p:nvPr>
            <p:ph type="sldNum" sz="quarter" idx="11"/>
          </p:nvPr>
        </p:nvSpPr>
        <p:spPr/>
        <p:txBody>
          <a:bodyPr/>
          <a:lstStyle/>
          <a:p>
            <a:fld id="{C1461E72-8559-4CF8-9706-6501354A6783}" type="slidenum">
              <a:rPr lang="en-US" smtClean="0"/>
              <a:pPr/>
              <a:t>9</a:t>
            </a:fld>
            <a:endParaRPr lang="en-US" dirty="0"/>
          </a:p>
        </p:txBody>
      </p:sp>
    </p:spTree>
    <p:extLst>
      <p:ext uri="{BB962C8B-B14F-4D97-AF65-F5344CB8AC3E}">
        <p14:creationId xmlns:p14="http://schemas.microsoft.com/office/powerpoint/2010/main" val="2313398884"/>
      </p:ext>
    </p:extLst>
  </p:cSld>
  <p:clrMapOvr>
    <a:masterClrMapping/>
  </p:clrMapOvr>
</p:sld>
</file>

<file path=ppt/theme/theme1.xml><?xml version="1.0" encoding="utf-8"?>
<a:theme xmlns:a="http://schemas.openxmlformats.org/drawingml/2006/main" name="powerpoint-template">
  <a:themeElements>
    <a:clrScheme name="powerpoint-template-24 9">
      <a:dk1>
        <a:srgbClr val="4D4D4D"/>
      </a:dk1>
      <a:lt1>
        <a:srgbClr val="FFFFFF"/>
      </a:lt1>
      <a:dk2>
        <a:srgbClr val="4D4D4D"/>
      </a:dk2>
      <a:lt2>
        <a:srgbClr val="1912B1"/>
      </a:lt2>
      <a:accent1>
        <a:srgbClr val="02D4F8"/>
      </a:accent1>
      <a:accent2>
        <a:srgbClr val="009C27"/>
      </a:accent2>
      <a:accent3>
        <a:srgbClr val="FFFFFF"/>
      </a:accent3>
      <a:accent4>
        <a:srgbClr val="404040"/>
      </a:accent4>
      <a:accent5>
        <a:srgbClr val="AAE6FB"/>
      </a:accent5>
      <a:accent6>
        <a:srgbClr val="008D22"/>
      </a:accent6>
      <a:hlink>
        <a:srgbClr val="E60A2A"/>
      </a:hlink>
      <a:folHlink>
        <a:srgbClr val="DDDDDD"/>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1">
          <a:gsLst>
            <a:gs pos="0">
              <a:schemeClr val="bg2">
                <a:gamma/>
                <a:tint val="26667"/>
                <a:invGamma/>
              </a:schemeClr>
            </a:gs>
            <a:gs pos="100000">
              <a:schemeClr val="bg2">
                <a:alpha val="14999"/>
              </a:schemeClr>
            </a:gs>
          </a:gsLst>
          <a:lin ang="540000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owerpoint-template-24 1">
        <a:dk1>
          <a:srgbClr val="4D4D4D"/>
        </a:dk1>
        <a:lt1>
          <a:srgbClr val="FFFFFF"/>
        </a:lt1>
        <a:dk2>
          <a:srgbClr val="4D4D4D"/>
        </a:dk2>
        <a:lt2>
          <a:srgbClr val="0C209B"/>
        </a:lt2>
        <a:accent1>
          <a:srgbClr val="2167BF"/>
        </a:accent1>
        <a:accent2>
          <a:srgbClr val="C60C0D"/>
        </a:accent2>
        <a:accent3>
          <a:srgbClr val="FFFFFF"/>
        </a:accent3>
        <a:accent4>
          <a:srgbClr val="404040"/>
        </a:accent4>
        <a:accent5>
          <a:srgbClr val="ABB8DC"/>
        </a:accent5>
        <a:accent6>
          <a:srgbClr val="B30A0B"/>
        </a:accent6>
        <a:hlink>
          <a:srgbClr val="4793C7"/>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2">
        <a:dk1>
          <a:srgbClr val="4D4D4D"/>
        </a:dk1>
        <a:lt1>
          <a:srgbClr val="FFFFFF"/>
        </a:lt1>
        <a:dk2>
          <a:srgbClr val="4D4D4D"/>
        </a:dk2>
        <a:lt2>
          <a:srgbClr val="CC0000"/>
        </a:lt2>
        <a:accent1>
          <a:srgbClr val="FF9933"/>
        </a:accent1>
        <a:accent2>
          <a:srgbClr val="009900"/>
        </a:accent2>
        <a:accent3>
          <a:srgbClr val="FFFFFF"/>
        </a:accent3>
        <a:accent4>
          <a:srgbClr val="404040"/>
        </a:accent4>
        <a:accent5>
          <a:srgbClr val="FFCAAD"/>
        </a:accent5>
        <a:accent6>
          <a:srgbClr val="008A00"/>
        </a:accent6>
        <a:hlink>
          <a:srgbClr val="3366F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3">
        <a:dk1>
          <a:srgbClr val="4D4D4D"/>
        </a:dk1>
        <a:lt1>
          <a:srgbClr val="FFFFFF"/>
        </a:lt1>
        <a:dk2>
          <a:srgbClr val="4D4D4D"/>
        </a:dk2>
        <a:lt2>
          <a:srgbClr val="0E0F83"/>
        </a:lt2>
        <a:accent1>
          <a:srgbClr val="4049D2"/>
        </a:accent1>
        <a:accent2>
          <a:srgbClr val="494FD9"/>
        </a:accent2>
        <a:accent3>
          <a:srgbClr val="FFFFFF"/>
        </a:accent3>
        <a:accent4>
          <a:srgbClr val="404040"/>
        </a:accent4>
        <a:accent5>
          <a:srgbClr val="AFB1E5"/>
        </a:accent5>
        <a:accent6>
          <a:srgbClr val="4147C4"/>
        </a:accent6>
        <a:hlink>
          <a:srgbClr val="757DDF"/>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4">
        <a:dk1>
          <a:srgbClr val="4D4D4D"/>
        </a:dk1>
        <a:lt1>
          <a:srgbClr val="FFFFFF"/>
        </a:lt1>
        <a:dk2>
          <a:srgbClr val="4D4D4D"/>
        </a:dk2>
        <a:lt2>
          <a:srgbClr val="4B8ACD"/>
        </a:lt2>
        <a:accent1>
          <a:srgbClr val="5C98C2"/>
        </a:accent1>
        <a:accent2>
          <a:srgbClr val="93BAD6"/>
        </a:accent2>
        <a:accent3>
          <a:srgbClr val="FFFFFF"/>
        </a:accent3>
        <a:accent4>
          <a:srgbClr val="404040"/>
        </a:accent4>
        <a:accent5>
          <a:srgbClr val="B5CADD"/>
        </a:accent5>
        <a:accent6>
          <a:srgbClr val="85A8C2"/>
        </a:accent6>
        <a:hlink>
          <a:srgbClr val="AECDE1"/>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5">
        <a:dk1>
          <a:srgbClr val="4D4D4D"/>
        </a:dk1>
        <a:lt1>
          <a:srgbClr val="FFFFFF"/>
        </a:lt1>
        <a:dk2>
          <a:srgbClr val="4D4D4D"/>
        </a:dk2>
        <a:lt2>
          <a:srgbClr val="2F75AF"/>
        </a:lt2>
        <a:accent1>
          <a:srgbClr val="3E88C2"/>
        </a:accent1>
        <a:accent2>
          <a:srgbClr val="80C6ED"/>
        </a:accent2>
        <a:accent3>
          <a:srgbClr val="FFFFFF"/>
        </a:accent3>
        <a:accent4>
          <a:srgbClr val="404040"/>
        </a:accent4>
        <a:accent5>
          <a:srgbClr val="AFC3DD"/>
        </a:accent5>
        <a:accent6>
          <a:srgbClr val="73B3D7"/>
        </a:accent6>
        <a:hlink>
          <a:srgbClr val="8AC0E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6">
        <a:dk1>
          <a:srgbClr val="4D4D4D"/>
        </a:dk1>
        <a:lt1>
          <a:srgbClr val="FFFFFF"/>
        </a:lt1>
        <a:dk2>
          <a:srgbClr val="4D4D4D"/>
        </a:dk2>
        <a:lt2>
          <a:srgbClr val="2F75AF"/>
        </a:lt2>
        <a:accent1>
          <a:srgbClr val="C31F26"/>
        </a:accent1>
        <a:accent2>
          <a:srgbClr val="80C6ED"/>
        </a:accent2>
        <a:accent3>
          <a:srgbClr val="FFFFFF"/>
        </a:accent3>
        <a:accent4>
          <a:srgbClr val="404040"/>
        </a:accent4>
        <a:accent5>
          <a:srgbClr val="DEABAC"/>
        </a:accent5>
        <a:accent6>
          <a:srgbClr val="73B3D7"/>
        </a:accent6>
        <a:hlink>
          <a:srgbClr val="8AC0E8"/>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7">
        <a:dk1>
          <a:srgbClr val="4D4D4D"/>
        </a:dk1>
        <a:lt1>
          <a:srgbClr val="FFFFFF"/>
        </a:lt1>
        <a:dk2>
          <a:srgbClr val="4D4D4D"/>
        </a:dk2>
        <a:lt2>
          <a:srgbClr val="063ECF"/>
        </a:lt2>
        <a:accent1>
          <a:srgbClr val="1264E2"/>
        </a:accent1>
        <a:accent2>
          <a:srgbClr val="2189F8"/>
        </a:accent2>
        <a:accent3>
          <a:srgbClr val="FFFFFF"/>
        </a:accent3>
        <a:accent4>
          <a:srgbClr val="404040"/>
        </a:accent4>
        <a:accent5>
          <a:srgbClr val="AAB8EE"/>
        </a:accent5>
        <a:accent6>
          <a:srgbClr val="1D7CE1"/>
        </a:accent6>
        <a:hlink>
          <a:srgbClr val="2CA8FE"/>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8">
        <a:dk1>
          <a:srgbClr val="4D4D4D"/>
        </a:dk1>
        <a:lt1>
          <a:srgbClr val="FFFFFF"/>
        </a:lt1>
        <a:dk2>
          <a:srgbClr val="4D4D4D"/>
        </a:dk2>
        <a:lt2>
          <a:srgbClr val="B91003"/>
        </a:lt2>
        <a:accent1>
          <a:srgbClr val="1264E2"/>
        </a:accent1>
        <a:accent2>
          <a:srgbClr val="2189F8"/>
        </a:accent2>
        <a:accent3>
          <a:srgbClr val="FFFFFF"/>
        </a:accent3>
        <a:accent4>
          <a:srgbClr val="404040"/>
        </a:accent4>
        <a:accent5>
          <a:srgbClr val="AAB8EE"/>
        </a:accent5>
        <a:accent6>
          <a:srgbClr val="1D7CE1"/>
        </a:accent6>
        <a:hlink>
          <a:srgbClr val="2CA8FE"/>
        </a:hlink>
        <a:folHlink>
          <a:srgbClr val="DDDDDD"/>
        </a:folHlink>
      </a:clrScheme>
      <a:clrMap bg1="lt1" tx1="dk1" bg2="lt2" tx2="dk2" accent1="accent1" accent2="accent2" accent3="accent3" accent4="accent4" accent5="accent5" accent6="accent6" hlink="hlink" folHlink="folHlink"/>
    </a:extraClrScheme>
    <a:extraClrScheme>
      <a:clrScheme name="powerpoint-template-24 9">
        <a:dk1>
          <a:srgbClr val="4D4D4D"/>
        </a:dk1>
        <a:lt1>
          <a:srgbClr val="FFFFFF"/>
        </a:lt1>
        <a:dk2>
          <a:srgbClr val="4D4D4D"/>
        </a:dk2>
        <a:lt2>
          <a:srgbClr val="1912B1"/>
        </a:lt2>
        <a:accent1>
          <a:srgbClr val="02D4F8"/>
        </a:accent1>
        <a:accent2>
          <a:srgbClr val="009C27"/>
        </a:accent2>
        <a:accent3>
          <a:srgbClr val="FFFFFF"/>
        </a:accent3>
        <a:accent4>
          <a:srgbClr val="404040"/>
        </a:accent4>
        <a:accent5>
          <a:srgbClr val="AAE6FB"/>
        </a:accent5>
        <a:accent6>
          <a:srgbClr val="008D22"/>
        </a:accent6>
        <a:hlink>
          <a:srgbClr val="E60A2A"/>
        </a:hlink>
        <a:folHlink>
          <a:srgbClr val="DDDDD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powerpoint-template</Template>
  <TotalTime>1483</TotalTime>
  <Words>2806</Words>
  <Application>Microsoft Office PowerPoint</Application>
  <PresentationFormat>On-screen Show (4:3)</PresentationFormat>
  <Paragraphs>281</Paragraphs>
  <Slides>55</Slides>
  <Notes>2</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powerpoint-template</vt:lpstr>
      <vt:lpstr>FMA’s 34th Annual  Securities and Compliance Seminar </vt:lpstr>
      <vt:lpstr>Gary Klein, ESQ. Vice President Fifth Third Bank</vt:lpstr>
      <vt:lpstr>OVERVIEW</vt:lpstr>
      <vt:lpstr>SENIOR CLIENTS- LEARNING OBJECTIVES</vt:lpstr>
      <vt:lpstr>SENIOR CLIENTS GLOBAL TREND</vt:lpstr>
      <vt:lpstr>SENIOR CLIENTS GLOBAL TREND</vt:lpstr>
      <vt:lpstr>WE ARE ALL LIVING LONGER</vt:lpstr>
      <vt:lpstr>AGING POPULATION</vt:lpstr>
      <vt:lpstr>AGING FINANCIAL ADVISOR POPULATION</vt:lpstr>
      <vt:lpstr>RETIREMENT WITH FEW ASSETS</vt:lpstr>
      <vt:lpstr>BROKERAGE/INVESTMENT  ADVISORY ASSETS</vt:lpstr>
      <vt:lpstr>THE CURSE OF LIVING LONGER</vt:lpstr>
      <vt:lpstr>SENIOR’S PREFERENCE FOR INDEPENDANCE</vt:lpstr>
      <vt:lpstr>SENIOR ISOLATION</vt:lpstr>
      <vt:lpstr>DIMINISHED CAPACITY</vt:lpstr>
      <vt:lpstr>DIMINISHED CAPACITY</vt:lpstr>
      <vt:lpstr>DIMINISHED CAPACITY</vt:lpstr>
      <vt:lpstr>DEMENTIA</vt:lpstr>
      <vt:lpstr>DEMENTIA</vt:lpstr>
      <vt:lpstr>ALZHEIMERS</vt:lpstr>
      <vt:lpstr>ALZHEIMERS</vt:lpstr>
      <vt:lpstr>FRONTAL LOBE AND AGING</vt:lpstr>
      <vt:lpstr>FRONTAL LOBE AND AGING</vt:lpstr>
      <vt:lpstr>RESEARCH ON SENIOR VULNERABILITY</vt:lpstr>
      <vt:lpstr>RESEARCH ON SENIOR VULNERABILITY</vt:lpstr>
      <vt:lpstr>ELDER FINANCIAL ABUSE</vt:lpstr>
      <vt:lpstr>ELDER FINANCIAL ABUSE</vt:lpstr>
      <vt:lpstr>ELDER FINANCIAL ABUSE</vt:lpstr>
      <vt:lpstr>ELDER FINANCIAL ABUSE</vt:lpstr>
      <vt:lpstr>NATIONAL ELDER  MISTREATMENT STUDY</vt:lpstr>
      <vt:lpstr>SIGNS OF FINANCIAL EXPLOITATION</vt:lpstr>
      <vt:lpstr>SIGNS OF FINANCIAL EXPLOITATION</vt:lpstr>
      <vt:lpstr>SIGNS OF FINANCIAL EXPLOITATION</vt:lpstr>
      <vt:lpstr>KNOW AND PROTECT  YOUR CLIENT</vt:lpstr>
      <vt:lpstr>KNOW AND PROTECT  YOUR CLIENT</vt:lpstr>
      <vt:lpstr>PROTECT YOUR PRACTICE</vt:lpstr>
      <vt:lpstr>ESCALATE CONCERNS</vt:lpstr>
      <vt:lpstr>LEGAL ISSUES</vt:lpstr>
      <vt:lpstr>REGULATORY FOCUS</vt:lpstr>
      <vt:lpstr>REGULATORY FOCUS</vt:lpstr>
      <vt:lpstr>REGULATORY FOCUS</vt:lpstr>
      <vt:lpstr>REGULATORY FOCUS</vt:lpstr>
      <vt:lpstr>REGULATORY FOCUS</vt:lpstr>
      <vt:lpstr>REGULATORY FOCUS</vt:lpstr>
      <vt:lpstr>REGULATORY FOCUS</vt:lpstr>
      <vt:lpstr>REGULATORY FOCUS</vt:lpstr>
      <vt:lpstr>REGULATORY FOCUS</vt:lpstr>
      <vt:lpstr>REGULATORY FOCUS</vt:lpstr>
      <vt:lpstr>REGULATORY FOCUS</vt:lpstr>
      <vt:lpstr>REGULATORY FOCUS</vt:lpstr>
      <vt:lpstr>REGULATORY FOCUS</vt:lpstr>
      <vt:lpstr>REGULATORY FOCUS</vt:lpstr>
      <vt:lpstr>SUMMARY</vt:lpstr>
      <vt:lpstr>SUMMARY</vt:lpstr>
      <vt:lpstr>SUMMARY</vt:lpstr>
    </vt:vector>
  </TitlesOfParts>
  <Company>AAA Western and Central New York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Name of presentation</dc:title>
  <dc:creator>Gordon, Janine</dc:creator>
  <cp:keywords>IntUse46837625873</cp:keywords>
  <cp:lastModifiedBy>Dorcas</cp:lastModifiedBy>
  <cp:revision>143</cp:revision>
  <cp:lastPrinted>2018-03-14T15:43:03Z</cp:lastPrinted>
  <dcterms:created xsi:type="dcterms:W3CDTF">2017-11-26T20:41:34Z</dcterms:created>
  <dcterms:modified xsi:type="dcterms:W3CDTF">2025-04-11T16:58:32Z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cd12b380-1b58-481a-b482-dcccf45d9a67</vt:lpwstr>
  </property>
  <property fmtid="{D5CDD505-2E9C-101B-9397-08002B2CF9AE}" pid="3" name="Classification">
    <vt:lpwstr>IntUse46837625873</vt:lpwstr>
  </property>
  <property fmtid="{D5CDD505-2E9C-101B-9397-08002B2CF9AE}" pid="4" name="MSIP_Label_1d1abddc-e309-4823-8367-94170e9d3518_Enabled">
    <vt:lpwstr>true</vt:lpwstr>
  </property>
  <property fmtid="{D5CDD505-2E9C-101B-9397-08002B2CF9AE}" pid="5" name="MSIP_Label_1d1abddc-e309-4823-8367-94170e9d3518_SetDate">
    <vt:lpwstr>2025-04-11T14:47:47Z</vt:lpwstr>
  </property>
  <property fmtid="{D5CDD505-2E9C-101B-9397-08002B2CF9AE}" pid="6" name="MSIP_Label_1d1abddc-e309-4823-8367-94170e9d3518_Method">
    <vt:lpwstr>Standard</vt:lpwstr>
  </property>
  <property fmtid="{D5CDD505-2E9C-101B-9397-08002B2CF9AE}" pid="7" name="MSIP_Label_1d1abddc-e309-4823-8367-94170e9d3518_Name">
    <vt:lpwstr>Internal Use</vt:lpwstr>
  </property>
  <property fmtid="{D5CDD505-2E9C-101B-9397-08002B2CF9AE}" pid="8" name="MSIP_Label_1d1abddc-e309-4823-8367-94170e9d3518_SiteId">
    <vt:lpwstr>cfddba29-ca2a-450c-a415-595e7fcce8e5</vt:lpwstr>
  </property>
  <property fmtid="{D5CDD505-2E9C-101B-9397-08002B2CF9AE}" pid="9" name="MSIP_Label_1d1abddc-e309-4823-8367-94170e9d3518_ActionId">
    <vt:lpwstr>84ac4537-0a58-4b52-b2a0-d7c840f1a54e</vt:lpwstr>
  </property>
  <property fmtid="{D5CDD505-2E9C-101B-9397-08002B2CF9AE}" pid="10" name="MSIP_Label_1d1abddc-e309-4823-8367-94170e9d3518_ContentBits">
    <vt:lpwstr>2</vt:lpwstr>
  </property>
  <property fmtid="{D5CDD505-2E9C-101B-9397-08002B2CF9AE}" pid="11" name="MSIP_Label_1d1abddc-e309-4823-8367-94170e9d3518_Tag">
    <vt:lpwstr>10, 3, 0, 1</vt:lpwstr>
  </property>
  <property fmtid="{D5CDD505-2E9C-101B-9397-08002B2CF9AE}" pid="12" name="ClassificationContentMarkingFooterLocations">
    <vt:lpwstr>powerpoint-template:7</vt:lpwstr>
  </property>
  <property fmtid="{D5CDD505-2E9C-101B-9397-08002B2CF9AE}" pid="13" name="ClassificationContentMarkingFooterText">
    <vt:lpwstr>Classification: Internal Use</vt:lpwstr>
  </property>
</Properties>
</file>