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16"/>
  </p:notesMasterIdLst>
  <p:handoutMasterIdLst>
    <p:handoutMasterId r:id="rId17"/>
  </p:handoutMasterIdLst>
  <p:sldIdLst>
    <p:sldId id="277" r:id="rId2"/>
    <p:sldId id="285" r:id="rId3"/>
    <p:sldId id="280" r:id="rId4"/>
    <p:sldId id="284" r:id="rId5"/>
    <p:sldId id="316" r:id="rId6"/>
    <p:sldId id="317" r:id="rId7"/>
    <p:sldId id="281" r:id="rId8"/>
    <p:sldId id="279" r:id="rId9"/>
    <p:sldId id="319" r:id="rId10"/>
    <p:sldId id="320" r:id="rId11"/>
    <p:sldId id="318" r:id="rId12"/>
    <p:sldId id="321" r:id="rId13"/>
    <p:sldId id="322" r:id="rId14"/>
    <p:sldId id="323" r:id="rId15"/>
  </p:sldIdLst>
  <p:sldSz cx="9144000" cy="514826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2"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74F"/>
    <a:srgbClr val="2B90A3"/>
    <a:srgbClr val="97CB15"/>
    <a:srgbClr val="0724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B2B306-6BB6-4397-A7AE-B3E54CAAC826}" v="9" dt="2025-04-04T16:33:51.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p:scale>
          <a:sx n="101" d="100"/>
          <a:sy n="101" d="100"/>
        </p:scale>
        <p:origin x="-486" y="12"/>
      </p:cViewPr>
      <p:guideLst>
        <p:guide orient="horz" pos="1622"/>
        <p:guide pos="2880"/>
      </p:guideLst>
    </p:cSldViewPr>
  </p:slideViewPr>
  <p:notesTextViewPr>
    <p:cViewPr>
      <p:scale>
        <a:sx n="100" d="100"/>
        <a:sy n="100" d="100"/>
      </p:scale>
      <p:origin x="0" y="0"/>
    </p:cViewPr>
  </p:notesTextViewPr>
  <p:notesViewPr>
    <p:cSldViewPr snapToGrid="0" snapToObjects="1">
      <p:cViewPr varScale="1">
        <p:scale>
          <a:sx n="84" d="100"/>
          <a:sy n="84" d="100"/>
        </p:scale>
        <p:origin x="29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ea typeface="+mn-ea"/>
                <a:cs typeface="+mn-cs"/>
              </a:defRPr>
            </a:lvl1pPr>
          </a:lstStyle>
          <a:p>
            <a:pPr>
              <a:defRPr/>
            </a:pPr>
            <a:fld id="{CBC120C6-CE23-DE4F-9AD6-59EA928A56EB}" type="datetimeFigureOut">
              <a:rPr lang="en-US"/>
              <a:pPr>
                <a:defRPr/>
              </a:pPr>
              <a:t>4/17/2025</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fontAlgn="auto">
              <a:spcBef>
                <a:spcPts val="0"/>
              </a:spcBef>
              <a:spcAft>
                <a:spcPts val="0"/>
              </a:spcAft>
              <a:defRPr sz="1200">
                <a:latin typeface="+mn-lt"/>
                <a:ea typeface="+mn-ea"/>
                <a:cs typeface="+mn-cs"/>
              </a:defRPr>
            </a:lvl1pPr>
          </a:lstStyle>
          <a:p>
            <a:pPr>
              <a:defRPr/>
            </a:pPr>
            <a:fld id="{C042D1CD-F68A-4348-A4C0-09FCA076C439}" type="slidenum">
              <a:rPr lang="en-US"/>
              <a:pPr>
                <a:defRPr/>
              </a:pPr>
              <a:t>‹#›</a:t>
            </a:fld>
            <a:endParaRPr lang="en-US" dirty="0"/>
          </a:p>
        </p:txBody>
      </p:sp>
    </p:spTree>
    <p:extLst>
      <p:ext uri="{BB962C8B-B14F-4D97-AF65-F5344CB8AC3E}">
        <p14:creationId xmlns:p14="http://schemas.microsoft.com/office/powerpoint/2010/main" val="512939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9796DD35-5158-45E3-B7D5-E138925A776C}" type="datetimeFigureOut">
              <a:rPr lang="en-US" smtClean="0"/>
              <a:t>4/17/2025</a:t>
            </a:fld>
            <a:endParaRPr lang="en-US" dirty="0"/>
          </a:p>
        </p:txBody>
      </p:sp>
      <p:sp>
        <p:nvSpPr>
          <p:cNvPr id="4" name="Slide Image Placeholder 3"/>
          <p:cNvSpPr>
            <a:spLocks noGrp="1" noRot="1" noChangeAspect="1"/>
          </p:cNvSpPr>
          <p:nvPr>
            <p:ph type="sldImg" idx="2"/>
          </p:nvPr>
        </p:nvSpPr>
        <p:spPr>
          <a:xfrm>
            <a:off x="398463" y="692150"/>
            <a:ext cx="6153150"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77B33C19-29FD-492F-A67D-7F760B733CB4}" type="slidenum">
              <a:rPr lang="en-US" smtClean="0"/>
              <a:t>‹#›</a:t>
            </a:fld>
            <a:endParaRPr lang="en-US" dirty="0"/>
          </a:p>
        </p:txBody>
      </p:sp>
    </p:spTree>
    <p:extLst>
      <p:ext uri="{BB962C8B-B14F-4D97-AF65-F5344CB8AC3E}">
        <p14:creationId xmlns:p14="http://schemas.microsoft.com/office/powerpoint/2010/main" val="1674813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3159" y="514826"/>
            <a:ext cx="6000750" cy="2230915"/>
          </a:xfrm>
        </p:spPr>
        <p:txBody>
          <a:bodyPr anchor="b">
            <a:normAutofit/>
          </a:bodyPr>
          <a:lstStyle>
            <a:lvl1pPr algn="l">
              <a:defRPr sz="3600">
                <a:effectLst/>
              </a:defRPr>
            </a:lvl1pPr>
          </a:lstStyle>
          <a:p>
            <a:r>
              <a:rPr lang="en-US"/>
              <a:t>Click to edit Master title style</a:t>
            </a:r>
            <a:endParaRPr lang="en-US" dirty="0"/>
          </a:p>
        </p:txBody>
      </p:sp>
      <p:sp>
        <p:nvSpPr>
          <p:cNvPr id="3" name="Subtitle 2"/>
          <p:cNvSpPr>
            <a:spLocks noGrp="1"/>
          </p:cNvSpPr>
          <p:nvPr>
            <p:ph type="subTitle" idx="1"/>
          </p:nvPr>
        </p:nvSpPr>
        <p:spPr>
          <a:xfrm>
            <a:off x="513159" y="2885570"/>
            <a:ext cx="4800600" cy="1461852"/>
          </a:xfrm>
        </p:spPr>
        <p:txBody>
          <a:bodyPr anchor="t">
            <a:normAutofit/>
          </a:bodyPr>
          <a:lstStyle>
            <a:lvl1pPr marL="0" indent="0" algn="l">
              <a:buNone/>
              <a:defRPr sz="1575">
                <a:solidFill>
                  <a:schemeClr val="bg2">
                    <a:lumMod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6" name="Straight Connector 15"/>
          <p:cNvCxnSpPr/>
          <p:nvPr/>
        </p:nvCxnSpPr>
        <p:spPr>
          <a:xfrm flipH="1">
            <a:off x="6171009" y="6356"/>
            <a:ext cx="2857500" cy="2860146"/>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68723"/>
            <a:ext cx="4560491" cy="456471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171609"/>
            <a:ext cx="3714750" cy="371819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24231"/>
            <a:ext cx="3639742" cy="36431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457624"/>
            <a:ext cx="3257549" cy="3260566"/>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0485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514350" y="400420"/>
            <a:ext cx="8114109" cy="234532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16" name="Text Placeholder 9"/>
          <p:cNvSpPr>
            <a:spLocks noGrp="1"/>
          </p:cNvSpPr>
          <p:nvPr>
            <p:ph type="body" sz="quarter" idx="14"/>
          </p:nvPr>
        </p:nvSpPr>
        <p:spPr>
          <a:xfrm>
            <a:off x="685801" y="2885570"/>
            <a:ext cx="6228158" cy="343218"/>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90298CD5-6C1E-4009-B41F-6DF62E31D3BE}" type="datetimeFigureOut">
              <a:rPr lang="en-US" smtClean="0"/>
              <a:pPr/>
              <a:t>4/17/2025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2356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13160" y="514826"/>
            <a:ext cx="7543800" cy="2059305"/>
          </a:xfrm>
        </p:spPr>
        <p:txBody>
          <a:bodyPr anchor="ctr">
            <a:normAutofit/>
          </a:bodyPr>
          <a:lstStyle>
            <a:lvl1pPr algn="l">
              <a:defRPr sz="2400" b="0" cap="all"/>
            </a:lvl1pPr>
          </a:lstStyle>
          <a:p>
            <a:r>
              <a:rPr lang="en-US"/>
              <a:t>Click to edit Master title style</a:t>
            </a:r>
            <a:endParaRPr lang="en-US" dirty="0"/>
          </a:p>
        </p:txBody>
      </p:sp>
      <p:sp>
        <p:nvSpPr>
          <p:cNvPr id="3" name="Text Placeholder 2"/>
          <p:cNvSpPr>
            <a:spLocks noGrp="1"/>
          </p:cNvSpPr>
          <p:nvPr>
            <p:ph type="body" idx="1"/>
          </p:nvPr>
        </p:nvSpPr>
        <p:spPr>
          <a:xfrm>
            <a:off x="513159" y="3088958"/>
            <a:ext cx="6401991" cy="1411005"/>
          </a:xfrm>
        </p:spPr>
        <p:txBody>
          <a:bodyPr anchor="ctr">
            <a:normAutofit/>
          </a:bodyPr>
          <a:lstStyle>
            <a:lvl1pPr marL="0" indent="0" algn="l">
              <a:buNone/>
              <a:defRPr sz="1500">
                <a:solidFill>
                  <a:schemeClr val="bg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27904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9" y="514826"/>
            <a:ext cx="6858001" cy="2059305"/>
          </a:xfrm>
        </p:spPr>
        <p:txBody>
          <a:bodyPr anchor="ctr">
            <a:normAutofit/>
          </a:bodyPr>
          <a:lstStyle>
            <a:lvl1pPr algn="l">
              <a:defRPr sz="2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84659" y="2574131"/>
            <a:ext cx="6400800" cy="286015"/>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13160" y="3228788"/>
            <a:ext cx="6400800" cy="1264819"/>
          </a:xfrm>
        </p:spPr>
        <p:txBody>
          <a:bodyPr anchor="ctr">
            <a:normAutofit/>
          </a:bodyPr>
          <a:lstStyle>
            <a:lvl1pPr marL="0" indent="0" algn="l">
              <a:buNone/>
              <a:defRPr sz="1500">
                <a:solidFill>
                  <a:schemeClr val="bg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4" name="TextBox 13"/>
          <p:cNvSpPr txBox="1"/>
          <p:nvPr/>
        </p:nvSpPr>
        <p:spPr>
          <a:xfrm>
            <a:off x="398859" y="609731"/>
            <a:ext cx="457200" cy="438988"/>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078374"/>
            <a:ext cx="457200" cy="438988"/>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3644199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13159" y="2574131"/>
            <a:ext cx="6400800" cy="1274229"/>
          </a:xfrm>
        </p:spPr>
        <p:txBody>
          <a:bodyPr anchor="b">
            <a:normAutofit/>
          </a:bodyPr>
          <a:lstStyle>
            <a:lvl1pPr algn="l">
              <a:defRPr sz="2400" b="0" cap="all"/>
            </a:lvl1pPr>
          </a:lstStyle>
          <a:p>
            <a:r>
              <a:rPr lang="en-US"/>
              <a:t>Click to edit Master title style</a:t>
            </a:r>
            <a:endParaRPr lang="en-US" dirty="0"/>
          </a:p>
        </p:txBody>
      </p:sp>
      <p:sp>
        <p:nvSpPr>
          <p:cNvPr id="3" name="Text Placeholder 2"/>
          <p:cNvSpPr>
            <a:spLocks noGrp="1"/>
          </p:cNvSpPr>
          <p:nvPr>
            <p:ph type="body" idx="1"/>
          </p:nvPr>
        </p:nvSpPr>
        <p:spPr>
          <a:xfrm>
            <a:off x="513158" y="3853300"/>
            <a:ext cx="6401993" cy="645898"/>
          </a:xfrm>
        </p:spPr>
        <p:txBody>
          <a:bodyPr anchor="t">
            <a:normAutofit/>
          </a:bodyPr>
          <a:lstStyle>
            <a:lvl1pPr marL="0" indent="0" algn="l">
              <a:buNone/>
              <a:defRPr sz="1500">
                <a:solidFill>
                  <a:schemeClr val="bg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84157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60" y="514826"/>
            <a:ext cx="6858000" cy="2059305"/>
          </a:xfrm>
        </p:spPr>
        <p:txBody>
          <a:bodyPr anchor="ctr">
            <a:normAutofit/>
          </a:bodyPr>
          <a:lstStyle>
            <a:lvl1pPr algn="l">
              <a:defRPr sz="2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13159" y="2949129"/>
            <a:ext cx="6400801" cy="788129"/>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13159" y="3737257"/>
            <a:ext cx="6400801" cy="762706"/>
          </a:xfrm>
        </p:spPr>
        <p:txBody>
          <a:bodyPr anchor="t">
            <a:normAutofit/>
          </a:bodyPr>
          <a:lstStyle>
            <a:lvl1pPr marL="0" indent="0" algn="l">
              <a:buNone/>
              <a:defRPr sz="1350">
                <a:solidFill>
                  <a:schemeClr val="bg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398859" y="609731"/>
            <a:ext cx="457200" cy="438988"/>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078374"/>
            <a:ext cx="457200" cy="438988"/>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1385433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3160" y="514826"/>
            <a:ext cx="7543800" cy="205930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13159" y="2949129"/>
            <a:ext cx="6400800" cy="629232"/>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13159" y="3578360"/>
            <a:ext cx="6400801" cy="921603"/>
          </a:xfrm>
        </p:spPr>
        <p:txBody>
          <a:bodyPr anchor="t">
            <a:normAutofit/>
          </a:bodyPr>
          <a:lstStyle>
            <a:lvl1pPr marL="0" indent="0" algn="l">
              <a:buNone/>
              <a:defRPr sz="1350">
                <a:solidFill>
                  <a:schemeClr val="bg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74597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61954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514826"/>
            <a:ext cx="1543050" cy="3432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4350" y="514826"/>
            <a:ext cx="5867400" cy="3985137"/>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60380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71156" y="1084694"/>
            <a:ext cx="8224735" cy="3433517"/>
          </a:xfrm>
        </p:spPr>
        <p:txBody>
          <a:bodyPr/>
          <a:lstStyle>
            <a:lvl1pPr>
              <a:buClr>
                <a:srgbClr val="EA8537"/>
              </a:buClr>
              <a:defRPr/>
            </a:lvl1pPr>
            <a:lvl2pPr>
              <a:buClr>
                <a:srgbClr val="6E4F2E"/>
              </a:buClr>
              <a:defRPr/>
            </a:lvl2pPr>
            <a:lvl3pPr>
              <a:buClr>
                <a:srgbClr val="2B90A3"/>
              </a:buClr>
              <a:defRPr/>
            </a:lvl3pPr>
          </a:lstStyle>
          <a:p>
            <a:pPr lvl="0"/>
            <a:r>
              <a:rPr lang="en-US" dirty="0"/>
              <a:t>Click to edit Master text styles</a:t>
            </a:r>
          </a:p>
          <a:p>
            <a:pPr lvl="1"/>
            <a:r>
              <a:rPr lang="en-US" dirty="0"/>
              <a:t>Second level</a:t>
            </a:r>
          </a:p>
          <a:p>
            <a:pPr lvl="2"/>
            <a:r>
              <a:rPr lang="en-US" dirty="0"/>
              <a:t>Third level</a:t>
            </a:r>
          </a:p>
        </p:txBody>
      </p:sp>
      <p:pic>
        <p:nvPicPr>
          <p:cNvPr id="5" name="Picture 4">
            <a:extLst>
              <a:ext uri="{FF2B5EF4-FFF2-40B4-BE49-F238E27FC236}">
                <a16:creationId xmlns:a16="http://schemas.microsoft.com/office/drawing/2014/main" xmlns="" id="{C105D787-5A23-4061-A6E5-2A772C7B0CE9}"/>
              </a:ext>
            </a:extLst>
          </p:cNvPr>
          <p:cNvPicPr>
            <a:picLocks noChangeAspect="1"/>
          </p:cNvPicPr>
          <p:nvPr userDrawn="1"/>
        </p:nvPicPr>
        <p:blipFill rotWithShape="1">
          <a:blip r:embed="rId3"/>
          <a:srcRect r="63256"/>
          <a:stretch/>
        </p:blipFill>
        <p:spPr>
          <a:xfrm>
            <a:off x="0" y="17367"/>
            <a:ext cx="2247014" cy="483833"/>
          </a:xfrm>
          <a:prstGeom prst="rect">
            <a:avLst/>
          </a:prstGeom>
        </p:spPr>
      </p:pic>
    </p:spTree>
    <p:extLst>
      <p:ext uri="{BB962C8B-B14F-4D97-AF65-F5344CB8AC3E}">
        <p14:creationId xmlns:p14="http://schemas.microsoft.com/office/powerpoint/2010/main" val="3115657637"/>
      </p:ext>
    </p:extLst>
  </p:cSld>
  <p:clrMapOvr>
    <a:masterClrMapping/>
  </p:clrMapOvr>
  <p:extLst>
    <p:ext uri="{DCECCB84-F9BA-43D5-87BE-67443E8EF086}">
      <p15:sldGuideLst xmlns:p15="http://schemas.microsoft.com/office/powerpoint/2012/main" xmlns="">
        <p15:guide id="1" orient="horz" pos="1621"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EA8537"/>
              </a:buClr>
              <a:defRPr/>
            </a:lvl1pPr>
            <a:lvl2pPr>
              <a:buClr>
                <a:srgbClr val="6E4F2E"/>
              </a:buClr>
              <a:defRPr/>
            </a:lvl2pPr>
            <a:lvl3pPr>
              <a:buClr>
                <a:srgbClr val="2B90A3"/>
              </a:buClr>
              <a:defRPr/>
            </a:lvl3pPr>
          </a:lstStyle>
          <a:p>
            <a:pPr lvl="0"/>
            <a:r>
              <a:rPr lang="en-US" dirty="0"/>
              <a:t>Click to edit Master text styles</a:t>
            </a:r>
          </a:p>
          <a:p>
            <a:pPr lvl="1"/>
            <a:r>
              <a:rPr lang="en-US" dirty="0"/>
              <a:t>Second level</a:t>
            </a:r>
          </a:p>
          <a:p>
            <a:pPr lvl="2"/>
            <a:r>
              <a:rPr lang="en-US" dirty="0"/>
              <a:t>Third level</a:t>
            </a:r>
          </a:p>
        </p:txBody>
      </p:sp>
      <p:sp>
        <p:nvSpPr>
          <p:cNvPr id="4" name="Title Placeholder 1"/>
          <p:cNvSpPr>
            <a:spLocks noGrp="1"/>
          </p:cNvSpPr>
          <p:nvPr>
            <p:ph type="title"/>
          </p:nvPr>
        </p:nvSpPr>
        <p:spPr bwMode="auto">
          <a:xfrm>
            <a:off x="471156" y="503132"/>
            <a:ext cx="8224735" cy="58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916176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927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3159" y="1506343"/>
            <a:ext cx="6400801" cy="1712785"/>
          </a:xfrm>
        </p:spPr>
        <p:txBody>
          <a:bodyPr anchor="b">
            <a:normAutofit/>
          </a:bodyPr>
          <a:lstStyle>
            <a:lvl1pPr algn="l">
              <a:defRPr sz="2700" b="0" cap="all"/>
            </a:lvl1pPr>
          </a:lstStyle>
          <a:p>
            <a:r>
              <a:rPr lang="en-US"/>
              <a:t>Click to edit Master title style</a:t>
            </a:r>
            <a:endParaRPr lang="en-US" dirty="0"/>
          </a:p>
        </p:txBody>
      </p:sp>
      <p:sp>
        <p:nvSpPr>
          <p:cNvPr id="3" name="Text Placeholder 2"/>
          <p:cNvSpPr>
            <a:spLocks noGrp="1"/>
          </p:cNvSpPr>
          <p:nvPr>
            <p:ph type="body" idx="1"/>
          </p:nvPr>
        </p:nvSpPr>
        <p:spPr>
          <a:xfrm>
            <a:off x="513160" y="3374972"/>
            <a:ext cx="6400800" cy="1124991"/>
          </a:xfrm>
        </p:spPr>
        <p:txBody>
          <a:bodyPr anchor="t">
            <a:normAutofit/>
          </a:bodyPr>
          <a:lstStyle>
            <a:lvl1pPr marL="0" indent="0" algn="l">
              <a:buNone/>
              <a:defRPr sz="1350">
                <a:solidFill>
                  <a:schemeClr val="bg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66913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3159" y="514827"/>
            <a:ext cx="3703241" cy="271396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356100" y="514827"/>
            <a:ext cx="3700859" cy="27139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79555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29061" y="514826"/>
            <a:ext cx="3487340" cy="4325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13159" y="953779"/>
            <a:ext cx="3703241" cy="227500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59299" y="514826"/>
            <a:ext cx="3498851" cy="4325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354909" y="947423"/>
            <a:ext cx="3696891" cy="227500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4/17/2025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1789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4/17/2025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889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4/17/2025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23064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13759" y="514826"/>
            <a:ext cx="2743200" cy="1029653"/>
          </a:xfrm>
        </p:spPr>
        <p:txBody>
          <a:bodyPr anchor="b">
            <a:normAutofit/>
          </a:bodyPr>
          <a:lstStyle>
            <a:lvl1pPr algn="l">
              <a:defRPr sz="1800" b="0"/>
            </a:lvl1pPr>
          </a:lstStyle>
          <a:p>
            <a:r>
              <a:rPr lang="en-US"/>
              <a:t>Click to edit Master title style</a:t>
            </a:r>
            <a:endParaRPr lang="en-US" dirty="0"/>
          </a:p>
        </p:txBody>
      </p:sp>
      <p:sp>
        <p:nvSpPr>
          <p:cNvPr id="3" name="Content Placeholder 2"/>
          <p:cNvSpPr>
            <a:spLocks noGrp="1"/>
          </p:cNvSpPr>
          <p:nvPr>
            <p:ph idx="1"/>
          </p:nvPr>
        </p:nvSpPr>
        <p:spPr>
          <a:xfrm>
            <a:off x="513159" y="514826"/>
            <a:ext cx="4457701" cy="398513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13759" y="1658884"/>
            <a:ext cx="2743200" cy="1569903"/>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185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42109" y="1086855"/>
            <a:ext cx="4514850" cy="858044"/>
          </a:xfrm>
        </p:spPr>
        <p:txBody>
          <a:bodyPr anchor="b">
            <a:normAutofit/>
          </a:bodyPr>
          <a:lstStyle>
            <a:lvl1pPr algn="l">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41759" y="686435"/>
            <a:ext cx="2460731" cy="3432175"/>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3542109" y="2084728"/>
            <a:ext cx="4516041" cy="1538123"/>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672353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224558"/>
            <a:ext cx="2236394" cy="2408879"/>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3368616"/>
            <a:ext cx="6400800" cy="113134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3159" y="514827"/>
            <a:ext cx="6400800" cy="271396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28309" y="4633437"/>
            <a:ext cx="1200150" cy="274097"/>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90298CD5-6C1E-4009-B41F-6DF62E31D3BE}" type="datetimeFigureOut">
              <a:rPr lang="en-US" smtClean="0"/>
              <a:pPr/>
              <a:t>4/17/2025</a:t>
            </a:fld>
            <a:endParaRPr lang="en-US" dirty="0"/>
          </a:p>
        </p:txBody>
      </p:sp>
      <p:sp>
        <p:nvSpPr>
          <p:cNvPr id="5" name="Footer Placeholder 4"/>
          <p:cNvSpPr>
            <a:spLocks noGrp="1"/>
          </p:cNvSpPr>
          <p:nvPr>
            <p:ph type="ftr" sz="quarter" idx="3"/>
          </p:nvPr>
        </p:nvSpPr>
        <p:spPr>
          <a:xfrm>
            <a:off x="513159" y="4633437"/>
            <a:ext cx="5657850" cy="274097"/>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2400" y="4187731"/>
            <a:ext cx="856684" cy="502909"/>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4FAB73BC-B049-4115-A692-8D63A059BFB8}" type="slidenum">
              <a:rPr lang="en-US" smtClean="0"/>
              <a:pPr/>
              <a:t>‹#›</a:t>
            </a:fld>
            <a:endParaRPr lang="en-US" dirty="0"/>
          </a:p>
        </p:txBody>
      </p:sp>
      <p:pic>
        <p:nvPicPr>
          <p:cNvPr id="13" name="Picture 12">
            <a:extLst>
              <a:ext uri="{FF2B5EF4-FFF2-40B4-BE49-F238E27FC236}">
                <a16:creationId xmlns:a16="http://schemas.microsoft.com/office/drawing/2014/main" xmlns="" id="{57AA9456-A171-4E72-9645-0057FD34A675}"/>
              </a:ext>
            </a:extLst>
          </p:cNvPr>
          <p:cNvPicPr>
            <a:picLocks noChangeAspect="1"/>
          </p:cNvPicPr>
          <p:nvPr userDrawn="1"/>
        </p:nvPicPr>
        <p:blipFill rotWithShape="1">
          <a:blip r:embed="rId21"/>
          <a:srcRect r="62791"/>
          <a:stretch/>
        </p:blipFill>
        <p:spPr>
          <a:xfrm>
            <a:off x="1" y="17367"/>
            <a:ext cx="2317898" cy="492857"/>
          </a:xfrm>
          <a:prstGeom prst="rect">
            <a:avLst/>
          </a:prstGeom>
        </p:spPr>
      </p:pic>
    </p:spTree>
    <p:extLst>
      <p:ext uri="{BB962C8B-B14F-4D97-AF65-F5344CB8AC3E}">
        <p14:creationId xmlns:p14="http://schemas.microsoft.com/office/powerpoint/2010/main" val="1833595283"/>
      </p:ext>
    </p:extLst>
  </p:cSld>
  <p:clrMap bg1="dk1" tx1="lt1" bg2="dk2" tx2="lt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 id="2147483771" r:id="rId18"/>
    <p:sldLayoutId id="2147483680" r:id="rId19"/>
  </p:sldLayoutIdLst>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50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50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50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50000"/>
            </a:schemeClr>
          </a:solidFill>
          <a:effectLst/>
          <a:latin typeface="+mn-lt"/>
          <a:ea typeface="+mn-ea"/>
          <a:cs typeface="+mn-cs"/>
        </a:defRPr>
      </a:lvl4pPr>
      <a:lvl5pPr marL="15859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50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50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50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50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50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621"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8" Type="http://schemas.openxmlformats.org/officeDocument/2006/relationships/hyperlink" Target="https://www.finra.org/compliance-tools/anti-money-laundering-template-small-firms" TargetMode="External"/><Relationship Id="rId13" Type="http://schemas.openxmlformats.org/officeDocument/2006/relationships/hyperlink" Target="https://www.sec.gov/newsroom/press-releases/2025-57" TargetMode="External"/><Relationship Id="rId3" Type="http://schemas.openxmlformats.org/officeDocument/2006/relationships/hyperlink" Target="https://www.sec.gov/divisions/marketreg/mr-noaction/sia021204.htm" TargetMode="External"/><Relationship Id="rId7" Type="http://schemas.openxmlformats.org/officeDocument/2006/relationships/hyperlink" Target="https://www.finra.org/rules-guidance/key-topics/aml" TargetMode="External"/><Relationship Id="rId12" Type="http://schemas.openxmlformats.org/officeDocument/2006/relationships/hyperlink" Target="https://www.sec.gov/newsroom/speeches-statements/cftc-fincen-sec-jointstatementdigitalassets" TargetMode="External"/><Relationship Id="rId2" Type="http://schemas.openxmlformats.org/officeDocument/2006/relationships/hyperlink" Target="https://www.sec.gov/rules-regulations/2024/05/s7-2024-02" TargetMode="External"/><Relationship Id="rId1" Type="http://schemas.openxmlformats.org/officeDocument/2006/relationships/slideLayout" Target="../slideLayouts/slideLayout18.xml"/><Relationship Id="rId6" Type="http://schemas.openxmlformats.org/officeDocument/2006/relationships/hyperlink" Target="https://www.fincen.gov/sites/default/files/shared/CDD_Rev7.0_Mar_2019_Certificate.pdf" TargetMode="External"/><Relationship Id="rId11" Type="http://schemas.openxmlformats.org/officeDocument/2006/relationships/hyperlink" Target="https://www.finra.org/sites/default/files/fda_documents/2019064742001%20Fenix%20Securities,%20LLC%20CRD%20159481%20AWC%20lp.pdf" TargetMode="External"/><Relationship Id="rId5" Type="http://schemas.openxmlformats.org/officeDocument/2006/relationships/hyperlink" Target="https://www.fincen.gov/news/news-releases/fact-sheet-anti-money-laundering-program-and-suspicious-activity-report-filing" TargetMode="External"/><Relationship Id="rId15" Type="http://schemas.openxmlformats.org/officeDocument/2006/relationships/hyperlink" Target="https://www.sec.gov/newsroom/press-releases/2024-185" TargetMode="External"/><Relationship Id="rId10" Type="http://schemas.openxmlformats.org/officeDocument/2006/relationships/hyperlink" Target="https://www.finra.org/sites/default/files/fda_documents/2020065116601%20CICC%20US%20Securities%20Inc.%20CRD%20143221%20AWC%20gg.pdf" TargetMode="External"/><Relationship Id="rId4" Type="http://schemas.openxmlformats.org/officeDocument/2006/relationships/hyperlink" Target="https://www.federalregister.gov/documents/2024/09/04/2024-19260/financial-crimes-enforcement-network-anti-money-launderingcountering-the-financing-of-terrorism" TargetMode="External"/><Relationship Id="rId9" Type="http://schemas.openxmlformats.org/officeDocument/2006/relationships/hyperlink" Target="https://www.sec.gov/newsroom/press-releases/2023-164" TargetMode="External"/><Relationship Id="rId14" Type="http://schemas.openxmlformats.org/officeDocument/2006/relationships/hyperlink" Target="https://www.sec.gov/newsroom/press-releases/2024-20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399" y="2990672"/>
            <a:ext cx="7315201" cy="1131347"/>
          </a:xfrm>
        </p:spPr>
        <p:txBody>
          <a:bodyPr>
            <a:normAutofit/>
          </a:bodyPr>
          <a:lstStyle/>
          <a:p>
            <a:pPr algn="r"/>
            <a:r>
              <a:rPr lang="en-US" sz="3200" b="1" i="1" dirty="0">
                <a:solidFill>
                  <a:schemeClr val="bg1"/>
                </a:solidFill>
              </a:rPr>
              <a:t>AML Converging Requirements</a:t>
            </a:r>
          </a:p>
        </p:txBody>
      </p:sp>
      <p:sp>
        <p:nvSpPr>
          <p:cNvPr id="9" name="Content Placeholder 8"/>
          <p:cNvSpPr>
            <a:spLocks noGrp="1"/>
          </p:cNvSpPr>
          <p:nvPr>
            <p:ph idx="1"/>
          </p:nvPr>
        </p:nvSpPr>
        <p:spPr>
          <a:xfrm>
            <a:off x="444771" y="780140"/>
            <a:ext cx="8254457" cy="3340161"/>
          </a:xfrm>
        </p:spPr>
        <p:txBody>
          <a:bodyPr>
            <a:normAutofit/>
          </a:bodyPr>
          <a:lstStyle/>
          <a:p>
            <a:pPr marL="0" indent="0">
              <a:buNone/>
            </a:pPr>
            <a:r>
              <a:rPr lang="en-US" sz="3200" dirty="0">
                <a:solidFill>
                  <a:schemeClr val="bg1"/>
                </a:solidFill>
              </a:rPr>
              <a:t>FMA’s 34th Annual Securities and Compliance Seminar</a:t>
            </a:r>
          </a:p>
          <a:p>
            <a:pPr marL="0" indent="0">
              <a:buNone/>
            </a:pPr>
            <a:r>
              <a:rPr lang="en-US" sz="3200" dirty="0">
                <a:solidFill>
                  <a:schemeClr val="bg1"/>
                </a:solidFill>
              </a:rPr>
              <a:t>April 2025</a:t>
            </a:r>
          </a:p>
          <a:p>
            <a:pPr marL="0" indent="0" algn="r">
              <a:buNone/>
            </a:pPr>
            <a:endParaRPr lang="en-US" sz="4000" dirty="0"/>
          </a:p>
        </p:txBody>
      </p:sp>
    </p:spTree>
    <p:extLst>
      <p:ext uri="{BB962C8B-B14F-4D97-AF65-F5344CB8AC3E}">
        <p14:creationId xmlns:p14="http://schemas.microsoft.com/office/powerpoint/2010/main" val="2622228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AD12D3C-4C40-3C43-3EC6-3DB51DAD32C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195FFEC-074A-C851-82BB-C0B31C5470E4}"/>
              </a:ext>
            </a:extLst>
          </p:cNvPr>
          <p:cNvSpPr>
            <a:spLocks noGrp="1"/>
          </p:cNvSpPr>
          <p:nvPr>
            <p:ph idx="1"/>
          </p:nvPr>
        </p:nvSpPr>
        <p:spPr>
          <a:xfrm>
            <a:off x="451945" y="746233"/>
            <a:ext cx="8243946" cy="4109545"/>
          </a:xfrm>
        </p:spPr>
        <p:txBody>
          <a:bodyPr anchor="t" anchorCtr="0">
            <a:normAutofit/>
          </a:bodyPr>
          <a:lstStyle/>
          <a:p>
            <a:pPr marL="0" indent="0">
              <a:buNone/>
            </a:pPr>
            <a:r>
              <a:rPr lang="en-US" sz="2800" kern="0" dirty="0">
                <a:solidFill>
                  <a:schemeClr val="bg1"/>
                </a:solidFill>
                <a:effectLst/>
                <a:latin typeface="Arial" panose="020B0604020202020204" pitchFamily="34" charset="0"/>
                <a:ea typeface="Times New Roman" panose="02020603050405020304" pitchFamily="18" charset="0"/>
              </a:rPr>
              <a:t>What’s in that SAR? </a:t>
            </a:r>
          </a:p>
          <a:p>
            <a:pPr lvl="1">
              <a:buFont typeface="Wingdings" panose="05000000000000000000" pitchFamily="2" charset="2"/>
              <a:buChar char="§"/>
            </a:pPr>
            <a:r>
              <a:rPr lang="en-US" sz="2400" kern="0" dirty="0">
                <a:solidFill>
                  <a:schemeClr val="bg1"/>
                </a:solidFill>
                <a:latin typeface="Arial" panose="020B0604020202020204" pitchFamily="34" charset="0"/>
              </a:rPr>
              <a:t>Elements of a SAR</a:t>
            </a:r>
            <a:endParaRPr lang="en-US" sz="2250" kern="0" dirty="0">
              <a:solidFill>
                <a:schemeClr val="bg1"/>
              </a:solidFill>
              <a:latin typeface="Arial" panose="020B0604020202020204" pitchFamily="34" charset="0"/>
            </a:endParaRPr>
          </a:p>
          <a:p>
            <a:pPr lvl="1">
              <a:buFont typeface="Wingdings" panose="05000000000000000000" pitchFamily="2" charset="2"/>
              <a:buChar char="§"/>
            </a:pPr>
            <a:r>
              <a:rPr lang="en-US" sz="2250" kern="0" dirty="0">
                <a:solidFill>
                  <a:schemeClr val="bg1"/>
                </a:solidFill>
                <a:latin typeface="Arial" panose="020B0604020202020204" pitchFamily="34" charset="0"/>
              </a:rPr>
              <a:t>Why is the information important</a:t>
            </a:r>
          </a:p>
          <a:p>
            <a:pPr lvl="1">
              <a:buFont typeface="Wingdings" panose="05000000000000000000" pitchFamily="2" charset="2"/>
              <a:buChar char="§"/>
            </a:pPr>
            <a:r>
              <a:rPr lang="en-US" sz="2250" kern="0" dirty="0">
                <a:solidFill>
                  <a:schemeClr val="bg1"/>
                </a:solidFill>
                <a:latin typeface="Arial" panose="020B0604020202020204" pitchFamily="34" charset="0"/>
              </a:rPr>
              <a:t>Use of information</a:t>
            </a:r>
          </a:p>
          <a:p>
            <a:pPr lvl="1">
              <a:buFont typeface="Wingdings" panose="05000000000000000000" pitchFamily="2" charset="2"/>
              <a:buChar char="§"/>
            </a:pPr>
            <a:r>
              <a:rPr lang="en-US" sz="2250" kern="0" dirty="0">
                <a:solidFill>
                  <a:schemeClr val="bg1"/>
                </a:solidFill>
                <a:latin typeface="Arial" panose="020B0604020202020204" pitchFamily="34" charset="0"/>
              </a:rPr>
              <a:t>Disclosures to third parties</a:t>
            </a:r>
          </a:p>
          <a:p>
            <a:pPr lvl="1">
              <a:buFont typeface="Wingdings" panose="05000000000000000000" pitchFamily="2" charset="2"/>
              <a:buChar char="§"/>
            </a:pPr>
            <a:r>
              <a:rPr lang="en-US" sz="2250" kern="0" dirty="0">
                <a:solidFill>
                  <a:schemeClr val="bg1"/>
                </a:solidFill>
                <a:latin typeface="Arial" panose="020B0604020202020204" pitchFamily="34" charset="0"/>
              </a:rPr>
              <a:t>Sharing internally</a:t>
            </a:r>
          </a:p>
          <a:p>
            <a:pPr lvl="1">
              <a:buFont typeface="Wingdings" panose="05000000000000000000" pitchFamily="2" charset="2"/>
              <a:buChar char="§"/>
            </a:pPr>
            <a:endParaRPr lang="en-US" sz="1650" dirty="0">
              <a:solidFill>
                <a:schemeClr val="bg1"/>
              </a:solidFill>
            </a:endParaRPr>
          </a:p>
        </p:txBody>
      </p:sp>
    </p:spTree>
    <p:extLst>
      <p:ext uri="{BB962C8B-B14F-4D97-AF65-F5344CB8AC3E}">
        <p14:creationId xmlns:p14="http://schemas.microsoft.com/office/powerpoint/2010/main" val="4156827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E7A4A22-788A-F6FF-5017-82F9C160A70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01F5B8-B61D-1CB1-6119-D5D5D07DBA93}"/>
              </a:ext>
            </a:extLst>
          </p:cNvPr>
          <p:cNvSpPr>
            <a:spLocks noGrp="1"/>
          </p:cNvSpPr>
          <p:nvPr>
            <p:ph idx="1"/>
          </p:nvPr>
        </p:nvSpPr>
        <p:spPr>
          <a:xfrm>
            <a:off x="451945" y="746233"/>
            <a:ext cx="8243946" cy="4109545"/>
          </a:xfrm>
        </p:spPr>
        <p:txBody>
          <a:bodyPr anchor="t" anchorCtr="0">
            <a:normAutofit/>
          </a:bodyPr>
          <a:lstStyle/>
          <a:p>
            <a:pPr marL="0" indent="0">
              <a:buNone/>
            </a:pPr>
            <a:r>
              <a:rPr lang="en-US" sz="2800" kern="0" dirty="0">
                <a:solidFill>
                  <a:schemeClr val="bg1"/>
                </a:solidFill>
                <a:effectLst/>
                <a:latin typeface="Arial" panose="020B0604020202020204" pitchFamily="34" charset="0"/>
                <a:ea typeface="Times New Roman" panose="02020603050405020304" pitchFamily="18" charset="0"/>
              </a:rPr>
              <a:t>Affiliates and Dual Registrants</a:t>
            </a:r>
          </a:p>
          <a:p>
            <a:pPr lvl="1">
              <a:buFont typeface="Wingdings" panose="05000000000000000000" pitchFamily="2" charset="2"/>
              <a:buChar char="§"/>
            </a:pPr>
            <a:r>
              <a:rPr lang="en-US" sz="2250" kern="0" dirty="0">
                <a:solidFill>
                  <a:schemeClr val="bg1"/>
                </a:solidFill>
                <a:latin typeface="Arial" panose="020B0604020202020204" pitchFamily="34" charset="0"/>
              </a:rPr>
              <a:t>Overlapping functions</a:t>
            </a:r>
          </a:p>
          <a:p>
            <a:pPr lvl="1">
              <a:buFont typeface="Wingdings" panose="05000000000000000000" pitchFamily="2" charset="2"/>
              <a:buChar char="§"/>
            </a:pPr>
            <a:r>
              <a:rPr lang="en-US" sz="2250" kern="0" dirty="0">
                <a:solidFill>
                  <a:schemeClr val="bg1"/>
                </a:solidFill>
                <a:latin typeface="Arial" panose="020B0604020202020204" pitchFamily="34" charset="0"/>
              </a:rPr>
              <a:t>Overlapping obligations</a:t>
            </a:r>
          </a:p>
          <a:p>
            <a:pPr lvl="1">
              <a:buFont typeface="Wingdings" panose="05000000000000000000" pitchFamily="2" charset="2"/>
              <a:buChar char="§"/>
            </a:pPr>
            <a:r>
              <a:rPr lang="en-US" sz="2250" kern="0" dirty="0">
                <a:solidFill>
                  <a:schemeClr val="bg1"/>
                </a:solidFill>
                <a:latin typeface="Arial" panose="020B0604020202020204" pitchFamily="34" charset="0"/>
              </a:rPr>
              <a:t>Sharing AML staff</a:t>
            </a:r>
          </a:p>
          <a:p>
            <a:pPr lvl="1">
              <a:buFont typeface="Wingdings" panose="05000000000000000000" pitchFamily="2" charset="2"/>
              <a:buChar char="§"/>
            </a:pPr>
            <a:r>
              <a:rPr lang="en-US" sz="2250" kern="0" dirty="0">
                <a:solidFill>
                  <a:schemeClr val="bg1"/>
                </a:solidFill>
                <a:latin typeface="Arial" panose="020B0604020202020204" pitchFamily="34" charset="0"/>
              </a:rPr>
              <a:t>Independent testing</a:t>
            </a:r>
          </a:p>
          <a:p>
            <a:pPr lvl="1">
              <a:buFont typeface="Wingdings" panose="05000000000000000000" pitchFamily="2" charset="2"/>
              <a:buChar char="§"/>
            </a:pPr>
            <a:r>
              <a:rPr lang="en-US" sz="2250" kern="0" dirty="0">
                <a:solidFill>
                  <a:schemeClr val="bg1"/>
                </a:solidFill>
                <a:latin typeface="Arial" panose="020B0604020202020204" pitchFamily="34" charset="0"/>
              </a:rPr>
              <a:t>Information sharing</a:t>
            </a:r>
          </a:p>
          <a:p>
            <a:pPr lvl="1">
              <a:buFont typeface="Wingdings" panose="05000000000000000000" pitchFamily="2" charset="2"/>
              <a:buChar char="§"/>
            </a:pPr>
            <a:endParaRPr lang="en-US" sz="1650" dirty="0">
              <a:solidFill>
                <a:schemeClr val="bg1"/>
              </a:solidFill>
            </a:endParaRPr>
          </a:p>
        </p:txBody>
      </p:sp>
    </p:spTree>
    <p:extLst>
      <p:ext uri="{BB962C8B-B14F-4D97-AF65-F5344CB8AC3E}">
        <p14:creationId xmlns:p14="http://schemas.microsoft.com/office/powerpoint/2010/main" val="2739326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DF34BE9-B1E7-B9D0-33DC-E877D146596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A58CA3F-6E20-AF19-433F-E737EFEABEDB}"/>
              </a:ext>
            </a:extLst>
          </p:cNvPr>
          <p:cNvSpPr>
            <a:spLocks noGrp="1"/>
          </p:cNvSpPr>
          <p:nvPr>
            <p:ph idx="1"/>
          </p:nvPr>
        </p:nvSpPr>
        <p:spPr>
          <a:xfrm>
            <a:off x="451945" y="746233"/>
            <a:ext cx="8243946" cy="4109545"/>
          </a:xfrm>
        </p:spPr>
        <p:txBody>
          <a:bodyPr anchor="t" anchorCtr="0">
            <a:normAutofit/>
          </a:bodyPr>
          <a:lstStyle/>
          <a:p>
            <a:pPr marL="0" indent="0">
              <a:buNone/>
            </a:pPr>
            <a:r>
              <a:rPr lang="en-US" sz="2800" kern="0" dirty="0">
                <a:solidFill>
                  <a:schemeClr val="bg1"/>
                </a:solidFill>
                <a:effectLst/>
                <a:latin typeface="Arial" panose="020B0604020202020204" pitchFamily="34" charset="0"/>
                <a:ea typeface="Times New Roman" panose="02020603050405020304" pitchFamily="18" charset="0"/>
              </a:rPr>
              <a:t>The coming age of crypto! </a:t>
            </a:r>
          </a:p>
          <a:p>
            <a:pPr lvl="1">
              <a:buFont typeface="Wingdings" panose="05000000000000000000" pitchFamily="2" charset="2"/>
              <a:buChar char="§"/>
            </a:pPr>
            <a:r>
              <a:rPr lang="en-US" sz="2400" kern="0" dirty="0">
                <a:solidFill>
                  <a:schemeClr val="bg1"/>
                </a:solidFill>
                <a:latin typeface="Arial" panose="020B0604020202020204" pitchFamily="34" charset="0"/>
              </a:rPr>
              <a:t>Currency, tokens, memes, and securities</a:t>
            </a:r>
          </a:p>
          <a:p>
            <a:pPr lvl="1">
              <a:buFont typeface="Wingdings" panose="05000000000000000000" pitchFamily="2" charset="2"/>
              <a:buChar char="§"/>
            </a:pPr>
            <a:r>
              <a:rPr lang="en-US" sz="2400" kern="0" dirty="0">
                <a:solidFill>
                  <a:schemeClr val="bg1"/>
                </a:solidFill>
                <a:latin typeface="Arial" panose="020B0604020202020204" pitchFamily="34" charset="0"/>
              </a:rPr>
              <a:t>Current regulatory developments</a:t>
            </a:r>
            <a:endParaRPr lang="en-US" sz="2250" kern="0" dirty="0">
              <a:solidFill>
                <a:schemeClr val="bg1"/>
              </a:solidFill>
              <a:latin typeface="Arial" panose="020B0604020202020204" pitchFamily="34" charset="0"/>
            </a:endParaRPr>
          </a:p>
          <a:p>
            <a:pPr lvl="1">
              <a:buFont typeface="Wingdings" panose="05000000000000000000" pitchFamily="2" charset="2"/>
              <a:buChar char="§"/>
            </a:pPr>
            <a:r>
              <a:rPr lang="en-US" sz="2250" kern="0" dirty="0">
                <a:solidFill>
                  <a:schemeClr val="bg1"/>
                </a:solidFill>
                <a:latin typeface="Arial" panose="020B0604020202020204" pitchFamily="34" charset="0"/>
              </a:rPr>
              <a:t>AML implications</a:t>
            </a:r>
          </a:p>
          <a:p>
            <a:pPr lvl="1">
              <a:buFont typeface="Wingdings" panose="05000000000000000000" pitchFamily="2" charset="2"/>
              <a:buChar char="§"/>
            </a:pPr>
            <a:r>
              <a:rPr lang="en-US" sz="2250" kern="0" dirty="0">
                <a:solidFill>
                  <a:schemeClr val="bg1"/>
                </a:solidFill>
                <a:latin typeface="Arial" panose="020B0604020202020204" pitchFamily="34" charset="0"/>
              </a:rPr>
              <a:t>Cash and cash equivalents</a:t>
            </a:r>
          </a:p>
          <a:p>
            <a:pPr lvl="1">
              <a:buFont typeface="Wingdings" panose="05000000000000000000" pitchFamily="2" charset="2"/>
              <a:buChar char="§"/>
            </a:pPr>
            <a:r>
              <a:rPr lang="en-US" sz="2250" kern="0" dirty="0">
                <a:solidFill>
                  <a:schemeClr val="bg1"/>
                </a:solidFill>
                <a:latin typeface="Arial" panose="020B0604020202020204" pitchFamily="34" charset="0"/>
              </a:rPr>
              <a:t>Effective surveillance tools</a:t>
            </a:r>
          </a:p>
          <a:p>
            <a:pPr lvl="1">
              <a:buFont typeface="Wingdings" panose="05000000000000000000" pitchFamily="2" charset="2"/>
              <a:buChar char="§"/>
            </a:pPr>
            <a:endParaRPr lang="en-US" sz="1650" dirty="0">
              <a:solidFill>
                <a:schemeClr val="bg1"/>
              </a:solidFill>
            </a:endParaRPr>
          </a:p>
        </p:txBody>
      </p:sp>
    </p:spTree>
    <p:extLst>
      <p:ext uri="{BB962C8B-B14F-4D97-AF65-F5344CB8AC3E}">
        <p14:creationId xmlns:p14="http://schemas.microsoft.com/office/powerpoint/2010/main" val="311212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67808C2-98D5-9BE4-A03F-CDE7AEC524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7CF152A-AF34-ACC6-BFB4-2F6495D054DC}"/>
              </a:ext>
            </a:extLst>
          </p:cNvPr>
          <p:cNvSpPr>
            <a:spLocks noGrp="1"/>
          </p:cNvSpPr>
          <p:nvPr>
            <p:ph idx="1"/>
          </p:nvPr>
        </p:nvSpPr>
        <p:spPr>
          <a:xfrm>
            <a:off x="451945" y="731521"/>
            <a:ext cx="8243946" cy="4124258"/>
          </a:xfrm>
        </p:spPr>
        <p:txBody>
          <a:bodyPr anchor="t" anchorCtr="0">
            <a:normAutofit lnSpcReduction="10000"/>
          </a:bodyPr>
          <a:lstStyle/>
          <a:p>
            <a:pPr marL="0" indent="0" algn="ctr">
              <a:buNone/>
            </a:pPr>
            <a:r>
              <a:rPr lang="en-US" sz="2800" kern="0" dirty="0">
                <a:solidFill>
                  <a:schemeClr val="bg1"/>
                </a:solidFill>
                <a:latin typeface="Arial" panose="020B0604020202020204" pitchFamily="34" charset="0"/>
                <a:ea typeface="Times New Roman" panose="02020603050405020304" pitchFamily="18" charset="0"/>
              </a:rPr>
              <a:t>Resources</a:t>
            </a:r>
          </a:p>
          <a:p>
            <a:pPr marL="0" indent="0">
              <a:buNone/>
            </a:pPr>
            <a:r>
              <a:rPr lang="en-US" sz="1000" dirty="0">
                <a:latin typeface="Arial" panose="020B0604020202020204" pitchFamily="34" charset="0"/>
                <a:cs typeface="Arial" panose="020B0604020202020204" pitchFamily="34" charset="0"/>
                <a:hlinkClick r:id="rId2"/>
              </a:rPr>
              <a:t>SEC.gov | Customer Identification Programs for Registered Investment Advisers and Exempt Reporting Advisers</a:t>
            </a:r>
            <a:endParaRPr lang="en-US" sz="1000" dirty="0">
              <a:latin typeface="Arial" panose="020B0604020202020204" pitchFamily="34" charset="0"/>
              <a:cs typeface="Arial" panose="020B0604020202020204" pitchFamily="34" charset="0"/>
            </a:endParaRPr>
          </a:p>
          <a:p>
            <a:pPr marL="0" indent="0">
              <a:buNone/>
            </a:pPr>
            <a:r>
              <a:rPr lang="en-US" sz="1000" dirty="0">
                <a:latin typeface="Arial" panose="020B0604020202020204" pitchFamily="34" charset="0"/>
                <a:cs typeface="Arial" panose="020B0604020202020204" pitchFamily="34" charset="0"/>
                <a:hlinkClick r:id="rId3"/>
              </a:rPr>
              <a:t>Securities Industry Association: No-Action Letter dated February 12, 2004</a:t>
            </a:r>
            <a:endParaRPr lang="en-US" sz="1000" dirty="0">
              <a:latin typeface="Arial" panose="020B0604020202020204" pitchFamily="34" charset="0"/>
              <a:cs typeface="Arial" panose="020B0604020202020204" pitchFamily="34" charset="0"/>
            </a:endParaRPr>
          </a:p>
          <a:p>
            <a:pPr marL="0" indent="0">
              <a:buNone/>
            </a:pPr>
            <a:r>
              <a:rPr lang="en-US" sz="1000" dirty="0">
                <a:latin typeface="Arial" panose="020B0604020202020204" pitchFamily="34" charset="0"/>
                <a:cs typeface="Arial" panose="020B0604020202020204" pitchFamily="34" charset="0"/>
                <a:hlinkClick r:id="rId4"/>
              </a:rPr>
              <a:t>Federal Register :: Financial Crimes Enforcement Network: Anti-Money Laundering/Countering the Financing of Terrorism Program and Suspicious Activity Report Filing Requirements for Registered Investment Advisers and Exempt Reporting Advisers</a:t>
            </a:r>
            <a:endParaRPr lang="en-US" sz="10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xmlns="" val="tx"/>
                    </a:ext>
                  </a:extLst>
                </a:hlinkClick>
              </a:rPr>
              <a:t>Fact Sheet: Anti-Money Laundering Program and Suspicious Activity Report Filing Requirements for Registered Investment Advisers and Exempt Reporting Advisers Notice of Proposed Rulemaking (NPRM) | FinCEN.gov</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xmlns="" val="tx"/>
                    </a:ext>
                  </a:extLst>
                </a:hlinkClick>
              </a:rPr>
              <a:t>CDD Rev1 2-4-13 Certificate</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xmlns="" val="tx"/>
                    </a:ext>
                  </a:extLst>
                </a:hlinkClick>
              </a:rPr>
              <a:t>Anti-Money Laundering (AML) | FINRA.org</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xmlns="" val="tx"/>
                    </a:ext>
                  </a:extLst>
                </a:hlinkClick>
              </a:rPr>
              <a:t>Anti-Money Laundering (AML) Template for Small Firms | FINRA.org</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xmlns="" val="tx"/>
                    </a:ext>
                  </a:extLst>
                </a:hlinkClick>
              </a:rPr>
              <a:t>SEC.gov | SEC Charges Archipelago Trading Services with Failing to File Suspicious Activity Reports</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10"/>
              </a:rPr>
              <a:t>2020065116601 CICC US Securities Inc. CRD 143221 AWC gg.pdf</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11"/>
              </a:rPr>
              <a:t>Microsoft Word - Fenix - Notice of Acceptance</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12"/>
              </a:rPr>
              <a:t>SEC.gov | Leaders of CFTC, FinCEN, and SEC Issue Joint Statement on Activities Involving Digital Assets</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13"/>
              </a:rPr>
              <a:t>SEC.gov | SEC Crypto Task Force to Host Four More Roundtables</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14"/>
              </a:rPr>
              <a:t>SEC.gov | Deutsche Bank Subsidiary to Pay $4 Million for Untimely Filing Certain Suspicious Activity Reports</a:t>
            </a:r>
            <a:endParaRPr lang="en-US" sz="1000" dirty="0">
              <a:latin typeface="Arial" panose="020B0604020202020204" pitchFamily="34" charset="0"/>
              <a:cs typeface="Arial" panose="020B0604020202020204" pitchFamily="34" charset="0"/>
            </a:endParaRPr>
          </a:p>
          <a:p>
            <a:pPr marL="0" lvl="1" indent="0">
              <a:buClr>
                <a:srgbClr val="EA8537"/>
              </a:buClr>
              <a:buNone/>
            </a:pPr>
            <a:r>
              <a:rPr lang="en-US" sz="1000" dirty="0">
                <a:latin typeface="Arial" panose="020B0604020202020204" pitchFamily="34" charset="0"/>
                <a:cs typeface="Arial" panose="020B0604020202020204" pitchFamily="34" charset="0"/>
                <a:hlinkClick r:id="rId15"/>
              </a:rPr>
              <a:t>SEC.gov | SEC Charges Three Broker-Dealers with Filing Deficient Suspicious Activity Reports</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5320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DCBF982-67C2-1F37-09F6-BF717D85DB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923B6F1-21B8-DBB6-6166-FAA38C48105D}"/>
              </a:ext>
            </a:extLst>
          </p:cNvPr>
          <p:cNvSpPr>
            <a:spLocks noGrp="1"/>
          </p:cNvSpPr>
          <p:nvPr>
            <p:ph idx="1"/>
          </p:nvPr>
        </p:nvSpPr>
        <p:spPr>
          <a:xfrm>
            <a:off x="451945" y="1671145"/>
            <a:ext cx="8243946" cy="3184633"/>
          </a:xfrm>
        </p:spPr>
        <p:txBody>
          <a:bodyPr anchor="t" anchorCtr="0">
            <a:normAutofit/>
          </a:bodyPr>
          <a:lstStyle/>
          <a:p>
            <a:pPr marL="0" indent="0" algn="ctr">
              <a:buNone/>
            </a:pPr>
            <a:r>
              <a:rPr lang="en-US" sz="2800" kern="0" dirty="0">
                <a:solidFill>
                  <a:schemeClr val="bg1"/>
                </a:solidFill>
                <a:latin typeface="Arial" panose="020B0604020202020204" pitchFamily="34" charset="0"/>
                <a:ea typeface="Times New Roman" panose="02020603050405020304" pitchFamily="18" charset="0"/>
              </a:rPr>
              <a:t>In Conclusion</a:t>
            </a:r>
            <a:r>
              <a:rPr lang="en-US" sz="2800" kern="0" dirty="0">
                <a:solidFill>
                  <a:schemeClr val="bg1"/>
                </a:solidFill>
                <a:effectLst/>
                <a:latin typeface="Arial" panose="020B0604020202020204" pitchFamily="34" charset="0"/>
                <a:ea typeface="Times New Roman" panose="02020603050405020304" pitchFamily="18" charset="0"/>
              </a:rPr>
              <a:t>!</a:t>
            </a:r>
          </a:p>
          <a:p>
            <a:pPr marL="0" indent="0" algn="ctr">
              <a:buNone/>
            </a:pPr>
            <a:endParaRPr lang="en-US" sz="2800" kern="0" dirty="0">
              <a:solidFill>
                <a:schemeClr val="bg1"/>
              </a:solidFill>
              <a:latin typeface="Arial" panose="020B0604020202020204" pitchFamily="34" charset="0"/>
              <a:ea typeface="Times New Roman" panose="02020603050405020304" pitchFamily="18" charset="0"/>
            </a:endParaRPr>
          </a:p>
          <a:p>
            <a:pPr marL="0" indent="0" algn="ctr">
              <a:buNone/>
            </a:pPr>
            <a:r>
              <a:rPr lang="en-US" sz="2800" kern="0" dirty="0">
                <a:solidFill>
                  <a:schemeClr val="bg1"/>
                </a:solidFill>
                <a:effectLst/>
                <a:latin typeface="Arial" panose="020B0604020202020204" pitchFamily="34" charset="0"/>
                <a:ea typeface="Times New Roman" panose="02020603050405020304" pitchFamily="18" charset="0"/>
              </a:rPr>
              <a:t>Thank you! </a:t>
            </a:r>
          </a:p>
          <a:p>
            <a:pPr lvl="1">
              <a:buFont typeface="Wingdings" panose="05000000000000000000" pitchFamily="2" charset="2"/>
              <a:buChar char="§"/>
            </a:pPr>
            <a:endParaRPr lang="en-US" sz="1650" dirty="0">
              <a:solidFill>
                <a:schemeClr val="bg1"/>
              </a:solidFill>
            </a:endParaRPr>
          </a:p>
        </p:txBody>
      </p:sp>
    </p:spTree>
    <p:extLst>
      <p:ext uri="{BB962C8B-B14F-4D97-AF65-F5344CB8AC3E}">
        <p14:creationId xmlns:p14="http://schemas.microsoft.com/office/powerpoint/2010/main" val="3064783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3824" y="739833"/>
            <a:ext cx="8454045" cy="4139738"/>
          </a:xfrm>
        </p:spPr>
        <p:txBody>
          <a:bodyPr>
            <a:normAutofit fontScale="55000" lnSpcReduction="20000"/>
          </a:bodyPr>
          <a:lstStyle/>
          <a:p>
            <a:pPr marL="0" indent="0">
              <a:buNone/>
            </a:pPr>
            <a:r>
              <a:rPr lang="en-US" sz="4000" b="1" dirty="0">
                <a:solidFill>
                  <a:schemeClr val="bg1"/>
                </a:solidFill>
                <a:latin typeface="Arial" panose="020B0604020202020204" pitchFamily="34" charset="0"/>
                <a:cs typeface="Arial" panose="020B0604020202020204" pitchFamily="34" charset="0"/>
              </a:rPr>
              <a:t>Panelists</a:t>
            </a:r>
          </a:p>
          <a:p>
            <a:pPr marL="0" indent="0" algn="ctr">
              <a:buNone/>
            </a:pPr>
            <a:r>
              <a:rPr lang="en-US" sz="3400" b="1" dirty="0">
                <a:solidFill>
                  <a:schemeClr val="bg1"/>
                </a:solidFill>
                <a:latin typeface="Arial" panose="020B0604020202020204" pitchFamily="34" charset="0"/>
                <a:cs typeface="Arial" panose="020B0604020202020204" pitchFamily="34" charset="0"/>
              </a:rPr>
              <a:t>Kerry Finegan</a:t>
            </a:r>
          </a:p>
          <a:p>
            <a:pPr marL="0" indent="0" algn="ctr">
              <a:buNone/>
            </a:pPr>
            <a:r>
              <a:rPr lang="en-US" sz="2900" b="1" dirty="0">
                <a:solidFill>
                  <a:schemeClr val="bg1"/>
                </a:solidFill>
                <a:latin typeface="Arial" panose="020B0604020202020204" pitchFamily="34" charset="0"/>
                <a:cs typeface="Arial" panose="020B0604020202020204" pitchFamily="34" charset="0"/>
              </a:rPr>
              <a:t>  ■ </a:t>
            </a:r>
            <a:r>
              <a:rPr lang="en-US" sz="2600" b="1" dirty="0">
                <a:solidFill>
                  <a:schemeClr val="bg1"/>
                </a:solidFill>
                <a:latin typeface="Arial" panose="020B0604020202020204" pitchFamily="34" charset="0"/>
                <a:cs typeface="Arial" panose="020B0604020202020204" pitchFamily="34" charset="0"/>
              </a:rPr>
              <a:t>Director, Securities Division ■ Office of Financial Regulation</a:t>
            </a:r>
            <a:endParaRPr lang="en-US" sz="2900" b="1" dirty="0">
              <a:solidFill>
                <a:schemeClr val="bg1"/>
              </a:solidFill>
              <a:latin typeface="Arial" panose="020B0604020202020204" pitchFamily="34" charset="0"/>
              <a:cs typeface="Arial" panose="020B0604020202020204" pitchFamily="34" charset="0"/>
            </a:endParaRPr>
          </a:p>
          <a:p>
            <a:pPr marL="0" indent="0" algn="ctr">
              <a:buNone/>
            </a:pPr>
            <a:r>
              <a:rPr lang="en-US" sz="3400" b="1" dirty="0">
                <a:solidFill>
                  <a:schemeClr val="bg1"/>
                </a:solidFill>
                <a:latin typeface="Arial" panose="020B0604020202020204" pitchFamily="34" charset="0"/>
                <a:cs typeface="Arial" panose="020B0604020202020204" pitchFamily="34" charset="0"/>
              </a:rPr>
              <a:t>David Byrne</a:t>
            </a:r>
          </a:p>
          <a:p>
            <a:pPr marL="0" indent="0" algn="ctr">
              <a:buNone/>
            </a:pPr>
            <a:r>
              <a:rPr lang="en-US" sz="2900" b="1" dirty="0">
                <a:solidFill>
                  <a:schemeClr val="bg1"/>
                </a:solidFill>
                <a:latin typeface="Arial" panose="020B0604020202020204" pitchFamily="34" charset="0"/>
                <a:cs typeface="Arial" panose="020B0604020202020204" pitchFamily="34" charset="0"/>
              </a:rPr>
              <a:t>  ■ </a:t>
            </a:r>
            <a:r>
              <a:rPr lang="en-US" sz="2600" b="1" dirty="0">
                <a:solidFill>
                  <a:schemeClr val="bg1"/>
                </a:solidFill>
                <a:latin typeface="Arial" panose="020B0604020202020204" pitchFamily="34" charset="0"/>
                <a:cs typeface="Arial" panose="020B0604020202020204" pitchFamily="34" charset="0"/>
              </a:rPr>
              <a:t>Director, Complex Investigations &amp; Intelligence ■ FINRA</a:t>
            </a:r>
            <a:endParaRPr lang="en-US" sz="2900" b="1" dirty="0">
              <a:solidFill>
                <a:schemeClr val="bg1"/>
              </a:solidFill>
              <a:latin typeface="Arial" panose="020B0604020202020204" pitchFamily="34" charset="0"/>
              <a:cs typeface="Arial" panose="020B0604020202020204" pitchFamily="34" charset="0"/>
            </a:endParaRPr>
          </a:p>
          <a:p>
            <a:pPr marL="0" indent="0" algn="ctr">
              <a:buNone/>
            </a:pPr>
            <a:r>
              <a:rPr lang="en-US" sz="3200" b="1" dirty="0">
                <a:solidFill>
                  <a:schemeClr val="bg1"/>
                </a:solidFill>
                <a:latin typeface="Arial" panose="020B0604020202020204" pitchFamily="34" charset="0"/>
                <a:cs typeface="Arial" panose="020B0604020202020204" pitchFamily="34" charset="0"/>
              </a:rPr>
              <a:t>Issa Hanna</a:t>
            </a:r>
          </a:p>
          <a:p>
            <a:pPr marL="0" indent="0" algn="ctr">
              <a:buNone/>
            </a:pPr>
            <a:r>
              <a:rPr lang="en-US" sz="2900" b="1" dirty="0">
                <a:solidFill>
                  <a:schemeClr val="bg1"/>
                </a:solidFill>
                <a:latin typeface="Arial" panose="020B0604020202020204" pitchFamily="34" charset="0"/>
                <a:cs typeface="Arial" panose="020B0604020202020204" pitchFamily="34" charset="0"/>
              </a:rPr>
              <a:t>  ■ </a:t>
            </a:r>
            <a:r>
              <a:rPr lang="en-US" sz="2600" b="1" dirty="0">
                <a:solidFill>
                  <a:schemeClr val="bg1"/>
                </a:solidFill>
                <a:latin typeface="Arial" panose="020B0604020202020204" pitchFamily="34" charset="0"/>
                <a:cs typeface="Arial" panose="020B0604020202020204" pitchFamily="34" charset="0"/>
              </a:rPr>
              <a:t>Partner ■ Eversheds-Sutherland LLP</a:t>
            </a:r>
            <a:endParaRPr lang="en-US" sz="2900" b="1" dirty="0">
              <a:solidFill>
                <a:schemeClr val="bg1"/>
              </a:solidFill>
              <a:latin typeface="Arial" panose="020B0604020202020204" pitchFamily="34" charset="0"/>
              <a:cs typeface="Arial" panose="020B0604020202020204" pitchFamily="34" charset="0"/>
            </a:endParaRPr>
          </a:p>
          <a:p>
            <a:pPr marL="0" indent="0">
              <a:buNone/>
            </a:pPr>
            <a:r>
              <a:rPr lang="en-US" sz="3200" b="1" dirty="0">
                <a:solidFill>
                  <a:schemeClr val="bg1"/>
                </a:solidFill>
                <a:latin typeface="Arial" panose="020B0604020202020204" pitchFamily="34" charset="0"/>
                <a:cs typeface="Arial" panose="020B0604020202020204" pitchFamily="34" charset="0"/>
              </a:rPr>
              <a:t>Moderator</a:t>
            </a:r>
          </a:p>
          <a:p>
            <a:pPr marL="0" indent="0" algn="ctr">
              <a:buNone/>
            </a:pPr>
            <a:r>
              <a:rPr lang="en-US" sz="3200" b="1" dirty="0">
                <a:solidFill>
                  <a:schemeClr val="bg1"/>
                </a:solidFill>
                <a:latin typeface="Arial" panose="020B0604020202020204" pitchFamily="34" charset="0"/>
                <a:cs typeface="Arial" panose="020B0604020202020204" pitchFamily="34" charset="0"/>
              </a:rPr>
              <a:t>Louis Dempsey</a:t>
            </a:r>
          </a:p>
          <a:p>
            <a:pPr marL="0" indent="0" algn="ctr">
              <a:buNone/>
            </a:pPr>
            <a:r>
              <a:rPr lang="en-US" sz="2900" b="1" dirty="0">
                <a:solidFill>
                  <a:schemeClr val="bg1"/>
                </a:solidFill>
                <a:latin typeface="Arial" panose="020B0604020202020204" pitchFamily="34" charset="0"/>
                <a:cs typeface="Arial" panose="020B0604020202020204" pitchFamily="34" charset="0"/>
              </a:rPr>
              <a:t>  ■ </a:t>
            </a:r>
            <a:r>
              <a:rPr lang="en-US" sz="2600" b="1" dirty="0">
                <a:solidFill>
                  <a:schemeClr val="bg1"/>
                </a:solidFill>
                <a:latin typeface="Arial" panose="020B0604020202020204" pitchFamily="34" charset="0"/>
                <a:cs typeface="Arial" panose="020B0604020202020204" pitchFamily="34" charset="0"/>
              </a:rPr>
              <a:t>President ■ Renaissance Regulatory Services, Inc.</a:t>
            </a:r>
          </a:p>
          <a:p>
            <a:pPr marL="0" indent="0">
              <a:buNone/>
            </a:pPr>
            <a:endParaRPr lang="en-US" dirty="0"/>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3773239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156" y="756458"/>
            <a:ext cx="8224735" cy="3761753"/>
          </a:xfrm>
        </p:spPr>
        <p:txBody>
          <a:bodyPr anchor="t" anchorCtr="0">
            <a:normAutofit/>
          </a:bodyPr>
          <a:lstStyle/>
          <a:p>
            <a:pPr marL="0" marR="0">
              <a:spcBef>
                <a:spcPts val="0"/>
              </a:spcBef>
              <a:spcAft>
                <a:spcPts val="0"/>
              </a:spcAft>
              <a:buNone/>
            </a:pPr>
            <a:r>
              <a:rPr lang="en-US"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Agenda:</a:t>
            </a:r>
          </a:p>
          <a:p>
            <a:pPr marL="0" marR="0">
              <a:spcBef>
                <a:spcPts val="0"/>
              </a:spcBef>
              <a:spcAft>
                <a:spcPts val="0"/>
              </a:spcAft>
              <a:buNone/>
            </a:pPr>
            <a:endParaRPr lang="en-US" sz="18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buNone/>
            </a:pPr>
            <a:r>
              <a:rPr lang="en-US" sz="2400" b="1" dirty="0">
                <a:solidFill>
                  <a:schemeClr val="bg1"/>
                </a:solidFill>
                <a:latin typeface="Arial" panose="020B0604020202020204" pitchFamily="34" charset="0"/>
                <a:cs typeface="Arial" panose="020B0604020202020204" pitchFamily="34" charset="0"/>
              </a:rPr>
              <a:t>■ </a:t>
            </a:r>
            <a:r>
              <a:rPr lang="en-US" sz="24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FinCEN targets RIAs – An update on the RIA AML requirements. </a:t>
            </a:r>
          </a:p>
          <a:p>
            <a:pPr marL="0" marR="0">
              <a:spcBef>
                <a:spcPts val="0"/>
              </a:spcBef>
              <a:spcAft>
                <a:spcPts val="0"/>
              </a:spcAft>
              <a:buNone/>
            </a:pPr>
            <a:r>
              <a:rPr lang="en-US" sz="2400" b="1" dirty="0">
                <a:solidFill>
                  <a:schemeClr val="bg1"/>
                </a:solidFill>
                <a:latin typeface="Arial" panose="020B0604020202020204" pitchFamily="34" charset="0"/>
                <a:cs typeface="Arial" panose="020B0604020202020204" pitchFamily="34" charset="0"/>
              </a:rPr>
              <a:t>■ </a:t>
            </a:r>
            <a:r>
              <a:rPr lang="en-US" sz="24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Best practices – Leveraging in/out house resources. </a:t>
            </a:r>
            <a:endPar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buNone/>
            </a:pPr>
            <a:r>
              <a:rPr lang="en-US" sz="2400" b="1" dirty="0">
                <a:solidFill>
                  <a:schemeClr val="bg1"/>
                </a:solidFill>
                <a:latin typeface="Arial" panose="020B0604020202020204" pitchFamily="34" charset="0"/>
                <a:cs typeface="Arial" panose="020B0604020202020204" pitchFamily="34" charset="0"/>
              </a:rPr>
              <a:t>■ </a:t>
            </a:r>
            <a:r>
              <a:rPr lang="en-US" sz="24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What’s in that SAR? Did you forget something important?</a:t>
            </a:r>
          </a:p>
          <a:p>
            <a:pPr marL="0">
              <a:spcBef>
                <a:spcPts val="0"/>
              </a:spcBef>
              <a:spcAft>
                <a:spcPts val="0"/>
              </a:spcAft>
              <a:buNone/>
            </a:pPr>
            <a:r>
              <a:rPr lang="en-US" sz="2400" b="1" dirty="0">
                <a:solidFill>
                  <a:schemeClr val="bg1"/>
                </a:solidFill>
                <a:latin typeface="Arial" panose="020B0604020202020204" pitchFamily="34" charset="0"/>
                <a:cs typeface="Arial" panose="020B0604020202020204" pitchFamily="34" charset="0"/>
              </a:rPr>
              <a:t>■ </a:t>
            </a:r>
            <a:r>
              <a:rPr lang="en-US" sz="24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Affiliated and dual registrants – How do responsibilities overlap (or do they?).</a:t>
            </a:r>
          </a:p>
          <a:p>
            <a:pPr marL="0" marR="0">
              <a:spcBef>
                <a:spcPts val="0"/>
              </a:spcBef>
              <a:spcAft>
                <a:spcPts val="0"/>
              </a:spcAft>
              <a:buNone/>
            </a:pPr>
            <a:r>
              <a:rPr lang="en-US" sz="2400" b="1" dirty="0">
                <a:solidFill>
                  <a:schemeClr val="bg1"/>
                </a:solidFill>
                <a:latin typeface="Arial" panose="020B0604020202020204" pitchFamily="34" charset="0"/>
                <a:cs typeface="Arial" panose="020B0604020202020204" pitchFamily="34" charset="0"/>
              </a:rPr>
              <a:t>■</a:t>
            </a:r>
            <a:r>
              <a:rPr lang="en-US" sz="24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The coming age of crypto! The moment we’ve all been waiting for?</a:t>
            </a:r>
            <a:endParaRPr lang="en-US"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075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156" y="756458"/>
            <a:ext cx="8224735" cy="4064924"/>
          </a:xfrm>
        </p:spPr>
        <p:txBody>
          <a:bodyPr anchor="t" anchorCtr="0">
            <a:normAutofit/>
          </a:bodyPr>
          <a:lstStyle/>
          <a:p>
            <a:r>
              <a:rPr lang="en-US" sz="1600" b="1" dirty="0">
                <a:solidFill>
                  <a:schemeClr val="bg1"/>
                </a:solidFill>
              </a:rPr>
              <a:t>Kerry Finegan</a:t>
            </a:r>
          </a:p>
          <a:p>
            <a:pPr marL="0" indent="0">
              <a:buNone/>
            </a:pPr>
            <a:r>
              <a:rPr lang="en-US" sz="1600" dirty="0">
                <a:solidFill>
                  <a:schemeClr val="bg1"/>
                </a:solidFill>
              </a:rPr>
              <a:t>Kerry Finegan is Director of the Florida Office of Financial Regulation’s Division of Securities.  Ms. Finegan has been with OFR since May 2021, previously serving as Chief of Enforcement for the Division of Securities.  Her extensive background in securities regulation includes over four years as a partner at a law firm specializing in securities industry compliance and enforcement defense, more than 13 years at a major financial institution in various roles including regulatory counsel and head attorney for financial crime compliance, and over four years at the U.S. Securities and Exchange Commission as an enforcement attorney and then trial counsel. She holds a Bachelor of Arts from the University of Michigan and a Juris Doctor from the University of Miami. </a:t>
            </a:r>
          </a:p>
        </p:txBody>
      </p:sp>
    </p:spTree>
    <p:extLst>
      <p:ext uri="{BB962C8B-B14F-4D97-AF65-F5344CB8AC3E}">
        <p14:creationId xmlns:p14="http://schemas.microsoft.com/office/powerpoint/2010/main" val="33669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0CBF0A1-7498-B8EB-20D3-3128F13F8F2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B555D8-8CD7-9CDE-E493-9EBC14CE3867}"/>
              </a:ext>
            </a:extLst>
          </p:cNvPr>
          <p:cNvSpPr>
            <a:spLocks noGrp="1"/>
          </p:cNvSpPr>
          <p:nvPr>
            <p:ph idx="1"/>
          </p:nvPr>
        </p:nvSpPr>
        <p:spPr>
          <a:xfrm>
            <a:off x="471156" y="588580"/>
            <a:ext cx="8224735" cy="4414344"/>
          </a:xfrm>
        </p:spPr>
        <p:txBody>
          <a:bodyPr vert="horz" lIns="91440" tIns="45720" rIns="91440" bIns="45720" rtlCol="0" anchor="t" anchorCtr="0">
            <a:normAutofit/>
          </a:bodyPr>
          <a:lstStyle/>
          <a:p>
            <a:r>
              <a:rPr lang="en-US" sz="1600" b="1" dirty="0">
                <a:solidFill>
                  <a:schemeClr val="bg1"/>
                </a:solidFill>
              </a:rPr>
              <a:t>David Byrne</a:t>
            </a:r>
          </a:p>
          <a:p>
            <a:pPr marL="0" marR="0" indent="0">
              <a:buNone/>
            </a:pPr>
            <a:r>
              <a:rPr lang="en-US" sz="1600" dirty="0">
                <a:solidFill>
                  <a:schemeClr val="bg1"/>
                </a:solidFill>
              </a:rPr>
              <a:t>David is a Director on the AML Special Investigations Unit at FINRA. David began his career at Merrill Lynch where he obtained his Series 7 and 66 licenses. He then worked at FINRA for seven years as an investigator then manager within the AML Investigative Unit. David left FINRA in 2017 to start a consulting company to protect pro athletes from fraud. In 2021, David worked for a FinTech clearing firm, </a:t>
            </a:r>
            <a:r>
              <a:rPr lang="en-US" sz="1600" dirty="0" err="1">
                <a:solidFill>
                  <a:schemeClr val="bg1"/>
                </a:solidFill>
              </a:rPr>
              <a:t>DriveWealth</a:t>
            </a:r>
            <a:r>
              <a:rPr lang="en-US" sz="1600" dirty="0">
                <a:solidFill>
                  <a:schemeClr val="bg1"/>
                </a:solidFill>
              </a:rPr>
              <a:t>, helping to build its AML Program and AML systems while obtaining his Series 24 license. He rejoined FINRA in September 2024. </a:t>
            </a:r>
          </a:p>
          <a:p>
            <a:pPr marL="0" indent="0">
              <a:buNone/>
            </a:pPr>
            <a:endParaRPr lang="en-US" sz="1600" b="1" dirty="0">
              <a:solidFill>
                <a:schemeClr val="bg1"/>
              </a:solidFill>
            </a:endParaRPr>
          </a:p>
        </p:txBody>
      </p:sp>
    </p:spTree>
    <p:extLst>
      <p:ext uri="{BB962C8B-B14F-4D97-AF65-F5344CB8AC3E}">
        <p14:creationId xmlns:p14="http://schemas.microsoft.com/office/powerpoint/2010/main" val="1142426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577083C-F243-6722-7D6D-1E9D9BCC7F8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90E1292-DBA6-B3BE-D72A-C2CE3183722A}"/>
              </a:ext>
            </a:extLst>
          </p:cNvPr>
          <p:cNvSpPr>
            <a:spLocks noGrp="1"/>
          </p:cNvSpPr>
          <p:nvPr>
            <p:ph idx="1"/>
          </p:nvPr>
        </p:nvSpPr>
        <p:spPr>
          <a:xfrm>
            <a:off x="283779" y="631003"/>
            <a:ext cx="8565931" cy="4430684"/>
          </a:xfrm>
        </p:spPr>
        <p:txBody>
          <a:bodyPr vert="horz" lIns="91440" tIns="45720" rIns="91440" bIns="45720" rtlCol="0" anchor="t" anchorCtr="0">
            <a:normAutofit fontScale="77500" lnSpcReduction="20000"/>
          </a:bodyPr>
          <a:lstStyle/>
          <a:p>
            <a:r>
              <a:rPr lang="en-US" sz="2100" b="1" dirty="0">
                <a:solidFill>
                  <a:schemeClr val="bg1"/>
                </a:solidFill>
              </a:rPr>
              <a:t>Issa Hanna</a:t>
            </a:r>
          </a:p>
          <a:p>
            <a:pPr marL="0" indent="0">
              <a:buNone/>
            </a:pPr>
            <a:r>
              <a:rPr lang="en-US" sz="2100" dirty="0">
                <a:solidFill>
                  <a:schemeClr val="bg1"/>
                </a:solidFill>
              </a:rPr>
              <a:t>Issa is a Partner at Eversheds Sutherland and has been with the firm for over 15 years. He assists his broker-dealer, investment adviser, investment fund, insurance company, and insurance distributor clients in navigating applicable regulatory requirements while also achieving their key business objectives. Issa has extensive experience guiding clients through registration and compliance issues and representing them before federal and state regulators and self-regulatory organizations.  He has particularly deep expertise relating to the advertising and marketing regulatory regimes for his investment adviser, broker-dealer and insurance distributor clients, as well as the standard of conduct regimes for such clients (including the Advisers Act fiduciary duty, Regulation Best Interest and state insurance annuity suitability/best interest regulations). He frequently helps clients develop and update policies, procedures, agreements, and disclosures to comply with applicable regulatory requirements, and counsels clients on regulatory issues related to transactions and new product and service offerings, including obtaining regulatory approvals and assessing risks. At Eversheds Sutherland, Issa is actively involved in the firm's Pro Bono, Diversity Equity &amp; Inclusion, and Professional Development Committees. He is a frequent speaker and published author on many regulatory issues of interest to his clients. Issa earned his Juris Doctor (JD), with honors, from the University of Florida, Fredric G. Levin College of Law and holds a bachelor’s degree in political science and history from Duke University.</a:t>
            </a:r>
          </a:p>
          <a:p>
            <a:endParaRPr lang="en-US" sz="2100" b="1" dirty="0">
              <a:solidFill>
                <a:schemeClr val="bg1"/>
              </a:solidFill>
            </a:endParaRPr>
          </a:p>
        </p:txBody>
      </p:sp>
    </p:spTree>
    <p:extLst>
      <p:ext uri="{BB962C8B-B14F-4D97-AF65-F5344CB8AC3E}">
        <p14:creationId xmlns:p14="http://schemas.microsoft.com/office/powerpoint/2010/main" val="1054250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156" y="652950"/>
            <a:ext cx="8224735" cy="4176811"/>
          </a:xfrm>
        </p:spPr>
        <p:txBody>
          <a:bodyPr vert="horz" lIns="91440" tIns="45720" rIns="91440" bIns="45720" rtlCol="0" anchor="t" anchorCtr="0">
            <a:normAutofit/>
          </a:bodyPr>
          <a:lstStyle/>
          <a:p>
            <a:r>
              <a:rPr lang="en-US" sz="1600" b="1" dirty="0">
                <a:solidFill>
                  <a:schemeClr val="bg1"/>
                </a:solidFill>
              </a:rPr>
              <a:t>Louis Dempsey</a:t>
            </a:r>
          </a:p>
          <a:p>
            <a:pPr marL="0" lvl="1" indent="0">
              <a:buClr>
                <a:srgbClr val="EA8537"/>
              </a:buClr>
              <a:buNone/>
            </a:pPr>
            <a:r>
              <a:rPr lang="en-US" sz="1600" dirty="0">
                <a:solidFill>
                  <a:schemeClr val="bg1"/>
                </a:solidFill>
              </a:rPr>
              <a:t>Louis Dempsey is the founder and President of Renaissance Regulatory Services, Inc. a full service-consulting firm that offers a wide range of regulatory compliance consulting services to broker-dealers and registered investment advisers.  Louis has over 35 years of public/private sector regulatory compliance and operations experience, which includes a unique combination of experience in advising and examining broker-dealers, investment advisers and bank holding companies relative to federal, state, and self-regulatory rules and regulations.  He previously served as a Branch Chief, with the Securities and Exchange Commission and a Financial Specialist with the State of Florida Division of Securities and Investor Protection.</a:t>
            </a:r>
          </a:p>
        </p:txBody>
      </p:sp>
    </p:spTree>
    <p:extLst>
      <p:ext uri="{BB962C8B-B14F-4D97-AF65-F5344CB8AC3E}">
        <p14:creationId xmlns:p14="http://schemas.microsoft.com/office/powerpoint/2010/main" val="191903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945" y="746233"/>
            <a:ext cx="8243946" cy="4109545"/>
          </a:xfrm>
        </p:spPr>
        <p:txBody>
          <a:bodyPr anchor="t" anchorCtr="0">
            <a:normAutofit/>
          </a:bodyPr>
          <a:lstStyle/>
          <a:p>
            <a:pPr marL="0" indent="0">
              <a:buNone/>
            </a:pPr>
            <a:r>
              <a:rPr lang="en-US" sz="2800" kern="0" dirty="0">
                <a:solidFill>
                  <a:schemeClr val="bg1"/>
                </a:solidFill>
                <a:effectLst/>
                <a:latin typeface="Arial" panose="020B0604020202020204" pitchFamily="34" charset="0"/>
                <a:ea typeface="Times New Roman" panose="02020603050405020304" pitchFamily="18" charset="0"/>
              </a:rPr>
              <a:t>FinCEN - RIA AML Program Requirements</a:t>
            </a:r>
          </a:p>
          <a:p>
            <a:pPr lvl="1">
              <a:buFont typeface="Wingdings" panose="05000000000000000000" pitchFamily="2" charset="2"/>
              <a:buChar char="§"/>
            </a:pPr>
            <a:r>
              <a:rPr lang="en-US" sz="2250" kern="0" dirty="0">
                <a:solidFill>
                  <a:schemeClr val="bg1"/>
                </a:solidFill>
                <a:latin typeface="Arial" panose="020B0604020202020204" pitchFamily="34" charset="0"/>
              </a:rPr>
              <a:t>What’s required on January 1, 2026?</a:t>
            </a:r>
          </a:p>
          <a:p>
            <a:pPr lvl="1">
              <a:buFont typeface="Wingdings" panose="05000000000000000000" pitchFamily="2" charset="2"/>
              <a:buChar char="§"/>
            </a:pPr>
            <a:r>
              <a:rPr lang="en-US" sz="2250" kern="0" dirty="0">
                <a:solidFill>
                  <a:schemeClr val="bg1"/>
                </a:solidFill>
                <a:latin typeface="Arial" panose="020B0604020202020204" pitchFamily="34" charset="0"/>
              </a:rPr>
              <a:t>Covered Firms</a:t>
            </a:r>
          </a:p>
          <a:p>
            <a:pPr lvl="1">
              <a:buFont typeface="Wingdings" panose="05000000000000000000" pitchFamily="2" charset="2"/>
              <a:buChar char="§"/>
            </a:pPr>
            <a:r>
              <a:rPr lang="en-US" sz="2250" kern="0" dirty="0">
                <a:solidFill>
                  <a:schemeClr val="bg1"/>
                </a:solidFill>
                <a:latin typeface="Arial" panose="020B0604020202020204" pitchFamily="34" charset="0"/>
              </a:rPr>
              <a:t>Update on the SEC CIP proposal.</a:t>
            </a:r>
          </a:p>
          <a:p>
            <a:pPr lvl="1">
              <a:buFont typeface="Wingdings" panose="05000000000000000000" pitchFamily="2" charset="2"/>
              <a:buChar char="§"/>
            </a:pPr>
            <a:r>
              <a:rPr lang="en-US" sz="2250" kern="0" dirty="0">
                <a:solidFill>
                  <a:schemeClr val="bg1"/>
                </a:solidFill>
                <a:latin typeface="Arial" panose="020B0604020202020204" pitchFamily="34" charset="0"/>
              </a:rPr>
              <a:t>What resources are available?</a:t>
            </a:r>
          </a:p>
          <a:p>
            <a:pPr lvl="1">
              <a:buFont typeface="Wingdings" panose="05000000000000000000" pitchFamily="2" charset="2"/>
              <a:buChar char="§"/>
            </a:pPr>
            <a:r>
              <a:rPr lang="en-US" sz="2250" kern="0" dirty="0">
                <a:solidFill>
                  <a:schemeClr val="bg1"/>
                </a:solidFill>
                <a:latin typeface="Arial" panose="020B0604020202020204" pitchFamily="34" charset="0"/>
              </a:rPr>
              <a:t>What can be outsourced?</a:t>
            </a:r>
          </a:p>
          <a:p>
            <a:pPr lvl="1">
              <a:buFont typeface="Wingdings" panose="05000000000000000000" pitchFamily="2" charset="2"/>
              <a:buChar char="§"/>
            </a:pPr>
            <a:r>
              <a:rPr lang="en-US" sz="2250" kern="0" dirty="0">
                <a:solidFill>
                  <a:schemeClr val="bg1"/>
                </a:solidFill>
                <a:latin typeface="Arial" panose="020B0604020202020204" pitchFamily="34" charset="0"/>
              </a:rPr>
              <a:t>Who can be an AML Officer?</a:t>
            </a:r>
          </a:p>
          <a:p>
            <a:pPr marL="342900" lvl="1" indent="0">
              <a:buNone/>
            </a:pPr>
            <a:r>
              <a:rPr lang="en-US" sz="2250" i="1" kern="0" dirty="0">
                <a:solidFill>
                  <a:schemeClr val="bg1"/>
                </a:solidFill>
                <a:latin typeface="Arial" panose="020B0604020202020204" pitchFamily="34" charset="0"/>
              </a:rPr>
              <a:t>Resources: FinCEN and SEC releases</a:t>
            </a:r>
          </a:p>
        </p:txBody>
      </p:sp>
    </p:spTree>
    <p:extLst>
      <p:ext uri="{BB962C8B-B14F-4D97-AF65-F5344CB8AC3E}">
        <p14:creationId xmlns:p14="http://schemas.microsoft.com/office/powerpoint/2010/main" val="2873332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E52DAC9-9755-400F-679D-CE21749F0D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F5EAF5A-6971-0484-355F-8F9D8049C6AF}"/>
              </a:ext>
            </a:extLst>
          </p:cNvPr>
          <p:cNvSpPr>
            <a:spLocks noGrp="1"/>
          </p:cNvSpPr>
          <p:nvPr>
            <p:ph idx="1"/>
          </p:nvPr>
        </p:nvSpPr>
        <p:spPr>
          <a:xfrm>
            <a:off x="451945" y="746233"/>
            <a:ext cx="8243946" cy="4109545"/>
          </a:xfrm>
        </p:spPr>
        <p:txBody>
          <a:bodyPr anchor="t" anchorCtr="0">
            <a:normAutofit/>
          </a:bodyPr>
          <a:lstStyle/>
          <a:p>
            <a:pPr marL="0" indent="0">
              <a:buNone/>
            </a:pPr>
            <a:r>
              <a:rPr lang="en-US" sz="2800" kern="0" dirty="0">
                <a:solidFill>
                  <a:schemeClr val="bg1"/>
                </a:solidFill>
                <a:effectLst/>
                <a:latin typeface="Arial" panose="020B0604020202020204" pitchFamily="34" charset="0"/>
                <a:ea typeface="Times New Roman" panose="02020603050405020304" pitchFamily="18" charset="0"/>
              </a:rPr>
              <a:t>Best practices </a:t>
            </a:r>
            <a:endParaRPr lang="en-US" sz="2400" kern="0" dirty="0">
              <a:solidFill>
                <a:schemeClr val="bg1"/>
              </a:solidFill>
              <a:latin typeface="Arial" panose="020B0604020202020204" pitchFamily="34" charset="0"/>
            </a:endParaRPr>
          </a:p>
          <a:p>
            <a:pPr lvl="1">
              <a:buFont typeface="Wingdings" panose="05000000000000000000" pitchFamily="2" charset="2"/>
              <a:buChar char="§"/>
            </a:pPr>
            <a:r>
              <a:rPr lang="en-US" sz="2250" kern="0" dirty="0">
                <a:solidFill>
                  <a:schemeClr val="bg1"/>
                </a:solidFill>
                <a:latin typeface="Arial" panose="020B0604020202020204" pitchFamily="34" charset="0"/>
              </a:rPr>
              <a:t>In house resources</a:t>
            </a:r>
          </a:p>
          <a:p>
            <a:pPr lvl="1">
              <a:buFont typeface="Wingdings" panose="05000000000000000000" pitchFamily="2" charset="2"/>
              <a:buChar char="§"/>
            </a:pPr>
            <a:r>
              <a:rPr lang="en-US" sz="2250" kern="0" dirty="0">
                <a:solidFill>
                  <a:schemeClr val="bg1"/>
                </a:solidFill>
                <a:latin typeface="Arial" panose="020B0604020202020204" pitchFamily="34" charset="0"/>
              </a:rPr>
              <a:t>Vendor resources</a:t>
            </a:r>
          </a:p>
          <a:p>
            <a:pPr lvl="1">
              <a:buFont typeface="Wingdings" panose="05000000000000000000" pitchFamily="2" charset="2"/>
              <a:buChar char="§"/>
            </a:pPr>
            <a:r>
              <a:rPr lang="en-US" sz="2250" kern="0" dirty="0">
                <a:solidFill>
                  <a:schemeClr val="bg1"/>
                </a:solidFill>
                <a:latin typeface="Arial" panose="020B0604020202020204" pitchFamily="34" charset="0"/>
              </a:rPr>
              <a:t>Testing and reports</a:t>
            </a:r>
          </a:p>
          <a:p>
            <a:pPr lvl="1">
              <a:buFont typeface="Wingdings" panose="05000000000000000000" pitchFamily="2" charset="2"/>
              <a:buChar char="§"/>
            </a:pPr>
            <a:r>
              <a:rPr lang="en-US" sz="2250" kern="0" dirty="0">
                <a:solidFill>
                  <a:schemeClr val="bg1"/>
                </a:solidFill>
                <a:latin typeface="Arial" panose="020B0604020202020204" pitchFamily="34" charset="0"/>
              </a:rPr>
              <a:t>Training tools</a:t>
            </a:r>
          </a:p>
          <a:p>
            <a:pPr marL="342900" lvl="1" indent="0">
              <a:buNone/>
            </a:pPr>
            <a:endParaRPr lang="en-US" sz="2250" kern="0" dirty="0">
              <a:solidFill>
                <a:schemeClr val="bg1"/>
              </a:solidFill>
              <a:latin typeface="Arial" panose="020B0604020202020204" pitchFamily="34" charset="0"/>
            </a:endParaRPr>
          </a:p>
          <a:p>
            <a:pPr marL="342900" lvl="1" indent="0">
              <a:buNone/>
            </a:pPr>
            <a:endParaRPr lang="en-US" sz="2250" kern="0" dirty="0">
              <a:solidFill>
                <a:schemeClr val="bg1"/>
              </a:solidFill>
              <a:latin typeface="Arial" panose="020B0604020202020204" pitchFamily="34" charset="0"/>
            </a:endParaRPr>
          </a:p>
          <a:p>
            <a:pPr lvl="1">
              <a:buFont typeface="Wingdings" panose="05000000000000000000" pitchFamily="2" charset="2"/>
              <a:buChar char="§"/>
            </a:pPr>
            <a:endParaRPr lang="en-US" sz="2250" kern="0" dirty="0">
              <a:solidFill>
                <a:schemeClr val="bg1"/>
              </a:solidFill>
              <a:latin typeface="Arial" panose="020B0604020202020204" pitchFamily="34" charset="0"/>
            </a:endParaRPr>
          </a:p>
          <a:p>
            <a:pPr lvl="1">
              <a:buFont typeface="Wingdings" panose="05000000000000000000" pitchFamily="2" charset="2"/>
              <a:buChar char="§"/>
            </a:pPr>
            <a:endParaRPr lang="en-US" sz="1650" dirty="0">
              <a:solidFill>
                <a:schemeClr val="bg1"/>
              </a:solidFill>
            </a:endParaRPr>
          </a:p>
        </p:txBody>
      </p:sp>
    </p:spTree>
    <p:extLst>
      <p:ext uri="{BB962C8B-B14F-4D97-AF65-F5344CB8AC3E}">
        <p14:creationId xmlns:p14="http://schemas.microsoft.com/office/powerpoint/2010/main" val="33651907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457</TotalTime>
  <Words>1051</Words>
  <Application>Microsoft Office PowerPoint</Application>
  <PresentationFormat>Custom</PresentationFormat>
  <Paragraphs>82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Slice</vt:lpstr>
      <vt:lpstr>AML Converging Requirements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 Starts Here Two Lines or More if Necessary</dc:title>
  <dc:creator>Louis Dempsey</dc:creator>
  <cp:lastModifiedBy>Dorcas</cp:lastModifiedBy>
  <cp:revision>92</cp:revision>
  <cp:lastPrinted>2025-04-04T16:33:58Z</cp:lastPrinted>
  <dcterms:created xsi:type="dcterms:W3CDTF">2011-03-30T15:48:16Z</dcterms:created>
  <dcterms:modified xsi:type="dcterms:W3CDTF">2025-04-17T16:14:49Z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d62eda8-8acc-4bb6-ae45-18fdd6a859ac_Enabled">
    <vt:lpwstr>true</vt:lpwstr>
  </property>
  <property fmtid="{D5CDD505-2E9C-101B-9397-08002B2CF9AE}" pid="3" name="MSIP_Label_2d62eda8-8acc-4bb6-ae45-18fdd6a859ac_SetDate">
    <vt:lpwstr>2025-03-27T17:59:30Z</vt:lpwstr>
  </property>
  <property fmtid="{D5CDD505-2E9C-101B-9397-08002B2CF9AE}" pid="4" name="MSIP_Label_2d62eda8-8acc-4bb6-ae45-18fdd6a859ac_Method">
    <vt:lpwstr>Standard</vt:lpwstr>
  </property>
  <property fmtid="{D5CDD505-2E9C-101B-9397-08002B2CF9AE}" pid="5" name="MSIP_Label_2d62eda8-8acc-4bb6-ae45-18fdd6a859ac_Name">
    <vt:lpwstr>GLBA 2022</vt:lpwstr>
  </property>
  <property fmtid="{D5CDD505-2E9C-101B-9397-08002B2CF9AE}" pid="6" name="MSIP_Label_2d62eda8-8acc-4bb6-ae45-18fdd6a859ac_SiteId">
    <vt:lpwstr>90d8707b-b423-48e1-a45a-a1e846ddc8e4</vt:lpwstr>
  </property>
  <property fmtid="{D5CDD505-2E9C-101B-9397-08002B2CF9AE}" pid="7" name="MSIP_Label_2d62eda8-8acc-4bb6-ae45-18fdd6a859ac_ActionId">
    <vt:lpwstr>d61f516d-56c9-467d-bfd4-304f9d67709a</vt:lpwstr>
  </property>
  <property fmtid="{D5CDD505-2E9C-101B-9397-08002B2CF9AE}" pid="8" name="MSIP_Label_2d62eda8-8acc-4bb6-ae45-18fdd6a859ac_ContentBits">
    <vt:lpwstr>0</vt:lpwstr>
  </property>
  <property fmtid="{D5CDD505-2E9C-101B-9397-08002B2CF9AE}" pid="9" name="MSIP_Label_2d62eda8-8acc-4bb6-ae45-18fdd6a859ac_Tag">
    <vt:lpwstr>10, 1, 2, 1</vt:lpwstr>
  </property>
</Properties>
</file>